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0" r:id="rId1"/>
    <p:sldMasterId id="2147483705" r:id="rId2"/>
    <p:sldMasterId id="2147483719" r:id="rId3"/>
  </p:sldMasterIdLst>
  <p:notesMasterIdLst>
    <p:notesMasterId r:id="rId37"/>
  </p:notesMasterIdLst>
  <p:handoutMasterIdLst>
    <p:handoutMasterId r:id="rId38"/>
  </p:handoutMasterIdLst>
  <p:sldIdLst>
    <p:sldId id="588" r:id="rId4"/>
    <p:sldId id="572" r:id="rId5"/>
    <p:sldId id="574" r:id="rId6"/>
    <p:sldId id="591" r:id="rId7"/>
    <p:sldId id="597" r:id="rId8"/>
    <p:sldId id="598" r:id="rId9"/>
    <p:sldId id="589" r:id="rId10"/>
    <p:sldId id="580" r:id="rId11"/>
    <p:sldId id="582" r:id="rId12"/>
    <p:sldId id="581" r:id="rId13"/>
    <p:sldId id="604" r:id="rId14"/>
    <p:sldId id="557" r:id="rId15"/>
    <p:sldId id="550" r:id="rId16"/>
    <p:sldId id="559" r:id="rId17"/>
    <p:sldId id="553" r:id="rId18"/>
    <p:sldId id="560" r:id="rId19"/>
    <p:sldId id="562" r:id="rId20"/>
    <p:sldId id="567" r:id="rId21"/>
    <p:sldId id="568" r:id="rId22"/>
    <p:sldId id="594" r:id="rId23"/>
    <p:sldId id="595" r:id="rId24"/>
    <p:sldId id="569" r:id="rId25"/>
    <p:sldId id="600" r:id="rId26"/>
    <p:sldId id="599" r:id="rId27"/>
    <p:sldId id="601" r:id="rId28"/>
    <p:sldId id="602" r:id="rId29"/>
    <p:sldId id="571" r:id="rId30"/>
    <p:sldId id="603" r:id="rId31"/>
    <p:sldId id="596" r:id="rId32"/>
    <p:sldId id="605" r:id="rId33"/>
    <p:sldId id="555" r:id="rId34"/>
    <p:sldId id="556" r:id="rId35"/>
    <p:sldId id="523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0033"/>
    <a:srgbClr val="CC0000"/>
    <a:srgbClr val="FFCC00"/>
    <a:srgbClr val="00CC99"/>
    <a:srgbClr val="009999"/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5122" autoAdjust="0"/>
  </p:normalViewPr>
  <p:slideViewPr>
    <p:cSldViewPr snapToGrid="0" snapToObjects="1">
      <p:cViewPr varScale="1">
        <p:scale>
          <a:sx n="92" d="100"/>
          <a:sy n="92" d="100"/>
        </p:scale>
        <p:origin x="-1046" y="-86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16"/>
    </p:cViewPr>
  </p:sorterViewPr>
  <p:notesViewPr>
    <p:cSldViewPr snapToGrid="0" snapToObjects="1">
      <p:cViewPr varScale="1">
        <p:scale>
          <a:sx n="51" d="100"/>
          <a:sy n="51" d="100"/>
        </p:scale>
        <p:origin x="-30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0BA19-4691-44F4-B9D9-2DB2EFB0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C78FDA-6ACD-4A1A-9C28-284EC1DF3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8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82575" defTabSz="92075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300" indent="-225425" defTabSz="92075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738" indent="-225425" defTabSz="92075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3588" indent="-225425" defTabSz="92075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788" indent="-225425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7988" indent="-225425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5188" indent="-225425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2388" indent="-225425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30C9B-6051-4719-BE4C-5B9CD15BBE75}" type="slidenum">
              <a:rPr lang="en-GB" altLang="bg-BG" sz="120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0</a:t>
            </a:fld>
            <a:endParaRPr lang="en-GB" altLang="bg-BG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78FDA-6ACD-4A1A-9C28-284EC1DF34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Съгласно</a:t>
            </a:r>
            <a:r>
              <a:rPr lang="ru-RU" dirty="0" smtClean="0"/>
              <a:t> </a:t>
            </a:r>
            <a:r>
              <a:rPr lang="ru-RU" dirty="0" err="1" smtClean="0"/>
              <a:t>получената</a:t>
            </a:r>
            <a:r>
              <a:rPr lang="ru-RU" dirty="0" smtClean="0"/>
              <a:t> </a:t>
            </a:r>
            <a:r>
              <a:rPr lang="ru-RU" dirty="0" err="1" smtClean="0"/>
              <a:t>средна</a:t>
            </a:r>
            <a:r>
              <a:rPr lang="ru-RU" dirty="0" smtClean="0"/>
              <a:t> оценка на </a:t>
            </a:r>
            <a:r>
              <a:rPr lang="ru-RU" dirty="0" err="1" smtClean="0"/>
              <a:t>резултатите</a:t>
            </a:r>
            <a:r>
              <a:rPr lang="ru-RU" dirty="0" smtClean="0"/>
              <a:t> от </a:t>
            </a:r>
            <a:r>
              <a:rPr lang="ru-RU" dirty="0" err="1" smtClean="0"/>
              <a:t>научната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за </a:t>
            </a:r>
            <a:r>
              <a:rPr lang="ru-RU" dirty="0" err="1" smtClean="0"/>
              <a:t>предходните</a:t>
            </a:r>
            <a:r>
              <a:rPr lang="ru-RU" dirty="0" smtClean="0"/>
              <a:t> три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държавните</a:t>
            </a:r>
            <a:r>
              <a:rPr lang="ru-RU" dirty="0" smtClean="0"/>
              <a:t> </a:t>
            </a:r>
            <a:r>
              <a:rPr lang="ru-RU" dirty="0" err="1" smtClean="0"/>
              <a:t>висши</a:t>
            </a:r>
            <a:r>
              <a:rPr lang="ru-RU" dirty="0" smtClean="0"/>
              <a:t> училища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получават</a:t>
            </a:r>
            <a:r>
              <a:rPr lang="ru-RU" dirty="0" smtClean="0"/>
              <a:t> процент от </a:t>
            </a:r>
            <a:r>
              <a:rPr lang="ru-RU" dirty="0" err="1" smtClean="0"/>
              <a:t>средствата</a:t>
            </a:r>
            <a:r>
              <a:rPr lang="ru-RU" dirty="0" smtClean="0"/>
              <a:t> за </a:t>
            </a:r>
            <a:r>
              <a:rPr lang="ru-RU" dirty="0" err="1" smtClean="0"/>
              <a:t>присъщата</a:t>
            </a:r>
            <a:r>
              <a:rPr lang="ru-RU" dirty="0" smtClean="0"/>
              <a:t> им научна </a:t>
            </a:r>
            <a:r>
              <a:rPr lang="ru-RU" dirty="0" err="1" smtClean="0"/>
              <a:t>дейност</a:t>
            </a:r>
            <a:r>
              <a:rPr lang="ru-RU" dirty="0" smtClean="0"/>
              <a:t>, </a:t>
            </a:r>
            <a:r>
              <a:rPr lang="ru-RU" dirty="0" err="1" smtClean="0"/>
              <a:t>определени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Закона за </a:t>
            </a:r>
            <a:r>
              <a:rPr lang="ru-RU" dirty="0" err="1" smtClean="0"/>
              <a:t>държавния</a:t>
            </a:r>
            <a:r>
              <a:rPr lang="ru-RU" dirty="0" smtClean="0"/>
              <a:t> бюджет за всяка година, </a:t>
            </a:r>
            <a:r>
              <a:rPr lang="ru-RU" dirty="0" err="1" smtClean="0"/>
              <a:t>както</a:t>
            </a:r>
            <a:r>
              <a:rPr lang="ru-RU" dirty="0" smtClean="0"/>
              <a:t> </a:t>
            </a:r>
            <a:r>
              <a:rPr lang="ru-RU" dirty="0" err="1" smtClean="0"/>
              <a:t>следва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- при </a:t>
            </a:r>
            <a:r>
              <a:rPr lang="ru-RU" dirty="0" err="1" smtClean="0"/>
              <a:t>крайна</a:t>
            </a:r>
            <a:r>
              <a:rPr lang="ru-RU" dirty="0" smtClean="0"/>
              <a:t> оценка  над 2,00 – 100  %;</a:t>
            </a:r>
          </a:p>
          <a:p>
            <a:r>
              <a:rPr lang="ru-RU" dirty="0" smtClean="0"/>
              <a:t> - при </a:t>
            </a:r>
            <a:r>
              <a:rPr lang="ru-RU" dirty="0" err="1" smtClean="0"/>
              <a:t>крайна</a:t>
            </a:r>
            <a:r>
              <a:rPr lang="ru-RU" dirty="0" smtClean="0"/>
              <a:t> оценка от 1,00 до 2,00 - 90  %;</a:t>
            </a:r>
          </a:p>
          <a:p>
            <a:r>
              <a:rPr lang="ru-RU" dirty="0" smtClean="0"/>
              <a:t> - при </a:t>
            </a:r>
            <a:r>
              <a:rPr lang="ru-RU" dirty="0" err="1" smtClean="0"/>
              <a:t>крайна</a:t>
            </a:r>
            <a:r>
              <a:rPr lang="ru-RU" dirty="0" smtClean="0"/>
              <a:t> оценка от 0,01  до 0,99 – 80 % </a:t>
            </a:r>
          </a:p>
          <a:p>
            <a:r>
              <a:rPr lang="ru-RU" dirty="0" err="1" smtClean="0"/>
              <a:t>Остатъкът</a:t>
            </a:r>
            <a:r>
              <a:rPr lang="ru-RU" dirty="0" smtClean="0"/>
              <a:t> от средства от </a:t>
            </a:r>
            <a:r>
              <a:rPr lang="ru-RU" dirty="0" err="1" smtClean="0"/>
              <a:t>държавния</a:t>
            </a:r>
            <a:r>
              <a:rPr lang="ru-RU" dirty="0" smtClean="0"/>
              <a:t> бюджет за научна </a:t>
            </a:r>
            <a:r>
              <a:rPr lang="ru-RU" dirty="0" err="1" smtClean="0"/>
              <a:t>дейност</a:t>
            </a:r>
            <a:r>
              <a:rPr lang="ru-RU" dirty="0" smtClean="0"/>
              <a:t>, </a:t>
            </a:r>
            <a:r>
              <a:rPr lang="ru-RU" dirty="0" err="1" smtClean="0"/>
              <a:t>освободени</a:t>
            </a:r>
            <a:r>
              <a:rPr lang="ru-RU" dirty="0" smtClean="0"/>
              <a:t> в </a:t>
            </a:r>
            <a:r>
              <a:rPr lang="ru-RU" dirty="0" err="1" smtClean="0"/>
              <a:t>резултат</a:t>
            </a:r>
            <a:r>
              <a:rPr lang="ru-RU" dirty="0" smtClean="0"/>
              <a:t> на </a:t>
            </a:r>
            <a:r>
              <a:rPr lang="ru-RU" dirty="0" err="1" smtClean="0"/>
              <a:t>извършената</a:t>
            </a:r>
            <a:r>
              <a:rPr lang="ru-RU" dirty="0" smtClean="0"/>
              <a:t> оценка, </a:t>
            </a:r>
            <a:r>
              <a:rPr lang="ru-RU" dirty="0" err="1" smtClean="0"/>
              <a:t>ще</a:t>
            </a:r>
            <a:r>
              <a:rPr lang="ru-RU" dirty="0" smtClean="0"/>
              <a:t> се </a:t>
            </a:r>
            <a:r>
              <a:rPr lang="ru-RU" dirty="0" err="1" smtClean="0"/>
              <a:t>разпределят</a:t>
            </a:r>
            <a:r>
              <a:rPr lang="ru-RU" dirty="0" smtClean="0"/>
              <a:t> </a:t>
            </a:r>
            <a:r>
              <a:rPr lang="ru-RU" dirty="0" err="1" smtClean="0"/>
              <a:t>пропорционално</a:t>
            </a:r>
            <a:r>
              <a:rPr lang="ru-RU" dirty="0" smtClean="0"/>
              <a:t> между </a:t>
            </a:r>
            <a:r>
              <a:rPr lang="ru-RU" dirty="0" err="1" smtClean="0"/>
              <a:t>държавните</a:t>
            </a:r>
            <a:r>
              <a:rPr lang="ru-RU" dirty="0" smtClean="0"/>
              <a:t> </a:t>
            </a:r>
            <a:r>
              <a:rPr lang="ru-RU" dirty="0" err="1" smtClean="0"/>
              <a:t>висши</a:t>
            </a:r>
            <a:r>
              <a:rPr lang="ru-RU" dirty="0" smtClean="0"/>
              <a:t> училища с </a:t>
            </a:r>
            <a:r>
              <a:rPr lang="ru-RU" dirty="0" err="1" smtClean="0"/>
              <a:t>крайна</a:t>
            </a:r>
            <a:r>
              <a:rPr lang="ru-RU" dirty="0" smtClean="0"/>
              <a:t> оценка над 2,00,  а за ДВУ с </a:t>
            </a:r>
            <a:r>
              <a:rPr lang="ru-RU" dirty="0" err="1" smtClean="0"/>
              <a:t>присъща</a:t>
            </a:r>
            <a:r>
              <a:rPr lang="ru-RU" dirty="0" smtClean="0"/>
              <a:t> </a:t>
            </a:r>
            <a:r>
              <a:rPr lang="ru-RU" dirty="0" err="1" smtClean="0"/>
              <a:t>художественотворческа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с </a:t>
            </a:r>
            <a:r>
              <a:rPr lang="ru-RU" dirty="0" err="1" smtClean="0"/>
              <a:t>крайна</a:t>
            </a:r>
            <a:r>
              <a:rPr lang="ru-RU" dirty="0" smtClean="0"/>
              <a:t> оценка над 1,50.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78FDA-6ACD-4A1A-9C28-284EC1DF34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bg-BG"/>
              <a:t>Science Development Forum, Sofia 2014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bg-BG"/>
              <a:t>Ivan Krastev, Deputy Minister, MES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A87F-7C6D-4BF2-945A-20EC54ACF0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82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BA39C-F7DF-42BD-B751-DC66BDDA158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7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70ED-05CD-4E7A-91CE-CB100EFFF3B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11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8066-D1D2-4B7F-ACB1-31EAD4F55BA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9F0F-72F7-4224-857C-8315FAAA89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0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F9DB-6105-4CE6-AEDF-49E46CAA70F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86CB-9097-4889-B71A-F2C5F08F5C1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4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5851-018E-451E-B4DB-CF5A8448F55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8D35-C0D0-4D69-98BD-8F3EF594D2B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77F-8CCD-4792-BF7C-9EE7402271B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E85A-5206-49E0-837D-98B7378E0C5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32C9-9C05-4C51-A914-2D0A6EAE961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A8A6-4B62-4BE7-812D-B3BA3E8D406A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9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3088-562E-4580-8EEB-2B1E5A269665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9D93-7CB5-4344-8F1E-E01776ED879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9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D2D9-2502-445E-AD5C-ACC0F46FE08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840E-6294-486B-8898-8FCEE6887FA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2859143"/>
              </p:ext>
            </p:extLst>
          </p:nvPr>
        </p:nvGraphicFramePr>
        <p:xfrm>
          <a:off x="-130175" y="0"/>
          <a:ext cx="7978775" cy="800735"/>
        </p:xfrm>
        <a:graphic>
          <a:graphicData uri="http://schemas.openxmlformats.org/drawingml/2006/table">
            <a:tbl>
              <a:tblPr firstRow="1" firstCol="1" bandRow="1"/>
              <a:tblGrid>
                <a:gridCol w="1590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8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0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bg-BG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РЕПУБЛИКА БЪЛГАРИЯ</a:t>
                      </a:r>
                    </a:p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bg-BG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Министерство на образованието и науката</a:t>
                      </a:r>
                      <a:endParaRPr lang="bg-BG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3" descr="Lion_midd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6" y="118427"/>
            <a:ext cx="455442" cy="5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9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7F99-EB61-47D6-A85B-F301F6A3A376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3055-A926-4E7C-A3CE-FDB7D305771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8307424"/>
              </p:ext>
            </p:extLst>
          </p:nvPr>
        </p:nvGraphicFramePr>
        <p:xfrm>
          <a:off x="-130175" y="0"/>
          <a:ext cx="7978775" cy="800735"/>
        </p:xfrm>
        <a:graphic>
          <a:graphicData uri="http://schemas.openxmlformats.org/drawingml/2006/table">
            <a:tbl>
              <a:tblPr firstRow="1" firstCol="1" bandRow="1"/>
              <a:tblGrid>
                <a:gridCol w="1590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8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0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РЕПУБЛИКА БЪЛГАРИЯ</a:t>
                      </a:r>
                    </a:p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Министерство на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образованието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науката</a:t>
                      </a:r>
                      <a:endParaRPr lang="ru-RU" sz="12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3" descr="Lion_midd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6" y="118427"/>
            <a:ext cx="455442" cy="5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9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31E1-B13A-48D0-82A1-0972A6CD8BF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7004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D8F5-D6D0-420A-A5D0-8CD06F6E0AA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F9CD-03DE-4024-89BC-F321775FFE8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FB79-DB00-4F6B-ACEC-0EC576C527F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036D-E2CE-45B9-9343-FADE7569495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9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4C31-7B67-44F6-A63F-6CA78C57AF3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905E-6C6E-43A1-9B32-53DA93AA758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g-B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72B9-A2C6-4638-840E-A431F91F1EB9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091A-8CF3-47CB-994D-44FAE44DE0D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4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altLang="bg-BG">
                <a:solidFill>
                  <a:prstClr val="black">
                    <a:tint val="75000"/>
                  </a:prstClr>
                </a:solidFill>
              </a:rPr>
              <a:t>              </a:t>
            </a:r>
            <a:r>
              <a:rPr lang="en-US" altLang="bg-BG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Министерство на икономиката и енергетиката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48D6-3D25-462D-9D70-0E69A01DC9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5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3132138" y="6381750"/>
            <a:ext cx="3043237" cy="0"/>
          </a:xfrm>
          <a:prstGeom prst="line">
            <a:avLst/>
          </a:prstGeom>
          <a:noFill/>
          <a:ln w="19050">
            <a:solidFill>
              <a:srgbClr val="0066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bg-BG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3108325" y="981075"/>
            <a:ext cx="3048000" cy="0"/>
          </a:xfrm>
          <a:prstGeom prst="line">
            <a:avLst/>
          </a:prstGeom>
          <a:noFill/>
          <a:ln w="19050">
            <a:solidFill>
              <a:srgbClr val="0066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bg-BG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заглавието образец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подзаглавието образец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>
                <a:solidFill>
                  <a:srgbClr val="000000"/>
                </a:solidFill>
              </a:rPr>
              <a:t>31 октомври 2014 г.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5DCF6-3030-4FCD-AA46-7DCD9B57DCD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2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>
                <a:solidFill>
                  <a:srgbClr val="000000"/>
                </a:solidFill>
              </a:rPr>
              <a:t>31 Октомври 2014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5894-7F69-402F-B882-47A98A22EE3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853C9-C854-479C-8327-C1D36C983CB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>
                <a:solidFill>
                  <a:srgbClr val="000000"/>
                </a:solidFill>
              </a:rPr>
              <a:t>31 октомври 2014 г.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5DADC-6E26-4218-A884-C41E369B310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72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43CDB-421F-44C6-981F-034C33F24731}" type="datetime3">
              <a:rPr lang="en-US">
                <a:solidFill>
                  <a:srgbClr val="000000"/>
                </a:solidFill>
              </a:rPr>
              <a:pPr>
                <a:defRPr/>
              </a:pPr>
              <a:t>24 April 2017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ADB4C-9926-4CA4-95E6-C0FFCD7C1BE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0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55F1-817B-43EF-9407-1CF8AE3395C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3233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6A4F-DA91-4AE6-AB8E-CF4EA506E876}" type="datetime3">
              <a:rPr lang="en-US">
                <a:solidFill>
                  <a:srgbClr val="000000"/>
                </a:solidFill>
              </a:rPr>
              <a:pPr>
                <a:defRPr/>
              </a:pPr>
              <a:t>24 April 2017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1E95D-2F13-4620-9870-8906A3E093F4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7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68C9-8634-46FD-AD02-ED08845D4118}" type="datetime3">
              <a:rPr lang="en-US">
                <a:solidFill>
                  <a:srgbClr val="000000"/>
                </a:solidFill>
              </a:rPr>
              <a:pPr>
                <a:defRPr/>
              </a:pPr>
              <a:t>24 April 2017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3D14-566A-4C1B-AD44-3FA4820ECF9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7E0A-BD54-413A-A80A-B92DA0AB488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54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330D-D71A-4A17-A874-E27194BE541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53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1308-87E0-40BE-B081-1232EA32126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267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D4FF-40CE-413B-883A-96E73CF4918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86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065430-3A74-4598-A800-FAF04C9DF64A}" type="slidenum">
              <a:rPr lang="bg-BG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7DA1-79D5-4D9D-82AA-8714026A78E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27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bg-BG" b="1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bg-BG" b="1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406E6A-3E92-4E0C-8442-D6EF3FD0B00D}" type="slidenum">
              <a:rPr lang="bg-BG" b="1">
                <a:latin typeface="Arial" pitchFamily="34" charset="0"/>
              </a:rPr>
              <a:pPr>
                <a:defRPr/>
              </a:pPr>
              <a:t>‹#›</a:t>
            </a:fld>
            <a:endParaRPr lang="bg-BG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B60B3-2CAE-4DF6-AEE8-3635C12B4AF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24.4.2017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70B81C-DD98-4015-AAD1-A1572D651D5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образец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заглавията образци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46110B3-3FCC-447A-A468-6B94439BEA5F}" type="datetime3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24 April 2017</a:t>
            </a:fld>
            <a:endParaRPr lang="bg-BG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5B25BA2E-81B2-4F2E-8088-B3194263892F}" type="slidenum">
              <a:rPr lang="bg-BG" altLang="bg-BG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bg-BG" altLang="bg-BG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3132138" y="6381750"/>
            <a:ext cx="3043237" cy="0"/>
          </a:xfrm>
          <a:prstGeom prst="line">
            <a:avLst/>
          </a:prstGeom>
          <a:noFill/>
          <a:ln w="19050">
            <a:solidFill>
              <a:srgbClr val="0066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bg-BG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2" name="Line 14"/>
          <p:cNvSpPr>
            <a:spLocks noChangeShapeType="1"/>
          </p:cNvSpPr>
          <p:nvPr userDrawn="1"/>
        </p:nvSpPr>
        <p:spPr bwMode="auto">
          <a:xfrm>
            <a:off x="3108325" y="981075"/>
            <a:ext cx="3048000" cy="0"/>
          </a:xfrm>
          <a:prstGeom prst="line">
            <a:avLst/>
          </a:prstGeom>
          <a:noFill/>
          <a:ln w="19050">
            <a:solidFill>
              <a:srgbClr val="0066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bg-BG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4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.mon.bg/" TargetMode="External"/><Relationship Id="rId2" Type="http://schemas.openxmlformats.org/officeDocument/2006/relationships/hyperlink" Target="http://rsvu.mon.bg/rsvu3/?locale=en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229128" y="1493368"/>
            <a:ext cx="8061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bg-BG" altLang="bg-BG" sz="2200" b="1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2291" name="Grafi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04" y="276112"/>
            <a:ext cx="963344" cy="77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9128" y="1536174"/>
            <a:ext cx="7824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bg-BG" altLang="bg-BG" sz="4000" b="1" dirty="0" smtClean="0">
                <a:solidFill>
                  <a:prstClr val="black"/>
                </a:solidFill>
                <a:latin typeface="Arial" pitchFamily="34" charset="0"/>
              </a:rPr>
              <a:t>Постигане на ефикасност и ефективност на научната система</a:t>
            </a:r>
            <a:endParaRPr lang="bg-BG" altLang="bg-BG" sz="40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26835"/>
              </p:ext>
            </p:extLst>
          </p:nvPr>
        </p:nvGraphicFramePr>
        <p:xfrm>
          <a:off x="2286000" y="291227"/>
          <a:ext cx="5845175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16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7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endParaRPr lang="en-GB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bg-BG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МИНИСТЕРСТВО НА ОБРАЗОВАНИЕТО И НАУКАТА</a:t>
                      </a:r>
                      <a:endParaRPr lang="bg-BG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29128" y="5718220"/>
            <a:ext cx="7476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altLang="bg-BG" sz="1800" b="1" i="1" dirty="0" smtClean="0">
                <a:solidFill>
                  <a:prstClr val="black"/>
                </a:solidFill>
                <a:latin typeface="Gill Sans"/>
              </a:rPr>
              <a:t>Аграрен университет – Пловдив, 21 април </a:t>
            </a:r>
            <a:r>
              <a:rPr lang="bg-BG" altLang="bg-BG" sz="1800" b="1" i="1" dirty="0">
                <a:solidFill>
                  <a:prstClr val="black"/>
                </a:solidFill>
                <a:latin typeface="Gill Sans"/>
              </a:rPr>
              <a:t>201</a:t>
            </a:r>
            <a:r>
              <a:rPr lang="en-US" altLang="bg-BG" sz="1800" b="1" i="1" dirty="0">
                <a:solidFill>
                  <a:prstClr val="black"/>
                </a:solidFill>
                <a:latin typeface="Gill Sans"/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3630263269"/>
      </p:ext>
    </p:extLst>
  </p:cSld>
  <p:clrMapOvr>
    <a:masterClrMapping/>
  </p:clrMapOvr>
  <p:transition advTm="10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91B8-EF9C-428B-A839-6EC9EB5091C1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674687" y="721216"/>
            <a:ext cx="7794625" cy="976313"/>
          </a:xfrm>
        </p:spPr>
        <p:txBody>
          <a:bodyPr/>
          <a:lstStyle/>
          <a:p>
            <a:r>
              <a:rPr lang="en-US" altLang="bg-BG" sz="2600" b="1" dirty="0" smtClean="0">
                <a:latin typeface="Arial" pitchFamily="34" charset="0"/>
                <a:cs typeface="Arial" pitchFamily="34" charset="0"/>
              </a:rPr>
              <a:t>Distribution of science areas as per indicators for quality</a:t>
            </a:r>
            <a:endParaRPr lang="bg-BG" altLang="bg-BG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252046" y="5486400"/>
            <a:ext cx="87395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bg-BG" sz="1400" b="1" dirty="0" smtClean="0">
                <a:solidFill>
                  <a:srgbClr val="000000"/>
                </a:solidFill>
                <a:latin typeface="Arial" pitchFamily="34" charset="0"/>
              </a:rPr>
              <a:t>		Source: </a:t>
            </a:r>
            <a:r>
              <a:rPr lang="en-US" altLang="bg-BG" sz="1400" dirty="0" err="1" smtClean="0">
                <a:solidFill>
                  <a:srgbClr val="000000"/>
                </a:solidFill>
                <a:latin typeface="Arial" pitchFamily="34" charset="0"/>
              </a:rPr>
              <a:t>SciVal</a:t>
            </a:r>
            <a:r>
              <a:rPr lang="en-US" altLang="bg-BG" sz="1400" dirty="0" smtClean="0">
                <a:solidFill>
                  <a:srgbClr val="000000"/>
                </a:solidFill>
                <a:latin typeface="Arial" pitchFamily="34" charset="0"/>
              </a:rPr>
              <a:t> 2011-2016 </a:t>
            </a:r>
            <a:endParaRPr lang="bg-BG" altLang="bg-BG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5" descr="C:\Users\y.kodjayumer\Desktop\Subject Area Bulgari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1697529"/>
            <a:ext cx="7992794" cy="444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42"/>
            <a:ext cx="9144000" cy="58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4" descr="smart_guy_teaching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933825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gray">
          <a:xfrm rot="17973186">
            <a:off x="4777581" y="20359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 rot="3465783">
            <a:off x="4777582" y="4199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 rot="14369022">
            <a:off x="3558381" y="21121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 rot="7535209">
            <a:off x="3520281" y="41663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5356225" y="316388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 rot="10800000">
            <a:off x="2946400" y="315753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gray">
          <a:xfrm>
            <a:off x="2692400" y="1395413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3348038" y="4652963"/>
            <a:ext cx="360362" cy="360362"/>
            <a:chOff x="2109" y="3612"/>
            <a:chExt cx="227" cy="227"/>
          </a:xfrm>
        </p:grpSpPr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Oval 28"/>
          <p:cNvSpPr>
            <a:spLocks noChangeArrowheads="1"/>
          </p:cNvSpPr>
          <p:nvPr/>
        </p:nvSpPr>
        <p:spPr bwMode="gray">
          <a:xfrm>
            <a:off x="3624263" y="23479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gray">
          <a:xfrm>
            <a:off x="3617913" y="233203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val 30"/>
          <p:cNvSpPr>
            <a:spLocks noChangeArrowheads="1"/>
          </p:cNvSpPr>
          <p:nvPr/>
        </p:nvSpPr>
        <p:spPr bwMode="gray">
          <a:xfrm>
            <a:off x="3751263" y="2474913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gray">
          <a:xfrm>
            <a:off x="3733800" y="2447925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423" name="Group 59"/>
          <p:cNvGrpSpPr>
            <a:grpSpLocks/>
          </p:cNvGrpSpPr>
          <p:nvPr/>
        </p:nvGrpSpPr>
        <p:grpSpPr bwMode="auto">
          <a:xfrm>
            <a:off x="3835400" y="2559050"/>
            <a:ext cx="1522413" cy="1522413"/>
            <a:chOff x="2416" y="1702"/>
            <a:chExt cx="959" cy="959"/>
          </a:xfrm>
        </p:grpSpPr>
        <p:sp>
          <p:nvSpPr>
            <p:cNvPr id="17446" name="Oval 32"/>
            <p:cNvSpPr>
              <a:spLocks noChangeArrowheads="1"/>
            </p:cNvSpPr>
            <p:nvPr/>
          </p:nvSpPr>
          <p:spPr bwMode="gray">
            <a:xfrm>
              <a:off x="2416" y="1702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47" name="Oval 33"/>
            <p:cNvSpPr>
              <a:spLocks noChangeArrowheads="1"/>
            </p:cNvSpPr>
            <p:nvPr/>
          </p:nvSpPr>
          <p:spPr bwMode="gray">
            <a:xfrm>
              <a:off x="2430" y="1714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48" name="Oval 34"/>
            <p:cNvSpPr>
              <a:spLocks noChangeArrowheads="1"/>
            </p:cNvSpPr>
            <p:nvPr/>
          </p:nvSpPr>
          <p:spPr bwMode="gray">
            <a:xfrm>
              <a:off x="2441" y="1720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49" name="Oval 35"/>
            <p:cNvSpPr>
              <a:spLocks noChangeArrowheads="1"/>
            </p:cNvSpPr>
            <p:nvPr/>
          </p:nvSpPr>
          <p:spPr bwMode="gray">
            <a:xfrm>
              <a:off x="2451" y="1729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50" name="Oval 36"/>
            <p:cNvSpPr>
              <a:spLocks noChangeArrowheads="1"/>
            </p:cNvSpPr>
            <p:nvPr/>
          </p:nvSpPr>
          <p:spPr bwMode="gray">
            <a:xfrm>
              <a:off x="2502" y="1752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377" name="Text Box 37"/>
          <p:cNvSpPr txBox="1">
            <a:spLocks noChangeArrowheads="1"/>
          </p:cNvSpPr>
          <p:nvPr/>
        </p:nvSpPr>
        <p:spPr bwMode="auto">
          <a:xfrm>
            <a:off x="3846358" y="2590539"/>
            <a:ext cx="15717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g-BG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настоящия момент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25" name="Text Box 38"/>
          <p:cNvSpPr txBox="1">
            <a:spLocks noChangeArrowheads="1"/>
          </p:cNvSpPr>
          <p:nvPr/>
        </p:nvSpPr>
        <p:spPr bwMode="auto">
          <a:xfrm>
            <a:off x="5940425" y="1268413"/>
            <a:ext cx="2960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altLang="bg-BG" b="0" dirty="0" smtClean="0">
                <a:solidFill>
                  <a:srgbClr val="000000"/>
                </a:solidFill>
              </a:rPr>
              <a:t>Актуализация за Национална пътна карта за научна инфраструктура</a:t>
            </a:r>
            <a:endParaRPr lang="en-US" altLang="bg-BG" b="0" dirty="0" smtClean="0">
              <a:solidFill>
                <a:srgbClr val="000000"/>
              </a:solidFill>
            </a:endParaRPr>
          </a:p>
        </p:txBody>
      </p:sp>
      <p:sp>
        <p:nvSpPr>
          <p:cNvPr id="17427" name="Text Box 40"/>
          <p:cNvSpPr txBox="1">
            <a:spLocks noChangeArrowheads="1"/>
          </p:cNvSpPr>
          <p:nvPr/>
        </p:nvSpPr>
        <p:spPr bwMode="auto">
          <a:xfrm>
            <a:off x="5267325" y="5106988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bg-BG" altLang="bg-BG" b="0" dirty="0" smtClean="0">
                <a:solidFill>
                  <a:srgbClr val="000000"/>
                </a:solidFill>
              </a:rPr>
              <a:t>ОП НОИР</a:t>
            </a:r>
            <a:endParaRPr lang="en-US" altLang="bg-BG" b="0" dirty="0" smtClean="0">
              <a:solidFill>
                <a:srgbClr val="000000"/>
              </a:solidFill>
            </a:endParaRPr>
          </a:p>
        </p:txBody>
      </p:sp>
      <p:sp>
        <p:nvSpPr>
          <p:cNvPr id="17430" name="Text Box 43"/>
          <p:cNvSpPr txBox="1">
            <a:spLocks noChangeArrowheads="1"/>
          </p:cNvSpPr>
          <p:nvPr/>
        </p:nvSpPr>
        <p:spPr bwMode="auto">
          <a:xfrm>
            <a:off x="6659563" y="2998788"/>
            <a:ext cx="2484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bg-BG" altLang="bg-BG" b="0" dirty="0" smtClean="0">
                <a:solidFill>
                  <a:srgbClr val="000000"/>
                </a:solidFill>
              </a:rPr>
              <a:t>Правилник на ФНИ</a:t>
            </a:r>
            <a:endParaRPr lang="en-US" altLang="bg-BG" b="0" dirty="0" smtClean="0">
              <a:solidFill>
                <a:srgbClr val="000000"/>
              </a:solidFill>
            </a:endParaRPr>
          </a:p>
        </p:txBody>
      </p:sp>
      <p:grpSp>
        <p:nvGrpSpPr>
          <p:cNvPr id="17432" name="Group 47"/>
          <p:cNvGrpSpPr>
            <a:grpSpLocks/>
          </p:cNvGrpSpPr>
          <p:nvPr/>
        </p:nvGrpSpPr>
        <p:grpSpPr bwMode="auto">
          <a:xfrm>
            <a:off x="3352800" y="1482725"/>
            <a:ext cx="360363" cy="360363"/>
            <a:chOff x="2109" y="3612"/>
            <a:chExt cx="227" cy="227"/>
          </a:xfrm>
        </p:grpSpPr>
        <p:sp>
          <p:nvSpPr>
            <p:cNvPr id="55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433" name="Group 50"/>
          <p:cNvGrpSpPr>
            <a:grpSpLocks/>
          </p:cNvGrpSpPr>
          <p:nvPr/>
        </p:nvGrpSpPr>
        <p:grpSpPr bwMode="auto">
          <a:xfrm>
            <a:off x="5334000" y="1482725"/>
            <a:ext cx="360363" cy="360363"/>
            <a:chOff x="2109" y="3612"/>
            <a:chExt cx="227" cy="227"/>
          </a:xfrm>
        </p:grpSpPr>
        <p:sp>
          <p:nvSpPr>
            <p:cNvPr id="58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434" name="Group 53"/>
          <p:cNvGrpSpPr>
            <a:grpSpLocks/>
          </p:cNvGrpSpPr>
          <p:nvPr/>
        </p:nvGrpSpPr>
        <p:grpSpPr bwMode="auto">
          <a:xfrm>
            <a:off x="6248400" y="3082925"/>
            <a:ext cx="360363" cy="360363"/>
            <a:chOff x="2109" y="3612"/>
            <a:chExt cx="227" cy="227"/>
          </a:xfrm>
        </p:grpSpPr>
        <p:sp>
          <p:nvSpPr>
            <p:cNvPr id="61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435" name="Group 56"/>
          <p:cNvGrpSpPr>
            <a:grpSpLocks/>
          </p:cNvGrpSpPr>
          <p:nvPr/>
        </p:nvGrpSpPr>
        <p:grpSpPr bwMode="auto">
          <a:xfrm>
            <a:off x="5410200" y="4606925"/>
            <a:ext cx="360363" cy="360363"/>
            <a:chOff x="2109" y="3612"/>
            <a:chExt cx="227" cy="227"/>
          </a:xfrm>
        </p:grpSpPr>
        <p:sp>
          <p:nvSpPr>
            <p:cNvPr id="64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7646" y="2283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НАРЕДБА за </a:t>
            </a:r>
            <a:r>
              <a:rPr lang="ru-RU" sz="1200" dirty="0" err="1"/>
              <a:t>условията</a:t>
            </a:r>
            <a:r>
              <a:rPr lang="ru-RU" sz="1200" dirty="0"/>
              <a:t> и </a:t>
            </a:r>
            <a:r>
              <a:rPr lang="ru-RU" sz="1200" dirty="0" err="1"/>
              <a:t>реда</a:t>
            </a:r>
            <a:r>
              <a:rPr lang="ru-RU" sz="1200" dirty="0"/>
              <a:t> за </a:t>
            </a:r>
            <a:r>
              <a:rPr lang="ru-RU" sz="1200" dirty="0" err="1"/>
              <a:t>оценяване</a:t>
            </a:r>
            <a:r>
              <a:rPr lang="ru-RU" sz="1200" dirty="0"/>
              <a:t>, </a:t>
            </a:r>
            <a:r>
              <a:rPr lang="ru-RU" sz="1200" dirty="0" err="1"/>
              <a:t>планиране</a:t>
            </a:r>
            <a:r>
              <a:rPr lang="ru-RU" sz="1200" dirty="0"/>
              <a:t>, </a:t>
            </a:r>
            <a:r>
              <a:rPr lang="ru-RU" sz="1200" dirty="0" err="1"/>
              <a:t>разпределение</a:t>
            </a:r>
            <a:r>
              <a:rPr lang="ru-RU" sz="1200" dirty="0"/>
              <a:t> и </a:t>
            </a:r>
            <a:r>
              <a:rPr lang="ru-RU" sz="1200" dirty="0" err="1"/>
              <a:t>разходване</a:t>
            </a:r>
            <a:r>
              <a:rPr lang="ru-RU" sz="1200" dirty="0"/>
              <a:t> на средства от </a:t>
            </a:r>
            <a:r>
              <a:rPr lang="ru-RU" sz="1200" dirty="0" err="1"/>
              <a:t>държавния</a:t>
            </a:r>
            <a:r>
              <a:rPr lang="ru-RU" sz="1200" dirty="0"/>
              <a:t> бюджет за </a:t>
            </a:r>
            <a:r>
              <a:rPr lang="ru-RU" sz="1200" dirty="0" err="1"/>
              <a:t>финансиране</a:t>
            </a:r>
            <a:r>
              <a:rPr lang="ru-RU" sz="1200" dirty="0"/>
              <a:t> на </a:t>
            </a:r>
            <a:r>
              <a:rPr lang="ru-RU" sz="1200" dirty="0" err="1"/>
              <a:t>научната</a:t>
            </a:r>
            <a:r>
              <a:rPr lang="ru-RU" sz="1200" dirty="0"/>
              <a:t> или </a:t>
            </a:r>
            <a:r>
              <a:rPr lang="ru-RU" sz="1200" dirty="0" err="1"/>
              <a:t>художествената</a:t>
            </a:r>
            <a:r>
              <a:rPr lang="ru-RU" sz="1200" dirty="0"/>
              <a:t> </a:t>
            </a:r>
            <a:r>
              <a:rPr lang="ru-RU" sz="1200" dirty="0" err="1"/>
              <a:t>дейност</a:t>
            </a:r>
            <a:r>
              <a:rPr lang="ru-RU" sz="1200" dirty="0"/>
              <a:t> на </a:t>
            </a:r>
            <a:r>
              <a:rPr lang="ru-RU" sz="1200" dirty="0" err="1"/>
              <a:t>държавните</a:t>
            </a:r>
            <a:r>
              <a:rPr lang="ru-RU" sz="1200" dirty="0"/>
              <a:t> </a:t>
            </a:r>
            <a:r>
              <a:rPr lang="ru-RU" sz="1200" dirty="0" err="1"/>
              <a:t>университети</a:t>
            </a:r>
            <a:endParaRPr lang="bg-BG" sz="1200" dirty="0"/>
          </a:p>
        </p:txBody>
      </p:sp>
      <p:sp>
        <p:nvSpPr>
          <p:cNvPr id="5" name="Rectangle 4"/>
          <p:cNvSpPr/>
          <p:nvPr/>
        </p:nvSpPr>
        <p:spPr>
          <a:xfrm>
            <a:off x="60627" y="520496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ПРАВИЛНИК </a:t>
            </a:r>
            <a:r>
              <a:rPr lang="ru-RU" dirty="0"/>
              <a:t>за мониторинг и оценка на </a:t>
            </a:r>
            <a:r>
              <a:rPr lang="ru-RU" dirty="0" err="1"/>
              <a:t>изследванията</a:t>
            </a:r>
            <a:r>
              <a:rPr lang="ru-RU" dirty="0"/>
              <a:t>, </a:t>
            </a:r>
            <a:r>
              <a:rPr lang="ru-RU" dirty="0" err="1"/>
              <a:t>провеждани</a:t>
            </a:r>
            <a:r>
              <a:rPr lang="ru-RU" dirty="0"/>
              <a:t> от </a:t>
            </a:r>
            <a:r>
              <a:rPr lang="ru-RU" dirty="0" err="1"/>
              <a:t>университети</a:t>
            </a:r>
            <a:r>
              <a:rPr lang="ru-RU" dirty="0"/>
              <a:t> и </a:t>
            </a:r>
            <a:r>
              <a:rPr lang="ru-RU" dirty="0" err="1"/>
              <a:t>научни</a:t>
            </a:r>
            <a:r>
              <a:rPr lang="ru-RU" dirty="0"/>
              <a:t> организации,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дейностите</a:t>
            </a:r>
            <a:r>
              <a:rPr lang="ru-RU" dirty="0"/>
              <a:t> на "</a:t>
            </a:r>
            <a:r>
              <a:rPr lang="ru-RU" dirty="0" err="1"/>
              <a:t>Научния</a:t>
            </a:r>
            <a:r>
              <a:rPr lang="ru-RU" dirty="0"/>
              <a:t> фонд"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3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1"/>
          <p:cNvGrpSpPr>
            <a:grpSpLocks/>
          </p:cNvGrpSpPr>
          <p:nvPr/>
        </p:nvGrpSpPr>
        <p:grpSpPr bwMode="auto">
          <a:xfrm>
            <a:off x="539750" y="1773238"/>
            <a:ext cx="2232025" cy="4035425"/>
            <a:chOff x="720" y="1296"/>
            <a:chExt cx="1367" cy="2542"/>
          </a:xfrm>
        </p:grpSpPr>
        <p:sp>
          <p:nvSpPr>
            <p:cNvPr id="13346" name="AutoShape 1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7" name="AutoShape 1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8" name="AutoShape 1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AutoShape 1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AutoShape 1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bg-BG" altLang="bg-BG" sz="1800" dirty="0" smtClean="0">
                  <a:solidFill>
                    <a:srgbClr val="000000"/>
                  </a:solidFill>
                </a:rPr>
                <a:t>Качество</a:t>
              </a:r>
              <a:endParaRPr lang="en-US" altLang="bg-BG" sz="18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3352" name="Group 1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3355" name="Oval 1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Oval 2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Oval 2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Oval 2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Oval 2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53" name="Text Box 24"/>
            <p:cNvSpPr txBox="1">
              <a:spLocks noChangeArrowheads="1"/>
            </p:cNvSpPr>
            <p:nvPr/>
          </p:nvSpPr>
          <p:spPr bwMode="gray">
            <a:xfrm>
              <a:off x="1279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dirty="0" smtClean="0">
                  <a:solidFill>
                    <a:srgbClr val="000000"/>
                  </a:solidFill>
                </a:rPr>
                <a:t>1</a:t>
              </a:r>
              <a:endParaRPr lang="en-US" altLang="bg-BG" sz="1800" b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5" name="Group 26"/>
          <p:cNvGrpSpPr>
            <a:grpSpLocks/>
          </p:cNvGrpSpPr>
          <p:nvPr/>
        </p:nvGrpSpPr>
        <p:grpSpPr bwMode="auto">
          <a:xfrm>
            <a:off x="2916238" y="1773238"/>
            <a:ext cx="2232025" cy="4035425"/>
            <a:chOff x="2208" y="1296"/>
            <a:chExt cx="1365" cy="2542"/>
          </a:xfrm>
        </p:grpSpPr>
        <p:sp>
          <p:nvSpPr>
            <p:cNvPr id="13333" name="AutoShape 27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AutoShape 28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AutoShape 29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AutoShape 30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Oval 31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Oval 32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Oval 33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Oval 34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1" name="Oval 35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2" name="Text Box 36"/>
            <p:cNvSpPr txBox="1">
              <a:spLocks noChangeArrowheads="1"/>
            </p:cNvSpPr>
            <p:nvPr/>
          </p:nvSpPr>
          <p:spPr bwMode="gray">
            <a:xfrm>
              <a:off x="2767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smtClean="0">
                  <a:solidFill>
                    <a:srgbClr val="000000"/>
                  </a:solidFill>
                </a:rPr>
                <a:t>2</a:t>
              </a:r>
              <a:endParaRPr lang="en-US" altLang="bg-BG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AutoShape 38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AutoShape 39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bg-BG" altLang="bg-BG" sz="1800" dirty="0" smtClean="0">
                  <a:solidFill>
                    <a:srgbClr val="000000"/>
                  </a:solidFill>
                </a:rPr>
                <a:t>Управление</a:t>
              </a:r>
              <a:endParaRPr lang="en-US" altLang="bg-BG" sz="18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6" name="Group 40"/>
          <p:cNvGrpSpPr>
            <a:grpSpLocks/>
          </p:cNvGrpSpPr>
          <p:nvPr/>
        </p:nvGrpSpPr>
        <p:grpSpPr bwMode="auto">
          <a:xfrm>
            <a:off x="5292725" y="1773238"/>
            <a:ext cx="2232025" cy="4035425"/>
            <a:chOff x="3692" y="1296"/>
            <a:chExt cx="1367" cy="2542"/>
          </a:xfrm>
        </p:grpSpPr>
        <p:sp>
          <p:nvSpPr>
            <p:cNvPr id="13319" name="AutoShape 41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42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1" name="AutoShape 43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2" name="AutoShape 44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3323" name="Group 45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3328" name="Oval 4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Oval 4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Oval 4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Oval 4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Oval 5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4" name="Text Box 51"/>
            <p:cNvSpPr txBox="1">
              <a:spLocks noChangeArrowheads="1"/>
            </p:cNvSpPr>
            <p:nvPr/>
          </p:nvSpPr>
          <p:spPr bwMode="gray">
            <a:xfrm>
              <a:off x="4255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smtClean="0">
                  <a:solidFill>
                    <a:srgbClr val="000000"/>
                  </a:solidFill>
                </a:rPr>
                <a:t>3</a:t>
              </a:r>
              <a:endParaRPr lang="en-US" altLang="bg-BG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13326" name="AutoShape 53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7" name="AutoShape 54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bg-BG" altLang="bg-BG" sz="1800" dirty="0" smtClean="0">
                  <a:solidFill>
                    <a:srgbClr val="000000"/>
                  </a:solidFill>
                </a:rPr>
                <a:t>Прозрачност</a:t>
              </a:r>
              <a:endParaRPr lang="en-US" altLang="bg-BG" sz="18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317" name="Picture 60" descr="smart_guy_with_testtube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00438"/>
            <a:ext cx="1943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999" y="309093"/>
            <a:ext cx="613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3025">
              <a:lnSpc>
                <a:spcPct val="100000"/>
              </a:lnSpc>
              <a:spcAft>
                <a:spcPts val="0"/>
              </a:spcAft>
              <a:tabLst>
                <a:tab pos="480695" algn="l"/>
                <a:tab pos="958215" algn="l"/>
                <a:tab pos="1022985" algn="l"/>
                <a:tab pos="1381125" algn="l"/>
                <a:tab pos="1683385" algn="l"/>
                <a:tab pos="1708150" algn="l"/>
                <a:tab pos="2132330" algn="l"/>
                <a:tab pos="2163445" algn="l"/>
                <a:tab pos="2218055" algn="l"/>
                <a:tab pos="2761615" algn="l"/>
                <a:tab pos="2981325" algn="l"/>
                <a:tab pos="3027045" algn="l"/>
                <a:tab pos="3244850" algn="l"/>
                <a:tab pos="3381375" algn="l"/>
                <a:tab pos="3610610" algn="l"/>
                <a:tab pos="4325620" algn="l"/>
                <a:tab pos="4451350" algn="l"/>
                <a:tab pos="4577080" algn="l"/>
                <a:tab pos="4679315" algn="l"/>
                <a:tab pos="4913630" algn="l"/>
                <a:tab pos="5247005" algn="l"/>
                <a:tab pos="5699125" algn="l"/>
                <a:tab pos="5788025" algn="l"/>
              </a:tabLst>
            </a:pPr>
            <a:r>
              <a:rPr lang="bg-BG" sz="2400" b="1" dirty="0" smtClean="0">
                <a:latin typeface="Verdana"/>
                <a:ea typeface="Calibri"/>
                <a:cs typeface="Verdana"/>
              </a:rPr>
              <a:t>Системата за оценка</a:t>
            </a:r>
            <a:r>
              <a:rPr lang="en-GB" sz="2400" b="1" dirty="0" smtClean="0">
                <a:latin typeface="Verdana"/>
                <a:ea typeface="Calibri"/>
                <a:cs typeface="Verdana"/>
              </a:rPr>
              <a:t>:</a:t>
            </a:r>
            <a:endParaRPr lang="bg-BG" sz="2400" b="1" dirty="0">
              <a:latin typeface="Verdana"/>
              <a:ea typeface="Calibri"/>
              <a:cs typeface="Verdana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en-GB" dirty="0">
                <a:latin typeface="Verdana"/>
                <a:ea typeface="Calibri"/>
                <a:cs typeface="Verdana"/>
              </a:rPr>
              <a:t> </a:t>
            </a:r>
            <a:endParaRPr lang="bg-BG" dirty="0">
              <a:effectLst/>
              <a:latin typeface="Verdana"/>
              <a:ea typeface="Calibri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3474" y="2575089"/>
            <a:ext cx="204409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/>
              <a:t>Подобряване</a:t>
            </a:r>
            <a:r>
              <a:rPr lang="ru-RU" sz="1700" dirty="0"/>
              <a:t> на </a:t>
            </a:r>
            <a:r>
              <a:rPr lang="ru-RU" sz="1700" dirty="0" err="1"/>
              <a:t>управлението</a:t>
            </a:r>
            <a:r>
              <a:rPr lang="ru-RU" sz="1700" dirty="0"/>
              <a:t> на </a:t>
            </a:r>
            <a:r>
              <a:rPr lang="ru-RU" sz="1700" dirty="0" err="1"/>
              <a:t>изследователските</a:t>
            </a:r>
            <a:r>
              <a:rPr lang="ru-RU" sz="1700" dirty="0"/>
              <a:t> </a:t>
            </a:r>
            <a:r>
              <a:rPr lang="ru-RU" sz="1700" dirty="0" err="1"/>
              <a:t>дейности</a:t>
            </a:r>
            <a:endParaRPr lang="bg-BG" sz="1700" dirty="0"/>
          </a:p>
        </p:txBody>
      </p:sp>
      <p:sp>
        <p:nvSpPr>
          <p:cNvPr id="4" name="Rectangle 3"/>
          <p:cNvSpPr/>
          <p:nvPr/>
        </p:nvSpPr>
        <p:spPr>
          <a:xfrm>
            <a:off x="677182" y="2254304"/>
            <a:ext cx="21452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/>
              <a:t>Подобряване на качеството на научните изследвания чрез въвеждане на международни стандарти за качество, приложими към изследователските дейности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1506" y="2575089"/>
            <a:ext cx="2207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Докладване</a:t>
            </a:r>
            <a:r>
              <a:rPr lang="ru-RU" sz="1200" dirty="0"/>
              <a:t> на </a:t>
            </a:r>
            <a:r>
              <a:rPr lang="ru-RU" sz="1200" dirty="0" err="1"/>
              <a:t>резултатите</a:t>
            </a:r>
            <a:r>
              <a:rPr lang="ru-RU" sz="1200" dirty="0"/>
              <a:t> от научните </a:t>
            </a:r>
            <a:r>
              <a:rPr lang="ru-RU" sz="1200" dirty="0" err="1"/>
              <a:t>изследвания</a:t>
            </a:r>
            <a:r>
              <a:rPr lang="ru-RU" sz="1200" dirty="0"/>
              <a:t> и </a:t>
            </a:r>
            <a:r>
              <a:rPr lang="ru-RU" sz="1200" dirty="0" err="1"/>
              <a:t>дейността</a:t>
            </a:r>
            <a:r>
              <a:rPr lang="ru-RU" sz="1200" dirty="0"/>
              <a:t> на </a:t>
            </a:r>
            <a:r>
              <a:rPr lang="ru-RU" sz="1200" dirty="0" smtClean="0"/>
              <a:t>Фонда </a:t>
            </a:r>
            <a:r>
              <a:rPr lang="ru-RU" sz="1200" dirty="0"/>
              <a:t>до </a:t>
            </a:r>
            <a:r>
              <a:rPr lang="ru-RU" sz="1200" dirty="0" err="1"/>
              <a:t>научната</a:t>
            </a:r>
            <a:r>
              <a:rPr lang="ru-RU" sz="1200" dirty="0"/>
              <a:t> </a:t>
            </a:r>
            <a:r>
              <a:rPr lang="ru-RU" sz="1200" dirty="0" err="1"/>
              <a:t>общност</a:t>
            </a:r>
            <a:r>
              <a:rPr lang="ru-RU" sz="1200" dirty="0"/>
              <a:t>, </a:t>
            </a:r>
            <a:r>
              <a:rPr lang="ru-RU" sz="1200" dirty="0" err="1"/>
              <a:t>съответните</a:t>
            </a:r>
            <a:r>
              <a:rPr lang="ru-RU" sz="1200" dirty="0"/>
              <a:t> </a:t>
            </a:r>
            <a:r>
              <a:rPr lang="ru-RU" sz="1200" dirty="0" err="1"/>
              <a:t>държавни</a:t>
            </a:r>
            <a:r>
              <a:rPr lang="ru-RU" sz="1200" dirty="0"/>
              <a:t> </a:t>
            </a:r>
            <a:r>
              <a:rPr lang="ru-RU" sz="1200" dirty="0" err="1"/>
              <a:t>органи</a:t>
            </a:r>
            <a:r>
              <a:rPr lang="ru-RU" sz="1200" dirty="0"/>
              <a:t> и </a:t>
            </a:r>
            <a:r>
              <a:rPr lang="ru-RU" sz="1200" dirty="0" err="1"/>
              <a:t>други</a:t>
            </a:r>
            <a:r>
              <a:rPr lang="ru-RU" sz="1200" dirty="0"/>
              <a:t> институции, </a:t>
            </a:r>
            <a:r>
              <a:rPr lang="ru-RU" sz="1200" dirty="0" err="1"/>
              <a:t>които</a:t>
            </a:r>
            <a:r>
              <a:rPr lang="ru-RU" sz="1200" dirty="0"/>
              <a:t> </a:t>
            </a:r>
            <a:r>
              <a:rPr lang="ru-RU" sz="1200" dirty="0" err="1"/>
              <a:t>го</a:t>
            </a:r>
            <a:r>
              <a:rPr lang="ru-RU" sz="1200" dirty="0"/>
              <a:t> </a:t>
            </a:r>
            <a:r>
              <a:rPr lang="ru-RU" sz="1200" dirty="0" err="1"/>
              <a:t>финансират</a:t>
            </a:r>
            <a:r>
              <a:rPr lang="ru-RU" sz="1200" dirty="0"/>
              <a:t>, </a:t>
            </a:r>
            <a:r>
              <a:rPr lang="ru-RU" sz="1200" dirty="0" err="1"/>
              <a:t>както</a:t>
            </a:r>
            <a:r>
              <a:rPr lang="ru-RU" sz="1200" dirty="0"/>
              <a:t> и до </a:t>
            </a:r>
            <a:r>
              <a:rPr lang="ru-RU" sz="1200" dirty="0" err="1"/>
              <a:t>обществеността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227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8731877" cy="549275"/>
          </a:xfrm>
        </p:spPr>
        <p:txBody>
          <a:bodyPr/>
          <a:lstStyle/>
          <a:p>
            <a:r>
              <a:rPr lang="bg-BG" dirty="0" smtClean="0"/>
              <a:t>Специфични цели на системата са: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77" y="1191491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800" dirty="0" smtClean="0"/>
              <a:t>Оценяване на научноизследователската дейност на организациите и анализиране на тяхното позициониране в европейското и световното научноизследователско пространство;</a:t>
            </a:r>
          </a:p>
          <a:p>
            <a:pPr lvl="0"/>
            <a:r>
              <a:rPr lang="bg-BG" sz="1800" dirty="0" smtClean="0"/>
              <a:t>Идентифициране и подкрепа на научноизследователската дейност с доказана национална значимост и/или международно признание;</a:t>
            </a:r>
          </a:p>
          <a:p>
            <a:pPr lvl="0"/>
            <a:r>
              <a:rPr lang="bg-BG" sz="1800" dirty="0" smtClean="0"/>
              <a:t>Стимулиране на организациите за достигане на високи, международно признати резултати на научноизследователската дейност, на основата на система от обективни, измерими и прозрачни критерии за оценка;</a:t>
            </a:r>
          </a:p>
          <a:p>
            <a:pPr lvl="0"/>
            <a:r>
              <a:rPr lang="bg-BG" sz="1800" dirty="0" smtClean="0"/>
              <a:t>Анализ на ефективността на инвестициите в научните изследвания за иновации и растеж на икономиката  и планиране на бюджетните средства за Организациите и за Фонда;</a:t>
            </a:r>
          </a:p>
          <a:p>
            <a:pPr lvl="0"/>
            <a:r>
              <a:rPr lang="bg-BG" sz="1800" dirty="0" smtClean="0"/>
              <a:t>Осигуряване на публичност на процеса на реализиране на националната политика в областта на научните изследвания и прозрачност на финансирането им. 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0486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gray">
          <a:xfrm rot="1651313">
            <a:off x="2771775" y="1989138"/>
            <a:ext cx="581025" cy="679450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gray">
          <a:xfrm rot="1802650">
            <a:off x="5867400" y="4005263"/>
            <a:ext cx="581025" cy="67945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grpSp>
        <p:nvGrpSpPr>
          <p:cNvPr id="16388" name="Group 43"/>
          <p:cNvGrpSpPr>
            <a:grpSpLocks/>
          </p:cNvGrpSpPr>
          <p:nvPr/>
        </p:nvGrpSpPr>
        <p:grpSpPr bwMode="auto">
          <a:xfrm>
            <a:off x="36513" y="44450"/>
            <a:ext cx="2951162" cy="2808288"/>
            <a:chOff x="113" y="346"/>
            <a:chExt cx="1567" cy="1604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gray">
            <a:xfrm>
              <a:off x="113" y="346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gray">
            <a:xfrm>
              <a:off x="113" y="346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gray">
            <a:xfrm>
              <a:off x="215" y="451"/>
              <a:ext cx="1362" cy="139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gray">
            <a:xfrm>
              <a:off x="217" y="453"/>
              <a:ext cx="1361" cy="139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9" name="Oval 16"/>
            <p:cNvSpPr>
              <a:spLocks noChangeArrowheads="1"/>
            </p:cNvSpPr>
            <p:nvPr/>
          </p:nvSpPr>
          <p:spPr bwMode="gray">
            <a:xfrm>
              <a:off x="283" y="520"/>
              <a:ext cx="1226" cy="125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6420" name="Group 17"/>
            <p:cNvGrpSpPr>
              <a:grpSpLocks/>
            </p:cNvGrpSpPr>
            <p:nvPr/>
          </p:nvGrpSpPr>
          <p:grpSpPr bwMode="auto">
            <a:xfrm>
              <a:off x="303" y="539"/>
              <a:ext cx="1187" cy="1216"/>
              <a:chOff x="4166" y="1706"/>
              <a:chExt cx="1252" cy="1252"/>
            </a:xfrm>
          </p:grpSpPr>
          <p:sp>
            <p:nvSpPr>
              <p:cNvPr id="16421" name="Oval 1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2" name="Oval 1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3" name="Oval 2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4" name="Oval 2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389" name="Group 45"/>
          <p:cNvGrpSpPr>
            <a:grpSpLocks/>
          </p:cNvGrpSpPr>
          <p:nvPr/>
        </p:nvGrpSpPr>
        <p:grpSpPr bwMode="auto">
          <a:xfrm>
            <a:off x="3132138" y="1989138"/>
            <a:ext cx="2951162" cy="2879725"/>
            <a:chOff x="2097" y="351"/>
            <a:chExt cx="1567" cy="1604"/>
          </a:xfrm>
        </p:grpSpPr>
        <p:sp>
          <p:nvSpPr>
            <p:cNvPr id="14358" name="Oval 22"/>
            <p:cNvSpPr>
              <a:spLocks noChangeArrowheads="1"/>
            </p:cNvSpPr>
            <p:nvPr/>
          </p:nvSpPr>
          <p:spPr bwMode="gray">
            <a:xfrm>
              <a:off x="2097" y="351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gray">
            <a:xfrm>
              <a:off x="2097" y="351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gray">
            <a:xfrm>
              <a:off x="2200" y="456"/>
              <a:ext cx="1361" cy="1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gray">
            <a:xfrm>
              <a:off x="2201" y="458"/>
              <a:ext cx="1362" cy="1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9" name="Oval 26"/>
            <p:cNvSpPr>
              <a:spLocks noChangeArrowheads="1"/>
            </p:cNvSpPr>
            <p:nvPr/>
          </p:nvSpPr>
          <p:spPr bwMode="gray">
            <a:xfrm>
              <a:off x="2268" y="525"/>
              <a:ext cx="1225" cy="125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6410" name="Group 27"/>
            <p:cNvGrpSpPr>
              <a:grpSpLocks/>
            </p:cNvGrpSpPr>
            <p:nvPr/>
          </p:nvGrpSpPr>
          <p:grpSpPr bwMode="auto">
            <a:xfrm>
              <a:off x="2287" y="539"/>
              <a:ext cx="1187" cy="1216"/>
              <a:chOff x="4166" y="1706"/>
              <a:chExt cx="1252" cy="1252"/>
            </a:xfrm>
          </p:grpSpPr>
          <p:sp>
            <p:nvSpPr>
              <p:cNvPr id="16411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2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3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4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390" name="Group 44"/>
          <p:cNvGrpSpPr>
            <a:grpSpLocks/>
          </p:cNvGrpSpPr>
          <p:nvPr/>
        </p:nvGrpSpPr>
        <p:grpSpPr bwMode="auto">
          <a:xfrm>
            <a:off x="6227763" y="3960813"/>
            <a:ext cx="2843212" cy="2852737"/>
            <a:chOff x="4080" y="351"/>
            <a:chExt cx="1567" cy="1604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gray">
            <a:xfrm>
              <a:off x="4080" y="351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gray">
            <a:xfrm>
              <a:off x="4080" y="351"/>
              <a:ext cx="1567" cy="16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gray">
            <a:xfrm>
              <a:off x="4183" y="456"/>
              <a:ext cx="1361" cy="13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gray">
            <a:xfrm>
              <a:off x="4206" y="464"/>
              <a:ext cx="1362" cy="13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9" name="Oval 11"/>
            <p:cNvSpPr>
              <a:spLocks noChangeArrowheads="1"/>
            </p:cNvSpPr>
            <p:nvPr/>
          </p:nvSpPr>
          <p:spPr bwMode="gray">
            <a:xfrm>
              <a:off x="4257" y="525"/>
              <a:ext cx="1225" cy="125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6400" name="Group 32"/>
            <p:cNvGrpSpPr>
              <a:grpSpLocks/>
            </p:cNvGrpSpPr>
            <p:nvPr/>
          </p:nvGrpSpPr>
          <p:grpSpPr bwMode="auto">
            <a:xfrm>
              <a:off x="4278" y="539"/>
              <a:ext cx="1187" cy="1216"/>
              <a:chOff x="4166" y="1706"/>
              <a:chExt cx="1252" cy="1252"/>
            </a:xfrm>
          </p:grpSpPr>
          <p:sp>
            <p:nvSpPr>
              <p:cNvPr id="16401" name="Oval 3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2" name="Oval 3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3" name="Oval 3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4" name="Oval 3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391" name="Text Box 40"/>
          <p:cNvSpPr txBox="1">
            <a:spLocks noChangeArrowheads="1"/>
          </p:cNvSpPr>
          <p:nvPr/>
        </p:nvSpPr>
        <p:spPr bwMode="gray">
          <a:xfrm>
            <a:off x="3454187" y="231786"/>
            <a:ext cx="243513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bg-BG" dirty="0" err="1">
                <a:solidFill>
                  <a:srgbClr val="FF0000"/>
                </a:solidFill>
              </a:rPr>
              <a:t>Въз</a:t>
            </a:r>
            <a:r>
              <a:rPr lang="ru-RU" altLang="bg-BG" dirty="0">
                <a:solidFill>
                  <a:srgbClr val="FF0000"/>
                </a:solidFill>
              </a:rPr>
              <a:t> основа на </a:t>
            </a:r>
            <a:r>
              <a:rPr lang="ru-RU" altLang="bg-BG" dirty="0" err="1" smtClean="0">
                <a:solidFill>
                  <a:srgbClr val="FF0000"/>
                </a:solidFill>
              </a:rPr>
              <a:t>анализи</a:t>
            </a:r>
            <a:r>
              <a:rPr lang="ru-RU" altLang="bg-BG" dirty="0" smtClean="0">
                <a:solidFill>
                  <a:srgbClr val="FF0000"/>
                </a:solidFill>
              </a:rPr>
              <a:t> на </a:t>
            </a:r>
            <a:r>
              <a:rPr lang="ru-RU" altLang="bg-BG" dirty="0" err="1" smtClean="0">
                <a:solidFill>
                  <a:srgbClr val="FF0000"/>
                </a:solidFill>
              </a:rPr>
              <a:t>въздействието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>
                <a:solidFill>
                  <a:srgbClr val="FF0000"/>
                </a:solidFill>
              </a:rPr>
              <a:t>на научните публикации</a:t>
            </a:r>
            <a:endParaRPr lang="en-US" altLang="bg-BG" dirty="0" smtClean="0">
              <a:solidFill>
                <a:srgbClr val="FF0000"/>
              </a:solidFill>
            </a:endParaRPr>
          </a:p>
        </p:txBody>
      </p:sp>
      <p:pic>
        <p:nvPicPr>
          <p:cNvPr id="16394" name="Picture 47" descr="smart_guy_jumping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3813"/>
            <a:ext cx="28829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6120" y="2644170"/>
            <a:ext cx="2563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6574310" y="4677734"/>
            <a:ext cx="229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ru-RU" sz="1200" dirty="0" err="1"/>
              <a:t>Оценката</a:t>
            </a:r>
            <a:r>
              <a:rPr lang="ru-RU" sz="1200" dirty="0"/>
              <a:t> се </a:t>
            </a:r>
            <a:r>
              <a:rPr lang="ru-RU" sz="1200" dirty="0" err="1"/>
              <a:t>извършва</a:t>
            </a:r>
            <a:r>
              <a:rPr lang="ru-RU" sz="1200" dirty="0"/>
              <a:t> по </a:t>
            </a:r>
            <a:r>
              <a:rPr lang="ru-RU" sz="1200" dirty="0" err="1"/>
              <a:t>научноизследователски</a:t>
            </a:r>
            <a:r>
              <a:rPr lang="ru-RU" sz="1200" dirty="0"/>
              <a:t> </a:t>
            </a:r>
            <a:r>
              <a:rPr lang="ru-RU" sz="1200" dirty="0" err="1"/>
              <a:t>дейности</a:t>
            </a:r>
            <a:r>
              <a:rPr lang="ru-RU" sz="1200" dirty="0"/>
              <a:t>, </a:t>
            </a:r>
            <a:r>
              <a:rPr lang="ru-RU" sz="1200" dirty="0" err="1"/>
              <a:t>извършвани</a:t>
            </a:r>
            <a:r>
              <a:rPr lang="ru-RU" sz="1200" dirty="0"/>
              <a:t> от организации и </a:t>
            </a:r>
            <a:r>
              <a:rPr lang="ru-RU" sz="1200" dirty="0" smtClean="0"/>
              <a:t>на </a:t>
            </a:r>
            <a:r>
              <a:rPr lang="ru-RU" sz="1200" dirty="0" err="1" smtClean="0"/>
              <a:t>дейността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smtClean="0"/>
              <a:t>Фонда</a:t>
            </a:r>
            <a:endParaRPr lang="bg-BG" sz="1200" dirty="0"/>
          </a:p>
        </p:txBody>
      </p:sp>
      <p:sp>
        <p:nvSpPr>
          <p:cNvPr id="6" name="Rectangle 5"/>
          <p:cNvSpPr/>
          <p:nvPr/>
        </p:nvSpPr>
        <p:spPr>
          <a:xfrm>
            <a:off x="422913" y="469078"/>
            <a:ext cx="2564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618781" y="418395"/>
            <a:ext cx="2229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Системата</a:t>
            </a:r>
            <a:r>
              <a:rPr lang="ru-RU" sz="1400" dirty="0"/>
              <a:t> </a:t>
            </a:r>
            <a:r>
              <a:rPr lang="ru-RU" sz="1400" dirty="0" err="1"/>
              <a:t>включва</a:t>
            </a:r>
            <a:r>
              <a:rPr lang="ru-RU" sz="1400" dirty="0"/>
              <a:t> ежегодно наблюдение, оценка и анализ на </a:t>
            </a:r>
            <a:r>
              <a:rPr lang="ru-RU" sz="1400" dirty="0" err="1"/>
              <a:t>изследванията</a:t>
            </a:r>
            <a:r>
              <a:rPr lang="ru-RU" sz="1400" dirty="0"/>
              <a:t>, </a:t>
            </a:r>
            <a:r>
              <a:rPr lang="ru-RU" sz="1400" dirty="0" err="1"/>
              <a:t>провеждани</a:t>
            </a:r>
            <a:r>
              <a:rPr lang="ru-RU" sz="1400" dirty="0"/>
              <a:t> от </a:t>
            </a:r>
            <a:r>
              <a:rPr lang="ru-RU" sz="1400" dirty="0" err="1"/>
              <a:t>организациите</a:t>
            </a:r>
            <a:r>
              <a:rPr lang="ru-RU" sz="1400" dirty="0"/>
              <a:t> и </a:t>
            </a:r>
            <a:r>
              <a:rPr lang="ru-RU" sz="1400" dirty="0" smtClean="0"/>
              <a:t>на </a:t>
            </a:r>
            <a:r>
              <a:rPr lang="ru-RU" sz="1400" dirty="0" err="1" smtClean="0"/>
              <a:t>дейностите</a:t>
            </a:r>
            <a:r>
              <a:rPr lang="ru-RU" sz="1400" dirty="0" smtClean="0"/>
              <a:t> </a:t>
            </a:r>
            <a:r>
              <a:rPr lang="ru-RU" sz="1400" dirty="0"/>
              <a:t>на Фонда</a:t>
            </a:r>
            <a:endParaRPr lang="bg-BG" sz="1400" dirty="0"/>
          </a:p>
        </p:txBody>
      </p:sp>
      <p:sp>
        <p:nvSpPr>
          <p:cNvPr id="4" name="Rectangle 3"/>
          <p:cNvSpPr/>
          <p:nvPr/>
        </p:nvSpPr>
        <p:spPr>
          <a:xfrm>
            <a:off x="3670888" y="2699533"/>
            <a:ext cx="244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Мониторингът</a:t>
            </a:r>
            <a:r>
              <a:rPr lang="ru-RU" sz="1200" dirty="0"/>
              <a:t> е </a:t>
            </a:r>
            <a:r>
              <a:rPr lang="ru-RU" sz="1200" dirty="0" err="1"/>
              <a:t>съвкупност</a:t>
            </a:r>
            <a:r>
              <a:rPr lang="ru-RU" sz="1200" dirty="0"/>
              <a:t> от </a:t>
            </a:r>
            <a:r>
              <a:rPr lang="ru-RU" sz="1200" dirty="0" err="1"/>
              <a:t>обективни</a:t>
            </a:r>
            <a:r>
              <a:rPr lang="ru-RU" sz="1200" dirty="0"/>
              <a:t> </a:t>
            </a:r>
            <a:r>
              <a:rPr lang="ru-RU" sz="1200" dirty="0" err="1"/>
              <a:t>данни</a:t>
            </a:r>
            <a:r>
              <a:rPr lang="ru-RU" sz="1200" dirty="0"/>
              <a:t> и </a:t>
            </a:r>
            <a:r>
              <a:rPr lang="ru-RU" sz="1200" dirty="0" err="1"/>
              <a:t>установява</a:t>
            </a:r>
            <a:r>
              <a:rPr lang="ru-RU" sz="1200" dirty="0"/>
              <a:t> </a:t>
            </a:r>
            <a:r>
              <a:rPr lang="ru-RU" sz="1200" dirty="0" err="1"/>
              <a:t>динамиката</a:t>
            </a:r>
            <a:r>
              <a:rPr lang="ru-RU" sz="1200" dirty="0"/>
              <a:t> на </a:t>
            </a:r>
            <a:r>
              <a:rPr lang="ru-RU" sz="1200" dirty="0" err="1"/>
              <a:t>научното</a:t>
            </a:r>
            <a:r>
              <a:rPr lang="ru-RU" sz="1200" dirty="0"/>
              <a:t> развитие на </a:t>
            </a:r>
            <a:r>
              <a:rPr lang="ru-RU" sz="1200" dirty="0" err="1"/>
              <a:t>организациите</a:t>
            </a:r>
            <a:r>
              <a:rPr lang="ru-RU" sz="1200" dirty="0"/>
              <a:t> и </a:t>
            </a:r>
            <a:r>
              <a:rPr lang="ru-RU" sz="1200" dirty="0" err="1"/>
              <a:t>ефективността</a:t>
            </a:r>
            <a:r>
              <a:rPr lang="ru-RU" sz="1200" dirty="0"/>
              <a:t> на Фонда.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6109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365125"/>
            <a:ext cx="8319751" cy="1051551"/>
          </a:xfrm>
        </p:spPr>
        <p:txBody>
          <a:bodyPr/>
          <a:lstStyle/>
          <a:p>
            <a:pPr marL="540385" algn="ctr">
              <a:lnSpc>
                <a:spcPts val="1390"/>
              </a:lnSpc>
              <a:spcAft>
                <a:spcPts val="0"/>
              </a:spcAft>
            </a:pPr>
            <a:r>
              <a:rPr lang="bg-BG" dirty="0" smtClean="0"/>
              <a:t>Източници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373487" y="1287887"/>
            <a:ext cx="8293995" cy="385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4930" lvl="0" indent="-342900" algn="just">
              <a:lnSpc>
                <a:spcPct val="100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36270" algn="l"/>
              </a:tabLst>
            </a:pPr>
            <a:r>
              <a:rPr lang="bg-BG" sz="1800" dirty="0" smtClean="0"/>
              <a:t>Международни научни бази данни - SCOPUS, WEB of SCIENCE, </a:t>
            </a:r>
            <a:r>
              <a:rPr lang="bg-BG" sz="1800" dirty="0" err="1" smtClean="0"/>
              <a:t>Harzing's</a:t>
            </a:r>
            <a:r>
              <a:rPr lang="bg-BG" sz="1800" dirty="0" smtClean="0"/>
              <a:t> </a:t>
            </a:r>
            <a:r>
              <a:rPr lang="bg-BG" sz="1800" dirty="0" err="1" smtClean="0"/>
              <a:t>Publish</a:t>
            </a:r>
            <a:r>
              <a:rPr lang="bg-BG" sz="1800" dirty="0" smtClean="0"/>
              <a:t> </a:t>
            </a:r>
            <a:r>
              <a:rPr lang="en-US" sz="1800" dirty="0" smtClean="0"/>
              <a:t>or </a:t>
            </a:r>
            <a:r>
              <a:rPr lang="bg-BG" sz="1800" dirty="0" err="1" smtClean="0"/>
              <a:t>Perish</a:t>
            </a:r>
            <a:r>
              <a:rPr lang="bg-BG" sz="1800" dirty="0" smtClean="0"/>
              <a:t> (</a:t>
            </a:r>
            <a:r>
              <a:rPr lang="bg-BG" sz="1800" dirty="0" err="1" smtClean="0"/>
              <a:t>Google</a:t>
            </a:r>
            <a:r>
              <a:rPr lang="bg-BG" sz="1800" dirty="0" smtClean="0"/>
              <a:t> </a:t>
            </a:r>
            <a:r>
              <a:rPr lang="bg-BG" sz="1800" dirty="0" err="1" smtClean="0"/>
              <a:t>Scholar</a:t>
            </a:r>
            <a:r>
              <a:rPr lang="bg-BG" sz="1800" dirty="0" smtClean="0"/>
              <a:t>); </a:t>
            </a:r>
            <a:endParaRPr lang="en-US" sz="1800" dirty="0" smtClean="0"/>
          </a:p>
          <a:p>
            <a:pPr marL="342900" marR="74930" lvl="0" indent="-342900" algn="just">
              <a:lnSpc>
                <a:spcPct val="100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36270" algn="l"/>
              </a:tabLst>
            </a:pPr>
            <a:r>
              <a:rPr lang="bg-BG" sz="1800" dirty="0" smtClean="0"/>
              <a:t>Статистически бази данни, поддържани от Националния статистически институт (НСИ) и </a:t>
            </a:r>
            <a:r>
              <a:rPr lang="bg-BG" sz="1800" dirty="0" err="1" smtClean="0"/>
              <a:t>Евростат</a:t>
            </a:r>
            <a:r>
              <a:rPr lang="bg-BG" sz="1800" dirty="0" smtClean="0"/>
              <a:t>; </a:t>
            </a:r>
            <a:endParaRPr lang="en-US" sz="1800" dirty="0" smtClean="0"/>
          </a:p>
          <a:p>
            <a:pPr marL="342900" marR="74930" lvl="0" indent="-342900" algn="just">
              <a:lnSpc>
                <a:spcPct val="100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36270" algn="l"/>
              </a:tabLst>
            </a:pPr>
            <a:r>
              <a:rPr lang="bg-BG" sz="1800" dirty="0" smtClean="0"/>
              <a:t>Информационна система за научни изследвания (Регистър на научната дейност </a:t>
            </a:r>
            <a:r>
              <a:rPr lang="bg-BG" sz="1800" dirty="0" err="1" smtClean="0"/>
              <a:t>BulCRIS</a:t>
            </a:r>
            <a:r>
              <a:rPr lang="bg-BG" sz="1800" dirty="0" smtClean="0"/>
              <a:t>); </a:t>
            </a:r>
            <a:endParaRPr lang="en-US" sz="1800" dirty="0" smtClean="0"/>
          </a:p>
          <a:p>
            <a:pPr marL="342900" marR="74930" lvl="0" indent="-342900" algn="just">
              <a:lnSpc>
                <a:spcPct val="100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36270" algn="l"/>
              </a:tabLst>
            </a:pPr>
            <a:r>
              <a:rPr lang="bg-BG" sz="1800" dirty="0" smtClean="0"/>
              <a:t>Бази данни, поддържани от Националния център за информация и документация, Патентно ведомство на Република България и международни патентни бази данни; Отчети за дейността на Фонда.</a:t>
            </a:r>
            <a:endParaRPr lang="en-GB" sz="1800" dirty="0" smtClean="0">
              <a:latin typeface="Verdana"/>
              <a:ea typeface="Times New Roman"/>
              <a:cs typeface="Verdana"/>
            </a:endParaRPr>
          </a:p>
          <a:p>
            <a:pPr marL="342900" marR="74295" lvl="0" indent="-342900" algn="just">
              <a:lnSpc>
                <a:spcPct val="101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50240" algn="l"/>
              </a:tabLst>
            </a:pPr>
            <a:endParaRPr lang="en-GB" dirty="0">
              <a:latin typeface="Verdana"/>
              <a:ea typeface="Times New Roman"/>
              <a:cs typeface="Verdana"/>
            </a:endParaRPr>
          </a:p>
          <a:p>
            <a:pPr marL="342900" marR="74295" lvl="0" indent="-342900" algn="just">
              <a:lnSpc>
                <a:spcPct val="101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50240" algn="l"/>
              </a:tabLst>
            </a:pPr>
            <a:endParaRPr lang="en-US" dirty="0" smtClean="0">
              <a:latin typeface="Verdana"/>
              <a:ea typeface="Times New Roman"/>
              <a:cs typeface="Verdana"/>
            </a:endParaRPr>
          </a:p>
          <a:p>
            <a:pPr marL="342900" marR="74295" lvl="0" indent="-342900" algn="just">
              <a:lnSpc>
                <a:spcPct val="101000"/>
              </a:lnSpc>
              <a:spcAft>
                <a:spcPts val="0"/>
              </a:spcAft>
              <a:buSzPts val="1150"/>
              <a:buFont typeface="Arial" panose="020B0604020202020204" pitchFamily="34" charset="0"/>
              <a:buChar char="•"/>
              <a:tabLst>
                <a:tab pos="650240" algn="l"/>
              </a:tabLst>
            </a:pPr>
            <a:endParaRPr lang="bg-BG" dirty="0">
              <a:latin typeface="Verdana"/>
              <a:ea typeface="Times New Roman"/>
              <a:cs typeface="Verdana"/>
            </a:endParaRP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en-GB" b="1" i="1" dirty="0">
                <a:latin typeface="Verdana"/>
                <a:ea typeface="Calibri"/>
                <a:cs typeface="Verdana"/>
              </a:rPr>
              <a:t> </a:t>
            </a:r>
            <a:endParaRPr lang="bg-BG" b="1" i="1" dirty="0">
              <a:effectLst/>
              <a:latin typeface="Verdana"/>
              <a:ea typeface="Calibri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90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456" y="206061"/>
            <a:ext cx="8693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Ежегодно до края на месец март организациите предоставят в Министерството на образованието и науката информация на електронен носител за предходната календарна година за научноизследователската си дейност, както следва: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списък на изследователския състав на основен трудов договор, заедно с имената под които публикуват, научните им степени и академични длъжности; </a:t>
            </a:r>
          </a:p>
          <a:p>
            <a:pPr lvl="0" algn="just">
              <a:buFont typeface="Arial" pitchFamily="34" charset="0"/>
              <a:buChar char="•"/>
            </a:pPr>
            <a:r>
              <a:rPr lang="bg-BG" dirty="0" smtClean="0"/>
              <a:t>средната работна заплата на изследователския състав в съответната организация за съответния отчет</a:t>
            </a:r>
            <a:r>
              <a:rPr lang="en-US" dirty="0" smtClean="0"/>
              <a:t>e</a:t>
            </a:r>
            <a:r>
              <a:rPr lang="bg-BG" dirty="0" smtClean="0"/>
              <a:t>н период;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списък на националните и международните проекти, по които през съответния отчетен период са получени парични средства от конкурсно - проектно финансиране и размера на получените средства;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списък на договорите с български или чуждестранни предприятия и/или организации, по които през отчетния период са получени парични средства, и размера на получените средства;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списък на успешно защитилите дисертационен труд докторанти през отчетния период;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списък на членството в международни редакционни колегии на списания, регистрирани в международните бази данни по чл. 6, ал. 1</a:t>
            </a:r>
            <a:r>
              <a:rPr lang="en-US" dirty="0" smtClean="0"/>
              <a:t>,</a:t>
            </a:r>
            <a:r>
              <a:rPr lang="bg-BG" dirty="0" smtClean="0"/>
              <a:t> т. 1; </a:t>
            </a:r>
          </a:p>
          <a:p>
            <a:pPr lvl="0">
              <a:buFont typeface="Arial" pitchFamily="34" charset="0"/>
              <a:buChar char="•"/>
            </a:pPr>
            <a:r>
              <a:rPr lang="bg-BG" dirty="0" smtClean="0"/>
              <a:t> списък на членствата на организациите и на членовете на изследователския състав  в международни научни мрежи и/или научни дружества;</a:t>
            </a:r>
          </a:p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92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1"/>
          <p:cNvGrpSpPr>
            <a:grpSpLocks/>
          </p:cNvGrpSpPr>
          <p:nvPr/>
        </p:nvGrpSpPr>
        <p:grpSpPr bwMode="auto">
          <a:xfrm>
            <a:off x="539750" y="1773238"/>
            <a:ext cx="2232025" cy="4035425"/>
            <a:chOff x="720" y="1296"/>
            <a:chExt cx="1367" cy="2542"/>
          </a:xfrm>
        </p:grpSpPr>
        <p:sp>
          <p:nvSpPr>
            <p:cNvPr id="13346" name="AutoShape 1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7" name="AutoShape 1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8" name="AutoShape 1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AutoShape 1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AutoShape 1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3352" name="Group 1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3355" name="Oval 1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Oval 2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Oval 2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Oval 2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Oval 2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53" name="Text Box 24"/>
            <p:cNvSpPr txBox="1">
              <a:spLocks noChangeArrowheads="1"/>
            </p:cNvSpPr>
            <p:nvPr/>
          </p:nvSpPr>
          <p:spPr bwMode="gray">
            <a:xfrm>
              <a:off x="1279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dirty="0" smtClean="0">
                  <a:solidFill>
                    <a:srgbClr val="000000"/>
                  </a:solidFill>
                </a:rPr>
                <a:t>1</a:t>
              </a:r>
              <a:endParaRPr lang="en-US" altLang="bg-BG" sz="1800" b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5" name="Group 26"/>
          <p:cNvGrpSpPr>
            <a:grpSpLocks/>
          </p:cNvGrpSpPr>
          <p:nvPr/>
        </p:nvGrpSpPr>
        <p:grpSpPr bwMode="auto">
          <a:xfrm>
            <a:off x="2916238" y="1773238"/>
            <a:ext cx="2232025" cy="4035425"/>
            <a:chOff x="2208" y="1296"/>
            <a:chExt cx="1365" cy="2542"/>
          </a:xfrm>
        </p:grpSpPr>
        <p:sp>
          <p:nvSpPr>
            <p:cNvPr id="13333" name="AutoShape 27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AutoShape 28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AutoShape 29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AutoShape 30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Oval 31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Oval 32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Oval 33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Oval 34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1" name="Oval 35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2" name="Text Box 36"/>
            <p:cNvSpPr txBox="1">
              <a:spLocks noChangeArrowheads="1"/>
            </p:cNvSpPr>
            <p:nvPr/>
          </p:nvSpPr>
          <p:spPr bwMode="gray">
            <a:xfrm>
              <a:off x="2767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smtClean="0">
                  <a:solidFill>
                    <a:srgbClr val="000000"/>
                  </a:solidFill>
                </a:rPr>
                <a:t>2</a:t>
              </a:r>
              <a:endParaRPr lang="en-US" altLang="bg-BG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AutoShape 38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AutoShape 39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6" name="Group 40"/>
          <p:cNvGrpSpPr>
            <a:grpSpLocks/>
          </p:cNvGrpSpPr>
          <p:nvPr/>
        </p:nvGrpSpPr>
        <p:grpSpPr bwMode="auto">
          <a:xfrm>
            <a:off x="5292725" y="1773238"/>
            <a:ext cx="2232025" cy="4035425"/>
            <a:chOff x="3692" y="1296"/>
            <a:chExt cx="1367" cy="2542"/>
          </a:xfrm>
        </p:grpSpPr>
        <p:sp>
          <p:nvSpPr>
            <p:cNvPr id="13319" name="AutoShape 41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42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1" name="AutoShape 43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2" name="AutoShape 44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3323" name="Group 45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3328" name="Oval 4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Oval 4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Oval 4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Oval 4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Oval 5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bg-BG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4" name="Text Box 51"/>
            <p:cNvSpPr txBox="1">
              <a:spLocks noChangeArrowheads="1"/>
            </p:cNvSpPr>
            <p:nvPr/>
          </p:nvSpPr>
          <p:spPr bwMode="gray">
            <a:xfrm>
              <a:off x="4255" y="13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bg-BG" sz="2400" b="0" smtClean="0">
                  <a:solidFill>
                    <a:srgbClr val="000000"/>
                  </a:solidFill>
                </a:rPr>
                <a:t>3</a:t>
              </a:r>
              <a:endParaRPr lang="en-US" altLang="bg-BG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13326" name="AutoShape 53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327" name="AutoShape 54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bg-BG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317" name="Picture 60" descr="smart_guy_with_testtube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00438"/>
            <a:ext cx="1943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999" y="309093"/>
            <a:ext cx="6134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Verdana"/>
                <a:ea typeface="Calibri"/>
                <a:cs typeface="Verdana"/>
              </a:rPr>
              <a:t> </a:t>
            </a:r>
            <a:endParaRPr lang="bg-BG" dirty="0">
              <a:solidFill>
                <a:srgbClr val="000000"/>
              </a:solidFill>
              <a:latin typeface="Verdana"/>
              <a:ea typeface="Calibri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882" y="309093"/>
            <a:ext cx="6420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Критерии за оценка </a:t>
            </a:r>
            <a:r>
              <a:rPr lang="en-GB" sz="2000" b="1" cap="all" dirty="0" smtClean="0">
                <a:solidFill>
                  <a:srgbClr val="000000"/>
                </a:solidFill>
                <a:latin typeface="Times New Roman"/>
                <a:ea typeface="Calibri"/>
                <a:cs typeface="Verdana"/>
              </a:rPr>
              <a:t> </a:t>
            </a:r>
            <a:r>
              <a:rPr lang="bg-BG" sz="2400" cap="all" dirty="0">
                <a:solidFill>
                  <a:srgbClr val="000000"/>
                </a:solidFill>
                <a:latin typeface="Verdana"/>
                <a:ea typeface="Calibri"/>
                <a:cs typeface="Verdana"/>
              </a:rPr>
              <a:t/>
            </a:r>
            <a:br>
              <a:rPr lang="bg-BG" sz="2400" cap="all" dirty="0">
                <a:solidFill>
                  <a:srgbClr val="000000"/>
                </a:solidFill>
                <a:latin typeface="Verdana"/>
                <a:ea typeface="Calibri"/>
                <a:cs typeface="Verdana"/>
              </a:rPr>
            </a:b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746974" y="3136613"/>
            <a:ext cx="1974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 smtClean="0">
                <a:solidFill>
                  <a:srgbClr val="000000"/>
                </a:solidFill>
                <a:latin typeface="Verdana"/>
                <a:ea typeface="Calibri"/>
                <a:cs typeface="Verdana"/>
              </a:rPr>
              <a:t>Научни резултати</a:t>
            </a:r>
            <a:endParaRPr lang="en-GB" b="1" dirty="0">
              <a:solidFill>
                <a:srgbClr val="000000"/>
              </a:solidFill>
              <a:latin typeface="Verdana"/>
              <a:ea typeface="Calibri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725" y="2819400"/>
            <a:ext cx="2232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Национална и международна </a:t>
            </a:r>
            <a:r>
              <a:rPr lang="bg-BG" b="1" dirty="0" err="1" smtClean="0"/>
              <a:t>разпознаваемост</a:t>
            </a:r>
            <a:endParaRPr lang="en-US" b="1" dirty="0"/>
          </a:p>
        </p:txBody>
      </p:sp>
      <p:sp>
        <p:nvSpPr>
          <p:cNvPr id="48" name="Правоъгълник 47"/>
          <p:cNvSpPr/>
          <p:nvPr/>
        </p:nvSpPr>
        <p:spPr>
          <a:xfrm>
            <a:off x="2876358" y="2921169"/>
            <a:ext cx="2416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3505" marR="176530" indent="76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 smtClean="0"/>
              <a:t>Научен капацитет</a:t>
            </a:r>
            <a:endParaRPr lang="bg-BG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7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0108"/>
            <a:ext cx="7313613" cy="1251223"/>
          </a:xfrm>
        </p:spPr>
        <p:txBody>
          <a:bodyPr/>
          <a:lstStyle/>
          <a:p>
            <a:pPr lvl="0"/>
            <a:r>
              <a:rPr lang="bg-BG" sz="1400" b="1" dirty="0"/>
              <a:t>Наредбата</a:t>
            </a:r>
            <a:r>
              <a:rPr lang="bg-BG" sz="1400" dirty="0"/>
              <a:t> за условията и реда за оценката,  планирането, разпределението и разходването на средствата от държавния бюджет, за финансиране на присъщата на държавните висши училища научна или художественотворческа </a:t>
            </a:r>
            <a:r>
              <a:rPr lang="bg-BG" sz="1400" dirty="0" smtClean="0"/>
              <a:t>художественотворческата </a:t>
            </a:r>
            <a:r>
              <a:rPr lang="bg-BG" sz="1400" dirty="0"/>
              <a:t>дейност, извършена въз основа на художественотворчески постижения.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867" y="1705970"/>
            <a:ext cx="6637857" cy="4928428"/>
          </a:xfrm>
        </p:spPr>
        <p:txBody>
          <a:bodyPr/>
          <a:lstStyle/>
          <a:p>
            <a:pPr lvl="0"/>
            <a:r>
              <a:rPr lang="ru-RU" sz="1600" dirty="0" smtClean="0"/>
              <a:t>В </a:t>
            </a:r>
            <a:r>
              <a:rPr lang="ru-RU" sz="1600" dirty="0" err="1" smtClean="0"/>
              <a:t>изпълнение</a:t>
            </a:r>
            <a:r>
              <a:rPr lang="ru-RU" sz="1600" dirty="0" smtClean="0"/>
              <a:t> </a:t>
            </a:r>
            <a:r>
              <a:rPr lang="ru-RU" sz="1600" dirty="0"/>
              <a:t>на чл. 91а, ал. 2 от Закона за </a:t>
            </a:r>
            <a:r>
              <a:rPr lang="ru-RU" sz="1600" dirty="0" err="1"/>
              <a:t>висшето</a:t>
            </a:r>
            <a:r>
              <a:rPr lang="ru-RU" sz="1600" dirty="0"/>
              <a:t> образование в сила от 01.03.2016 г., </a:t>
            </a:r>
            <a:r>
              <a:rPr lang="bg-BG" sz="1600" dirty="0" smtClean="0"/>
              <a:t>където </a:t>
            </a:r>
            <a:r>
              <a:rPr lang="bg-BG" sz="1600" dirty="0"/>
              <a:t>е регламентирано, че средствата за присъщата на ДВУ научна или художественотворческа дейност се предоставят в зависимост от оценка на научната дейност въз основа на </a:t>
            </a:r>
            <a:r>
              <a:rPr lang="bg-BG" sz="1600" dirty="0" err="1"/>
              <a:t>наукометрични</a:t>
            </a:r>
            <a:r>
              <a:rPr lang="bg-BG" sz="1600" dirty="0"/>
              <a:t> показатели, или оценка на художественотворческата дейност, извършена въз основа на художественотворчески </a:t>
            </a:r>
            <a:r>
              <a:rPr lang="bg-BG" sz="1600" dirty="0" smtClean="0"/>
              <a:t>постижения</a:t>
            </a:r>
          </a:p>
          <a:p>
            <a:r>
              <a:rPr lang="bg-BG" sz="1600" dirty="0" smtClean="0"/>
              <a:t>Одобрени вътрешно институционални приоритети за научна дейност</a:t>
            </a:r>
            <a:r>
              <a:rPr lang="bg-BG" sz="1600" dirty="0"/>
              <a:t>.</a:t>
            </a:r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16" y="3534770"/>
            <a:ext cx="7798158" cy="27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rrowheads="1"/>
          </p:cNvSpPr>
          <p:nvPr/>
        </p:nvSpPr>
        <p:spPr bwMode="gray">
          <a:xfrm>
            <a:off x="3138152" y="750696"/>
            <a:ext cx="4357352" cy="1103166"/>
          </a:xfrm>
          <a:prstGeom prst="ellipse">
            <a:avLst/>
          </a:prstGeom>
          <a:gradFill rotWithShape="1">
            <a:gsLst>
              <a:gs pos="0">
                <a:srgbClr val="5F5F5F">
                  <a:gamma/>
                  <a:tint val="44314"/>
                  <a:invGamma/>
                </a:srgbClr>
              </a:gs>
              <a:gs pos="100000">
                <a:srgbClr val="5F5F5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8516" y="1302279"/>
            <a:ext cx="2736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bg-BG" altLang="bg-BG" sz="2000" b="0" u="sng" dirty="0" smtClean="0">
                <a:solidFill>
                  <a:prstClr val="black"/>
                </a:solidFill>
              </a:rPr>
              <a:t>Европа</a:t>
            </a:r>
            <a:r>
              <a:rPr lang="en-US" altLang="bg-BG" sz="2000" b="0" u="sng" dirty="0" smtClean="0">
                <a:solidFill>
                  <a:prstClr val="black"/>
                </a:solidFill>
              </a:rPr>
              <a:t> </a:t>
            </a:r>
            <a:r>
              <a:rPr lang="en-US" altLang="bg-BG" sz="2000" b="0" u="sng" dirty="0">
                <a:solidFill>
                  <a:prstClr val="black"/>
                </a:solidFill>
              </a:rPr>
              <a:t>2020 </a:t>
            </a:r>
            <a:r>
              <a:rPr lang="bg-BG" altLang="bg-BG" sz="2000" b="0" u="sng" dirty="0" smtClean="0">
                <a:solidFill>
                  <a:prstClr val="black"/>
                </a:solidFill>
              </a:rPr>
              <a:t>и Съюз за иновации</a:t>
            </a:r>
            <a:endParaRPr lang="en-US" altLang="bg-BG" sz="2000" b="0" u="sng" dirty="0">
              <a:solidFill>
                <a:prstClr val="black"/>
              </a:solidFill>
            </a:endParaRPr>
          </a:p>
          <a:p>
            <a:pPr algn="just" eaLnBrk="1" hangingPunct="1"/>
            <a:endParaRPr lang="en-US" altLang="bg-BG" sz="1000" b="0" dirty="0">
              <a:solidFill>
                <a:prstClr val="black"/>
              </a:solidFill>
            </a:endParaRPr>
          </a:p>
          <a:p>
            <a:pPr algn="just" eaLnBrk="1" hangingPunct="1"/>
            <a:r>
              <a:rPr lang="bg-BG" altLang="bg-BG" sz="2000" b="0" dirty="0" smtClean="0">
                <a:solidFill>
                  <a:prstClr val="black"/>
                </a:solidFill>
              </a:rPr>
              <a:t>Повече инвестиции </a:t>
            </a:r>
            <a:r>
              <a:rPr lang="en-US" altLang="bg-BG" sz="2000" b="0" dirty="0" smtClean="0">
                <a:solidFill>
                  <a:prstClr val="black"/>
                </a:solidFill>
              </a:rPr>
              <a:t>– </a:t>
            </a:r>
            <a:r>
              <a:rPr lang="en-US" altLang="bg-BG" sz="2000" b="0" dirty="0">
                <a:solidFill>
                  <a:prstClr val="black"/>
                </a:solidFill>
              </a:rPr>
              <a:t>3% </a:t>
            </a:r>
            <a:r>
              <a:rPr lang="bg-BG" altLang="bg-BG" sz="2000" b="0" dirty="0" smtClean="0">
                <a:solidFill>
                  <a:prstClr val="black"/>
                </a:solidFill>
              </a:rPr>
              <a:t>от БВП</a:t>
            </a:r>
            <a:endParaRPr lang="en-US" altLang="bg-BG" sz="2000" b="0" dirty="0">
              <a:solidFill>
                <a:srgbClr val="00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116031" y="2114298"/>
            <a:ext cx="4578752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bg-BG" altLang="bg-BG" sz="2000" b="0" u="sng" dirty="0" smtClean="0">
                <a:solidFill>
                  <a:prstClr val="black"/>
                </a:solidFill>
              </a:rPr>
              <a:t>Европейско научноизследователско пространство</a:t>
            </a:r>
            <a:endParaRPr lang="en-US" altLang="bg-BG" sz="2000" b="0" u="sng" dirty="0">
              <a:solidFill>
                <a:prstClr val="black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Ефективна национална система за научни изследвания</a:t>
            </a:r>
            <a:endParaRPr lang="en-US" altLang="bg-BG" sz="2000" b="0" dirty="0">
              <a:solidFill>
                <a:prstClr val="black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Отворен пазар на труда за учени</a:t>
            </a:r>
            <a:endParaRPr lang="en-US" altLang="bg-BG" sz="2000" b="0" dirty="0">
              <a:solidFill>
                <a:prstClr val="black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Международно сътрудничество</a:t>
            </a:r>
            <a:endParaRPr lang="en-US" altLang="bg-BG" sz="2000" b="0" dirty="0">
              <a:solidFill>
                <a:prstClr val="black"/>
              </a:solidFill>
            </a:endParaRP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Отворен достъп, циркулация на знания и трансфер на знания</a:t>
            </a: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Равенство на половете</a:t>
            </a:r>
            <a:r>
              <a:rPr lang="en-US" altLang="bg-BG" sz="2000" b="0" dirty="0" smtClean="0">
                <a:solidFill>
                  <a:prstClr val="black"/>
                </a:solidFill>
              </a:rPr>
              <a:t> </a:t>
            </a:r>
            <a:r>
              <a:rPr lang="bg-BG" altLang="bg-BG" sz="2000" b="0" dirty="0" smtClean="0">
                <a:solidFill>
                  <a:prstClr val="black"/>
                </a:solidFill>
              </a:rPr>
              <a:t>и интегриране </a:t>
            </a:r>
          </a:p>
          <a:p>
            <a:pPr marL="342900" indent="-34290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bg-BG" sz="2000" b="0" dirty="0" smtClean="0">
                <a:solidFill>
                  <a:prstClr val="black"/>
                </a:solidFill>
              </a:rPr>
              <a:t>Научноизследователски инфраструктури</a:t>
            </a:r>
            <a:endParaRPr lang="en-US" altLang="bg-BG" sz="2000" b="0" dirty="0">
              <a:solidFill>
                <a:prstClr val="black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392342" y="943856"/>
            <a:ext cx="38489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g-BG" sz="3600" dirty="0" smtClean="0">
                <a:solidFill>
                  <a:srgbClr val="F79646"/>
                </a:solidFill>
                <a:latin typeface="Arial" charset="0"/>
                <a:cs typeface="Arial" charset="0"/>
              </a:rPr>
              <a:t>Средата в ЕС</a:t>
            </a:r>
            <a:endParaRPr lang="en-US" sz="3600" dirty="0">
              <a:solidFill>
                <a:srgbClr val="F79646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1" descr="smart_guy_giving_speech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9" y="3242808"/>
            <a:ext cx="3456591" cy="339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63663" y="1979613"/>
            <a:ext cx="5083488" cy="45628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 b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0758" y="1005842"/>
            <a:ext cx="2833238" cy="223696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bg-BG" b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663" y="165456"/>
            <a:ext cx="7313613" cy="1143000"/>
          </a:xfrm>
        </p:spPr>
        <p:txBody>
          <a:bodyPr/>
          <a:lstStyle/>
          <a:p>
            <a:pPr algn="ctr"/>
            <a:r>
              <a:rPr lang="bg-BG" dirty="0"/>
              <a:t>Наредбата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err="1" smtClean="0"/>
              <a:t>Новият</a:t>
            </a:r>
            <a:r>
              <a:rPr lang="ru-RU" sz="1800" dirty="0" smtClean="0"/>
              <a:t> </a:t>
            </a:r>
            <a:r>
              <a:rPr lang="ru-RU" sz="1800" dirty="0"/>
              <a:t>нормативен акт е </a:t>
            </a:r>
            <a:r>
              <a:rPr lang="ru-RU" sz="1800" dirty="0" err="1"/>
              <a:t>съобразен</a:t>
            </a:r>
            <a:r>
              <a:rPr lang="ru-RU" sz="1800" dirty="0"/>
              <a:t> с </a:t>
            </a:r>
            <a:r>
              <a:rPr lang="ru-RU" sz="1800" dirty="0" err="1"/>
              <a:t>Националната</a:t>
            </a:r>
            <a:r>
              <a:rPr lang="ru-RU" sz="1800" dirty="0"/>
              <a:t> стратегия за развитие на научните </a:t>
            </a:r>
            <a:r>
              <a:rPr lang="ru-RU" sz="1800" dirty="0" err="1"/>
              <a:t>изследвания</a:t>
            </a:r>
            <a:r>
              <a:rPr lang="ru-RU" sz="1800" dirty="0"/>
              <a:t> 2020, </a:t>
            </a:r>
            <a:r>
              <a:rPr lang="ru-RU" sz="1800" dirty="0" err="1"/>
              <a:t>със</a:t>
            </a:r>
            <a:r>
              <a:rPr lang="ru-RU" sz="1800" dirty="0"/>
              <a:t> </a:t>
            </a:r>
            <a:r>
              <a:rPr lang="ru-RU" sz="1800" dirty="0" err="1"/>
              <a:t>Стратегията</a:t>
            </a:r>
            <a:r>
              <a:rPr lang="ru-RU" sz="1800" dirty="0"/>
              <a:t> за развитие на </a:t>
            </a:r>
            <a:r>
              <a:rPr lang="ru-RU" sz="1800" dirty="0" err="1"/>
              <a:t>висшето</a:t>
            </a:r>
            <a:r>
              <a:rPr lang="ru-RU" sz="1800" dirty="0"/>
              <a:t> образование в </a:t>
            </a:r>
            <a:r>
              <a:rPr lang="ru-RU" sz="1800" dirty="0" err="1"/>
              <a:t>Република</a:t>
            </a:r>
            <a:r>
              <a:rPr lang="ru-RU" sz="1800" dirty="0"/>
              <a:t> </a:t>
            </a:r>
            <a:r>
              <a:rPr lang="ru-RU" sz="1800" dirty="0" err="1"/>
              <a:t>България</a:t>
            </a:r>
            <a:r>
              <a:rPr lang="ru-RU" sz="1800" dirty="0"/>
              <a:t> за периода 2014-2020 г., с </a:t>
            </a:r>
            <a:r>
              <a:rPr lang="ru-RU" sz="1800" dirty="0" err="1"/>
              <a:t>Програмата</a:t>
            </a:r>
            <a:r>
              <a:rPr lang="ru-RU" sz="1800" dirty="0"/>
              <a:t> на </a:t>
            </a:r>
            <a:r>
              <a:rPr lang="ru-RU" sz="1800" dirty="0" err="1"/>
              <a:t>правителството</a:t>
            </a:r>
            <a:r>
              <a:rPr lang="ru-RU" sz="1800" dirty="0"/>
              <a:t> за </a:t>
            </a:r>
            <a:r>
              <a:rPr lang="ru-RU" sz="1800" dirty="0" err="1"/>
              <a:t>стабилно</a:t>
            </a:r>
            <a:r>
              <a:rPr lang="ru-RU" sz="1800" dirty="0"/>
              <a:t> развитие на </a:t>
            </a:r>
            <a:r>
              <a:rPr lang="ru-RU" sz="1800" dirty="0" err="1"/>
              <a:t>България</a:t>
            </a:r>
            <a:r>
              <a:rPr lang="ru-RU" sz="1800" dirty="0"/>
              <a:t>, с </a:t>
            </a:r>
            <a:r>
              <a:rPr lang="ru-RU" sz="1800" dirty="0" err="1"/>
              <a:t>препоръките</a:t>
            </a:r>
            <a:r>
              <a:rPr lang="ru-RU" sz="1800" dirty="0"/>
              <a:t> на </a:t>
            </a:r>
            <a:r>
              <a:rPr lang="ru-RU" sz="1800" dirty="0" err="1"/>
              <a:t>групата</a:t>
            </a:r>
            <a:r>
              <a:rPr lang="ru-RU" sz="1800" dirty="0"/>
              <a:t> на </a:t>
            </a:r>
            <a:r>
              <a:rPr lang="ru-RU" sz="1800" dirty="0" err="1"/>
              <a:t>Европейската</a:t>
            </a:r>
            <a:r>
              <a:rPr lang="ru-RU" sz="1800" dirty="0"/>
              <a:t> </a:t>
            </a:r>
            <a:r>
              <a:rPr lang="ru-RU" sz="1800" dirty="0" err="1"/>
              <a:t>комисия</a:t>
            </a:r>
            <a:r>
              <a:rPr lang="ru-RU" sz="1800" dirty="0"/>
              <a:t>, </a:t>
            </a:r>
            <a:r>
              <a:rPr lang="ru-RU" sz="1800" dirty="0" err="1"/>
              <a:t>проследяваща</a:t>
            </a:r>
            <a:r>
              <a:rPr lang="ru-RU" sz="1800" dirty="0"/>
              <a:t> </a:t>
            </a:r>
            <a:r>
              <a:rPr lang="ru-RU" sz="1800" dirty="0" err="1"/>
              <a:t>изпълнението</a:t>
            </a:r>
            <a:r>
              <a:rPr lang="ru-RU" sz="1800" dirty="0"/>
              <a:t> на </a:t>
            </a:r>
            <a:r>
              <a:rPr lang="ru-RU" sz="1800" dirty="0" err="1"/>
              <a:t>мерките</a:t>
            </a:r>
            <a:r>
              <a:rPr lang="ru-RU" sz="1800" dirty="0"/>
              <a:t>, </a:t>
            </a:r>
            <a:r>
              <a:rPr lang="ru-RU" sz="1800" dirty="0" err="1"/>
              <a:t>залегнали</a:t>
            </a:r>
            <a:r>
              <a:rPr lang="ru-RU" sz="1800" dirty="0"/>
              <a:t> в </a:t>
            </a:r>
            <a:r>
              <a:rPr lang="ru-RU" sz="1800" dirty="0" err="1"/>
              <a:t>стратегията</a:t>
            </a:r>
            <a:r>
              <a:rPr lang="ru-RU" sz="1800" dirty="0"/>
              <a:t> за </a:t>
            </a:r>
            <a:r>
              <a:rPr lang="ru-RU" sz="1800" dirty="0" err="1"/>
              <a:t>растеж</a:t>
            </a:r>
            <a:r>
              <a:rPr lang="ru-RU" sz="1800" dirty="0"/>
              <a:t>  „Европа 2020“, </a:t>
            </a:r>
            <a:r>
              <a:rPr lang="ru-RU" sz="1800" dirty="0" err="1"/>
              <a:t>както</a:t>
            </a:r>
            <a:r>
              <a:rPr lang="ru-RU" sz="1800" dirty="0"/>
              <a:t> и с </a:t>
            </a:r>
            <a:r>
              <a:rPr lang="ru-RU" sz="1800" dirty="0" err="1"/>
              <a:t>препоръките</a:t>
            </a:r>
            <a:r>
              <a:rPr lang="ru-RU" sz="1800" dirty="0"/>
              <a:t> в </a:t>
            </a:r>
            <a:r>
              <a:rPr lang="ru-RU" sz="1800" dirty="0" err="1"/>
              <a:t>резултат</a:t>
            </a:r>
            <a:r>
              <a:rPr lang="ru-RU" sz="1800" dirty="0"/>
              <a:t> на </a:t>
            </a:r>
            <a:r>
              <a:rPr lang="ru-RU" sz="1800" dirty="0" err="1"/>
              <a:t>извършената</a:t>
            </a:r>
            <a:r>
              <a:rPr lang="ru-RU" sz="1800" dirty="0"/>
              <a:t> </a:t>
            </a:r>
            <a:r>
              <a:rPr lang="ru-RU" sz="1800" dirty="0" err="1"/>
              <a:t>през</a:t>
            </a:r>
            <a:r>
              <a:rPr lang="ru-RU" sz="1800" dirty="0"/>
              <a:t> 2015 г. </a:t>
            </a:r>
            <a:r>
              <a:rPr lang="ru-RU" sz="1800" dirty="0" err="1"/>
              <a:t>партньорска</a:t>
            </a:r>
            <a:r>
              <a:rPr lang="ru-RU" sz="1800" dirty="0"/>
              <a:t> проверка за оценка на </a:t>
            </a:r>
            <a:r>
              <a:rPr lang="ru-RU" sz="1800" dirty="0" err="1"/>
              <a:t>националната</a:t>
            </a:r>
            <a:r>
              <a:rPr lang="ru-RU" sz="1800" dirty="0"/>
              <a:t> система „Наука-</a:t>
            </a:r>
            <a:r>
              <a:rPr lang="ru-RU" sz="1800" dirty="0" err="1"/>
              <a:t>иновации</a:t>
            </a:r>
            <a:r>
              <a:rPr lang="ru-RU" sz="1800" dirty="0"/>
              <a:t>“ на </a:t>
            </a:r>
            <a:r>
              <a:rPr lang="ru-RU" sz="1800" dirty="0" err="1"/>
              <a:t>Република</a:t>
            </a:r>
            <a:r>
              <a:rPr lang="ru-RU" sz="1800" dirty="0"/>
              <a:t> </a:t>
            </a:r>
            <a:r>
              <a:rPr lang="ru-RU" sz="1800" dirty="0" err="1"/>
              <a:t>България</a:t>
            </a:r>
            <a:r>
              <a:rPr lang="ru-RU" sz="1800" dirty="0"/>
              <a:t> в </a:t>
            </a:r>
            <a:r>
              <a:rPr lang="ru-RU" sz="1800" dirty="0" err="1"/>
              <a:t>рамките</a:t>
            </a:r>
            <a:r>
              <a:rPr lang="ru-RU" sz="1800" dirty="0"/>
              <a:t> на инструмента „</a:t>
            </a:r>
            <a:r>
              <a:rPr lang="ru-RU" sz="1800" dirty="0" err="1"/>
              <a:t>Подкрепа</a:t>
            </a:r>
            <a:r>
              <a:rPr lang="ru-RU" sz="1800" dirty="0"/>
              <a:t> на </a:t>
            </a:r>
            <a:r>
              <a:rPr lang="ru-RU" sz="1800" dirty="0" err="1"/>
              <a:t>политиките</a:t>
            </a:r>
            <a:r>
              <a:rPr lang="ru-RU" sz="1800" dirty="0"/>
              <a:t>“. </a:t>
            </a:r>
            <a:r>
              <a:rPr lang="ru-RU" sz="1800" dirty="0" err="1"/>
              <a:t>Съгласно</a:t>
            </a:r>
            <a:r>
              <a:rPr lang="ru-RU" sz="1800" dirty="0"/>
              <a:t> доклада на PSF </a:t>
            </a:r>
            <a:r>
              <a:rPr lang="ru-RU" sz="1800" dirty="0" err="1"/>
              <a:t>трябва</a:t>
            </a:r>
            <a:r>
              <a:rPr lang="ru-RU" sz="1800" dirty="0"/>
              <a:t> да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dirty="0" err="1"/>
              <a:t>въведен</a:t>
            </a:r>
            <a:r>
              <a:rPr lang="ru-RU" sz="1800" dirty="0"/>
              <a:t> </a:t>
            </a:r>
            <a:r>
              <a:rPr lang="ru-RU" sz="1800" dirty="0" err="1"/>
              <a:t>механизъм</a:t>
            </a:r>
            <a:r>
              <a:rPr lang="ru-RU" sz="1800" dirty="0"/>
              <a:t> за </a:t>
            </a:r>
            <a:r>
              <a:rPr lang="ru-RU" sz="1800" dirty="0" err="1"/>
              <a:t>финансиране</a:t>
            </a:r>
            <a:r>
              <a:rPr lang="ru-RU" sz="1800" dirty="0"/>
              <a:t> на </a:t>
            </a:r>
            <a:r>
              <a:rPr lang="ru-RU" sz="1800" dirty="0" err="1"/>
              <a:t>науката</a:t>
            </a:r>
            <a:r>
              <a:rPr lang="ru-RU" sz="1800" dirty="0"/>
              <a:t> в </a:t>
            </a:r>
            <a:r>
              <a:rPr lang="ru-RU" sz="1800" dirty="0" err="1"/>
              <a:t>университетите</a:t>
            </a:r>
            <a:r>
              <a:rPr lang="ru-RU" sz="1800" dirty="0"/>
              <a:t> на </a:t>
            </a:r>
            <a:r>
              <a:rPr lang="ru-RU" sz="1800" dirty="0" err="1"/>
              <a:t>базата</a:t>
            </a:r>
            <a:r>
              <a:rPr lang="ru-RU" sz="1800" dirty="0"/>
              <a:t> на </a:t>
            </a:r>
            <a:r>
              <a:rPr lang="ru-RU" sz="1800" dirty="0" err="1"/>
              <a:t>постигнатите</a:t>
            </a:r>
            <a:r>
              <a:rPr lang="ru-RU" sz="1800" dirty="0"/>
              <a:t> </a:t>
            </a:r>
            <a:r>
              <a:rPr lang="ru-RU" sz="1800" dirty="0" err="1"/>
              <a:t>резултати</a:t>
            </a:r>
            <a:r>
              <a:rPr lang="ru-RU" sz="1800" dirty="0"/>
              <a:t>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1050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" y="177421"/>
            <a:ext cx="7309738" cy="11461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err="1" smtClean="0"/>
              <a:t>Засилване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конкуренцията</a:t>
            </a:r>
            <a:r>
              <a:rPr lang="ru-RU" sz="1600" dirty="0"/>
              <a:t> между </a:t>
            </a:r>
            <a:r>
              <a:rPr lang="ru-RU" sz="1600" dirty="0" err="1"/>
              <a:t>държаните</a:t>
            </a:r>
            <a:r>
              <a:rPr lang="ru-RU" sz="1600" dirty="0"/>
              <a:t> </a:t>
            </a:r>
            <a:r>
              <a:rPr lang="ru-RU" sz="1600" dirty="0" err="1"/>
              <a:t>висши</a:t>
            </a:r>
            <a:r>
              <a:rPr lang="ru-RU" sz="1600" dirty="0"/>
              <a:t> училища с цел </a:t>
            </a:r>
            <a:r>
              <a:rPr lang="ru-RU" sz="1600" dirty="0" err="1"/>
              <a:t>повишаване</a:t>
            </a:r>
            <a:r>
              <a:rPr lang="ru-RU" sz="1600" dirty="0"/>
              <a:t> </a:t>
            </a:r>
            <a:r>
              <a:rPr lang="ru-RU" sz="1600" dirty="0" err="1"/>
              <a:t>качеството</a:t>
            </a:r>
            <a:r>
              <a:rPr lang="ru-RU" sz="1600" dirty="0"/>
              <a:t> на научните </a:t>
            </a:r>
            <a:r>
              <a:rPr lang="ru-RU" sz="1600" dirty="0" err="1"/>
              <a:t>изследвания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 err="1" smtClean="0"/>
              <a:t>Постигане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ефикасност</a:t>
            </a:r>
            <a:r>
              <a:rPr lang="ru-RU" sz="1600" dirty="0"/>
              <a:t> при </a:t>
            </a:r>
            <a:r>
              <a:rPr lang="ru-RU" sz="1600" dirty="0" err="1"/>
              <a:t>управлението</a:t>
            </a:r>
            <a:r>
              <a:rPr lang="ru-RU" sz="1600" dirty="0"/>
              <a:t> на </a:t>
            </a:r>
            <a:r>
              <a:rPr lang="ru-RU" sz="1600" dirty="0" err="1"/>
              <a:t>публичните</a:t>
            </a:r>
            <a:r>
              <a:rPr lang="ru-RU" sz="1600" dirty="0"/>
              <a:t> средства за научна или </a:t>
            </a:r>
            <a:r>
              <a:rPr lang="ru-RU" sz="1600" dirty="0" err="1"/>
              <a:t>художественотворческа</a:t>
            </a:r>
            <a:r>
              <a:rPr lang="ru-RU" sz="1600" dirty="0"/>
              <a:t> </a:t>
            </a:r>
            <a:r>
              <a:rPr lang="ru-RU" sz="1600" dirty="0" err="1"/>
              <a:t>дейност</a:t>
            </a:r>
            <a:r>
              <a:rPr lang="ru-RU" sz="1600" dirty="0"/>
              <a:t>, </a:t>
            </a:r>
            <a:r>
              <a:rPr lang="ru-RU" sz="1600" dirty="0" err="1"/>
              <a:t>осъществявана</a:t>
            </a:r>
            <a:r>
              <a:rPr lang="ru-RU" sz="1600" dirty="0"/>
              <a:t> от </a:t>
            </a:r>
            <a:r>
              <a:rPr lang="ru-RU" sz="1600" dirty="0" err="1"/>
              <a:t>държавните</a:t>
            </a:r>
            <a:r>
              <a:rPr lang="ru-RU" sz="1600" dirty="0"/>
              <a:t> </a:t>
            </a:r>
            <a:r>
              <a:rPr lang="ru-RU" sz="1600" dirty="0" err="1"/>
              <a:t>висши</a:t>
            </a:r>
            <a:r>
              <a:rPr lang="ru-RU" sz="1600" dirty="0"/>
              <a:t> училища;</a:t>
            </a:r>
          </a:p>
          <a:p>
            <a:pPr algn="just"/>
            <a:r>
              <a:rPr lang="ru-RU" sz="1600" dirty="0" err="1" smtClean="0"/>
              <a:t>Стимулиране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публикационната</a:t>
            </a:r>
            <a:r>
              <a:rPr lang="ru-RU" sz="1600" dirty="0"/>
              <a:t> </a:t>
            </a:r>
            <a:r>
              <a:rPr lang="ru-RU" sz="1600" dirty="0" err="1"/>
              <a:t>активност</a:t>
            </a:r>
            <a:r>
              <a:rPr lang="ru-RU" sz="1600" dirty="0"/>
              <a:t> в </a:t>
            </a:r>
            <a:r>
              <a:rPr lang="ru-RU" sz="1600" dirty="0" err="1"/>
              <a:t>реферирани</a:t>
            </a:r>
            <a:r>
              <a:rPr lang="ru-RU" sz="1600" dirty="0"/>
              <a:t> </a:t>
            </a:r>
            <a:r>
              <a:rPr lang="ru-RU" sz="1600" dirty="0" err="1"/>
              <a:t>научни</a:t>
            </a:r>
            <a:r>
              <a:rPr lang="ru-RU" sz="1600" dirty="0"/>
              <a:t> издания;</a:t>
            </a:r>
          </a:p>
          <a:p>
            <a:pPr algn="just"/>
            <a:r>
              <a:rPr lang="ru-RU" sz="1600" dirty="0" err="1" smtClean="0"/>
              <a:t>Насърчаване</a:t>
            </a:r>
            <a:r>
              <a:rPr lang="ru-RU" sz="1600" dirty="0" smtClean="0"/>
              <a:t> </a:t>
            </a:r>
            <a:r>
              <a:rPr lang="ru-RU" sz="1600" dirty="0" err="1"/>
              <a:t>участието</a:t>
            </a:r>
            <a:r>
              <a:rPr lang="ru-RU" sz="1600" dirty="0"/>
              <a:t> на </a:t>
            </a:r>
            <a:r>
              <a:rPr lang="ru-RU" sz="1600" dirty="0" err="1"/>
              <a:t>студенти</a:t>
            </a:r>
            <a:r>
              <a:rPr lang="ru-RU" sz="1600" dirty="0"/>
              <a:t>, </a:t>
            </a:r>
            <a:r>
              <a:rPr lang="ru-RU" sz="1600" dirty="0" err="1"/>
              <a:t>докторанти</a:t>
            </a:r>
            <a:r>
              <a:rPr lang="ru-RU" sz="1600" dirty="0"/>
              <a:t> и </a:t>
            </a:r>
            <a:r>
              <a:rPr lang="ru-RU" sz="1600" dirty="0" err="1"/>
              <a:t>млади</a:t>
            </a:r>
            <a:r>
              <a:rPr lang="ru-RU" sz="1600" dirty="0"/>
              <a:t> </a:t>
            </a:r>
            <a:r>
              <a:rPr lang="ru-RU" sz="1600" dirty="0" err="1"/>
              <a:t>учени</a:t>
            </a:r>
            <a:r>
              <a:rPr lang="ru-RU" sz="1600" dirty="0"/>
              <a:t> в </a:t>
            </a:r>
            <a:r>
              <a:rPr lang="ru-RU" sz="1600" dirty="0" err="1"/>
              <a:t>разработването</a:t>
            </a:r>
            <a:r>
              <a:rPr lang="ru-RU" sz="1600" dirty="0"/>
              <a:t> и </a:t>
            </a:r>
            <a:r>
              <a:rPr lang="ru-RU" sz="1600" dirty="0" err="1"/>
              <a:t>изпълнението</a:t>
            </a:r>
            <a:r>
              <a:rPr lang="ru-RU" sz="1600" dirty="0"/>
              <a:t> на </a:t>
            </a:r>
            <a:r>
              <a:rPr lang="ru-RU" sz="1600" dirty="0" err="1"/>
              <a:t>научни</a:t>
            </a:r>
            <a:r>
              <a:rPr lang="ru-RU" sz="1600" dirty="0"/>
              <a:t> </a:t>
            </a:r>
            <a:r>
              <a:rPr lang="ru-RU" sz="1600" dirty="0" err="1"/>
              <a:t>проекти</a:t>
            </a:r>
            <a:r>
              <a:rPr lang="ru-RU" sz="1600" dirty="0"/>
              <a:t> с цел </a:t>
            </a:r>
            <a:r>
              <a:rPr lang="ru-RU" sz="1600" dirty="0" err="1"/>
              <a:t>привличане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кариера</a:t>
            </a:r>
            <a:r>
              <a:rPr lang="ru-RU" sz="1600" dirty="0"/>
              <a:t> в </a:t>
            </a:r>
            <a:r>
              <a:rPr lang="ru-RU" sz="1600" dirty="0" err="1"/>
              <a:t>областта</a:t>
            </a:r>
            <a:r>
              <a:rPr lang="ru-RU" sz="1600" dirty="0"/>
              <a:t> на </a:t>
            </a:r>
            <a:r>
              <a:rPr lang="ru-RU" sz="1600" dirty="0" err="1"/>
              <a:t>науката</a:t>
            </a:r>
            <a:r>
              <a:rPr lang="ru-RU" sz="1600" dirty="0"/>
              <a:t> и </a:t>
            </a:r>
            <a:r>
              <a:rPr lang="ru-RU" sz="1600" dirty="0" err="1"/>
              <a:t>последваща</a:t>
            </a:r>
            <a:r>
              <a:rPr lang="ru-RU" sz="1600" dirty="0"/>
              <a:t> добра реализация;</a:t>
            </a:r>
          </a:p>
          <a:p>
            <a:pPr algn="just"/>
            <a:r>
              <a:rPr lang="ru-RU" sz="1600" dirty="0" err="1" smtClean="0"/>
              <a:t>Подкрепа</a:t>
            </a:r>
            <a:r>
              <a:rPr lang="ru-RU" sz="1600" dirty="0" smtClean="0"/>
              <a:t> </a:t>
            </a:r>
            <a:r>
              <a:rPr lang="ru-RU" sz="1600" dirty="0"/>
              <a:t>на научните </a:t>
            </a:r>
            <a:r>
              <a:rPr lang="ru-RU" sz="1600" dirty="0" err="1"/>
              <a:t>изследвания</a:t>
            </a:r>
            <a:r>
              <a:rPr lang="ru-RU" sz="1600" dirty="0"/>
              <a:t> в </a:t>
            </a:r>
            <a:r>
              <a:rPr lang="ru-RU" sz="1600" dirty="0" err="1"/>
              <a:t>държавните</a:t>
            </a:r>
            <a:r>
              <a:rPr lang="ru-RU" sz="1600" dirty="0"/>
              <a:t> </a:t>
            </a:r>
            <a:r>
              <a:rPr lang="ru-RU" sz="1600" dirty="0" err="1"/>
              <a:t>висши</a:t>
            </a:r>
            <a:r>
              <a:rPr lang="ru-RU" sz="1600" dirty="0"/>
              <a:t> училища на  принципа на </a:t>
            </a:r>
            <a:r>
              <a:rPr lang="ru-RU" sz="1600" dirty="0" err="1"/>
              <a:t>конкурсно-проектно</a:t>
            </a:r>
            <a:r>
              <a:rPr lang="ru-RU" sz="1600" dirty="0"/>
              <a:t> </a:t>
            </a:r>
            <a:r>
              <a:rPr lang="ru-RU" sz="1600" dirty="0" err="1"/>
              <a:t>финансиране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864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92" y="115910"/>
            <a:ext cx="7218608" cy="656823"/>
          </a:xfrm>
        </p:spPr>
        <p:txBody>
          <a:bodyPr/>
          <a:lstStyle/>
          <a:p>
            <a:pPr lvl="0"/>
            <a:r>
              <a:rPr lang="bg-BG" dirty="0" smtClean="0"/>
              <a:t>Допустими дейности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017" y="1084886"/>
            <a:ext cx="7997781" cy="5623888"/>
          </a:xfrm>
        </p:spPr>
        <p:txBody>
          <a:bodyPr/>
          <a:lstStyle/>
          <a:p>
            <a:pPr marL="457200" lvl="1" indent="0">
              <a:buNone/>
            </a:pPr>
            <a:r>
              <a:rPr lang="ru-RU" sz="1400" dirty="0" smtClean="0"/>
              <a:t>Чл.8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</a:rPr>
              <a:t>Средствата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 чл. 1, ал. 1 се предоставят от </a:t>
            </a:r>
            <a:r>
              <a:rPr lang="ru-RU" sz="1400" dirty="0" err="1">
                <a:solidFill>
                  <a:srgbClr val="000000"/>
                </a:solidFill>
              </a:rPr>
              <a:t>държавното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висше</a:t>
            </a:r>
            <a:r>
              <a:rPr lang="ru-RU" sz="1400" dirty="0">
                <a:solidFill>
                  <a:srgbClr val="000000"/>
                </a:solidFill>
              </a:rPr>
              <a:t> училище на </a:t>
            </a:r>
            <a:r>
              <a:rPr lang="ru-RU" sz="1400" dirty="0" err="1">
                <a:solidFill>
                  <a:srgbClr val="000000"/>
                </a:solidFill>
              </a:rPr>
              <a:t>конкурсен</a:t>
            </a:r>
            <a:r>
              <a:rPr lang="ru-RU" sz="1400" dirty="0">
                <a:solidFill>
                  <a:srgbClr val="000000"/>
                </a:solidFill>
              </a:rPr>
              <a:t> принцип за: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проекти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за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изследвания</a:t>
            </a:r>
            <a:r>
              <a:rPr lang="ru-RU" sz="1400" dirty="0">
                <a:solidFill>
                  <a:srgbClr val="000000"/>
                </a:solidFill>
              </a:rPr>
              <a:t> или </a:t>
            </a:r>
            <a:r>
              <a:rPr lang="ru-RU" sz="1400" dirty="0" err="1">
                <a:solidFill>
                  <a:srgbClr val="000000"/>
                </a:solidFill>
              </a:rPr>
              <a:t>художественотворческа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дейност</a:t>
            </a:r>
            <a:r>
              <a:rPr lang="ru-RU" sz="1400" dirty="0">
                <a:solidFill>
                  <a:srgbClr val="000000"/>
                </a:solidFill>
              </a:rPr>
              <a:t> в </a:t>
            </a:r>
            <a:r>
              <a:rPr lang="ru-RU" sz="1400" dirty="0" err="1">
                <a:solidFill>
                  <a:srgbClr val="000000"/>
                </a:solidFill>
              </a:rPr>
              <a:t>областите</a:t>
            </a:r>
            <a:r>
              <a:rPr lang="ru-RU" sz="1400" dirty="0">
                <a:solidFill>
                  <a:srgbClr val="000000"/>
                </a:solidFill>
              </a:rPr>
              <a:t> на </a:t>
            </a:r>
            <a:r>
              <a:rPr lang="ru-RU" sz="1400" dirty="0" err="1">
                <a:solidFill>
                  <a:srgbClr val="000000"/>
                </a:solidFill>
              </a:rPr>
              <a:t>науката</a:t>
            </a:r>
            <a:r>
              <a:rPr lang="ru-RU" sz="1400" dirty="0">
                <a:solidFill>
                  <a:srgbClr val="000000"/>
                </a:solidFill>
              </a:rPr>
              <a:t> или </a:t>
            </a:r>
            <a:r>
              <a:rPr lang="ru-RU" sz="1400" dirty="0" err="1">
                <a:solidFill>
                  <a:srgbClr val="000000"/>
                </a:solidFill>
              </a:rPr>
              <a:t>изкуството</a:t>
            </a:r>
            <a:r>
              <a:rPr lang="ru-RU" sz="1400" dirty="0">
                <a:solidFill>
                  <a:srgbClr val="000000"/>
                </a:solidFill>
              </a:rPr>
              <a:t>, в </a:t>
            </a:r>
            <a:r>
              <a:rPr lang="ru-RU" sz="1400" dirty="0" err="1">
                <a:solidFill>
                  <a:srgbClr val="000000"/>
                </a:solidFill>
              </a:rPr>
              <a:t>които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държавното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висше</a:t>
            </a:r>
            <a:r>
              <a:rPr lang="ru-RU" sz="1400" dirty="0">
                <a:solidFill>
                  <a:srgbClr val="000000"/>
                </a:solidFill>
              </a:rPr>
              <a:t> училище </a:t>
            </a:r>
            <a:r>
              <a:rPr lang="ru-RU" sz="1400" dirty="0" err="1">
                <a:solidFill>
                  <a:srgbClr val="000000"/>
                </a:solidFill>
              </a:rPr>
              <a:t>подготвя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студенти</a:t>
            </a:r>
            <a:r>
              <a:rPr lang="ru-RU" sz="1400" dirty="0">
                <a:solidFill>
                  <a:srgbClr val="000000"/>
                </a:solidFill>
              </a:rPr>
              <a:t> и </a:t>
            </a:r>
            <a:r>
              <a:rPr lang="ru-RU" sz="1400" dirty="0" err="1">
                <a:solidFill>
                  <a:srgbClr val="000000"/>
                </a:solidFill>
              </a:rPr>
              <a:t>докторанти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проекти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за подготовка за участие в </a:t>
            </a:r>
            <a:r>
              <a:rPr lang="ru-RU" sz="1400" dirty="0" err="1">
                <a:solidFill>
                  <a:srgbClr val="000000"/>
                </a:solidFill>
              </a:rPr>
              <a:t>международни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програми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допълнителна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финансова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подкрепа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към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текущи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</a:rPr>
              <a:t>проекти</a:t>
            </a:r>
            <a:r>
              <a:rPr lang="ru-RU" sz="1400" dirty="0" smtClean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финансирани</a:t>
            </a:r>
            <a:r>
              <a:rPr lang="ru-RU" sz="1400" dirty="0">
                <a:solidFill>
                  <a:srgbClr val="000000"/>
                </a:solidFill>
              </a:rPr>
              <a:t> от </a:t>
            </a:r>
            <a:r>
              <a:rPr lang="ru-RU" sz="1400" dirty="0" err="1">
                <a:solidFill>
                  <a:srgbClr val="000000"/>
                </a:solidFill>
              </a:rPr>
              <a:t>национални</a:t>
            </a:r>
            <a:r>
              <a:rPr lang="ru-RU" sz="1400" dirty="0">
                <a:solidFill>
                  <a:srgbClr val="000000"/>
                </a:solidFill>
              </a:rPr>
              <a:t> или </a:t>
            </a:r>
            <a:r>
              <a:rPr lang="ru-RU" sz="1400" dirty="0" err="1">
                <a:solidFill>
                  <a:srgbClr val="000000"/>
                </a:solidFill>
              </a:rPr>
              <a:t>международни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организации;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проекти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за частично </a:t>
            </a:r>
            <a:r>
              <a:rPr lang="ru-RU" sz="1400" dirty="0" err="1">
                <a:solidFill>
                  <a:srgbClr val="000000"/>
                </a:solidFill>
              </a:rPr>
              <a:t>финансиране</a:t>
            </a:r>
            <a:r>
              <a:rPr lang="ru-RU" sz="1400" dirty="0">
                <a:solidFill>
                  <a:srgbClr val="000000"/>
                </a:solidFill>
              </a:rPr>
              <a:t> на </a:t>
            </a:r>
            <a:r>
              <a:rPr lang="ru-RU" sz="1400" dirty="0" err="1" smtClean="0">
                <a:solidFill>
                  <a:srgbClr val="000000"/>
                </a:solidFill>
              </a:rPr>
              <a:t>научни</a:t>
            </a:r>
            <a:r>
              <a:rPr lang="ru-RU" sz="1400" dirty="0" smtClean="0">
                <a:solidFill>
                  <a:srgbClr val="000000"/>
                </a:solidFill>
              </a:rPr>
              <a:t>;</a:t>
            </a:r>
            <a:endParaRPr lang="ru-RU" sz="1400" dirty="0">
              <a:solidFill>
                <a:srgbClr val="000000"/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инфраструктурни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проекти</a:t>
            </a:r>
            <a:r>
              <a:rPr lang="ru-RU" sz="1400" dirty="0">
                <a:solidFill>
                  <a:srgbClr val="000000"/>
                </a:solidFill>
              </a:rPr>
              <a:t> за </a:t>
            </a:r>
            <a:r>
              <a:rPr lang="ru-RU" sz="1400" dirty="0" err="1">
                <a:solidFill>
                  <a:srgbClr val="000000"/>
                </a:solidFill>
              </a:rPr>
              <a:t>провеждането</a:t>
            </a:r>
            <a:r>
              <a:rPr lang="ru-RU" sz="1400" dirty="0">
                <a:solidFill>
                  <a:srgbClr val="000000"/>
                </a:solidFill>
              </a:rPr>
              <a:t> на </a:t>
            </a:r>
            <a:r>
              <a:rPr lang="ru-RU" sz="1400" dirty="0" err="1">
                <a:solidFill>
                  <a:srgbClr val="000000"/>
                </a:solidFill>
              </a:rPr>
              <a:t>качествени</a:t>
            </a:r>
            <a:r>
              <a:rPr lang="ru-RU" sz="1400" dirty="0">
                <a:solidFill>
                  <a:srgbClr val="000000"/>
                </a:solidFill>
              </a:rPr>
              <a:t> и </a:t>
            </a:r>
            <a:r>
              <a:rPr lang="ru-RU" sz="1400" dirty="0" err="1">
                <a:solidFill>
                  <a:srgbClr val="000000"/>
                </a:solidFill>
              </a:rPr>
              <a:t>конкурентоспособни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изследвания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 err="1">
                <a:solidFill>
                  <a:srgbClr val="000000"/>
                </a:solidFill>
              </a:rPr>
              <a:t>държавните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висши</a:t>
            </a:r>
            <a:r>
              <a:rPr lang="ru-RU" sz="1400" dirty="0">
                <a:solidFill>
                  <a:srgbClr val="000000"/>
                </a:solidFill>
              </a:rPr>
              <a:t> училища;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демонстрационни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проекти</a:t>
            </a:r>
            <a:r>
              <a:rPr lang="ru-RU" sz="1400" dirty="0">
                <a:solidFill>
                  <a:srgbClr val="000000"/>
                </a:solidFill>
              </a:rPr>
              <a:t>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подкрепа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на </a:t>
            </a:r>
            <a:r>
              <a:rPr lang="ru-RU" sz="1400" dirty="0" err="1">
                <a:solidFill>
                  <a:srgbClr val="000000"/>
                </a:solidFill>
              </a:rPr>
              <a:t>специализирани</a:t>
            </a:r>
            <a:r>
              <a:rPr lang="ru-RU" sz="1400" dirty="0">
                <a:solidFill>
                  <a:srgbClr val="000000"/>
                </a:solidFill>
              </a:rPr>
              <a:t> публикации в </a:t>
            </a:r>
            <a:r>
              <a:rPr lang="ru-RU" sz="1400" dirty="0" err="1">
                <a:solidFill>
                  <a:srgbClr val="000000"/>
                </a:solidFill>
              </a:rPr>
              <a:t>реферирани</a:t>
            </a:r>
            <a:r>
              <a:rPr lang="ru-RU" sz="1400" dirty="0">
                <a:solidFill>
                  <a:srgbClr val="000000"/>
                </a:solidFill>
              </a:rPr>
              <a:t> издания и издания с </a:t>
            </a:r>
            <a:r>
              <a:rPr lang="ru-RU" sz="1400" dirty="0" err="1">
                <a:solidFill>
                  <a:srgbClr val="000000"/>
                </a:solidFill>
              </a:rPr>
              <a:t>импакт</a:t>
            </a:r>
            <a:r>
              <a:rPr lang="ru-RU" sz="1400" dirty="0">
                <a:solidFill>
                  <a:srgbClr val="000000"/>
                </a:solidFill>
              </a:rPr>
              <a:t> фактор;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</a:rPr>
              <a:t>издаване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на </a:t>
            </a:r>
            <a:r>
              <a:rPr lang="ru-RU" sz="1400" dirty="0" err="1">
                <a:solidFill>
                  <a:srgbClr val="000000"/>
                </a:solidFill>
              </a:rPr>
              <a:t>научни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трудове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Допустими …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47800" y="1246909"/>
            <a:ext cx="7313613" cy="4525963"/>
          </a:xfrm>
        </p:spPr>
        <p:txBody>
          <a:bodyPr/>
          <a:lstStyle/>
          <a:p>
            <a:pPr>
              <a:buNone/>
            </a:pPr>
            <a:r>
              <a:rPr lang="bg-BG" sz="1400" dirty="0" smtClean="0"/>
              <a:t>В изпълнение на чл. 8, т. 3 всяко държавно висше училище може да насочи средства в размер </a:t>
            </a:r>
            <a:r>
              <a:rPr lang="bg-BG" sz="1400" b="1" dirty="0" smtClean="0">
                <a:solidFill>
                  <a:srgbClr val="FF0000"/>
                </a:solidFill>
              </a:rPr>
              <a:t>не по-голям от 30 % от </a:t>
            </a:r>
            <a:r>
              <a:rPr lang="bg-BG" sz="1400" dirty="0" smtClean="0"/>
              <a:t>отпуснатите средства за присъщата научна или художественотворческа дейност в постоянна партида "Текущо финансиране и подпомагане" за: </a:t>
            </a:r>
          </a:p>
          <a:p>
            <a:r>
              <a:rPr lang="bg-BG" sz="1400" dirty="0" smtClean="0"/>
              <a:t>1</a:t>
            </a:r>
            <a:r>
              <a:rPr lang="bg-BG" sz="1400" i="1" dirty="0" smtClean="0"/>
              <a:t>.</a:t>
            </a:r>
            <a:r>
              <a:rPr lang="bg-BG" sz="1400" dirty="0" smtClean="0"/>
              <a:t> подкрепа на текущи международни програми;</a:t>
            </a:r>
          </a:p>
          <a:p>
            <a:r>
              <a:rPr lang="bg-BG" sz="1400" dirty="0" smtClean="0"/>
              <a:t>2.международни програми и проекти, за които не се признава за разход начисленият ДДС;</a:t>
            </a:r>
          </a:p>
          <a:p>
            <a:r>
              <a:rPr lang="bg-BG" sz="1400" dirty="0" smtClean="0"/>
              <a:t>3</a:t>
            </a:r>
            <a:r>
              <a:rPr lang="bg-BG" sz="1400" i="1" dirty="0" smtClean="0"/>
              <a:t>.</a:t>
            </a:r>
            <a:r>
              <a:rPr lang="bg-BG" sz="1400" dirty="0" smtClean="0"/>
              <a:t> заплащане на лицензи за софтуерни продукти по текущи научни проекти;</a:t>
            </a:r>
          </a:p>
          <a:p>
            <a:r>
              <a:rPr lang="bg-BG" sz="1400" dirty="0" smtClean="0"/>
              <a:t>4</a:t>
            </a:r>
            <a:r>
              <a:rPr lang="bg-BG" sz="1400" i="1" dirty="0" smtClean="0"/>
              <a:t>.</a:t>
            </a:r>
            <a:r>
              <a:rPr lang="bg-BG" sz="1400" dirty="0" smtClean="0"/>
              <a:t> абонаменти за достъп до международни бази данни;</a:t>
            </a:r>
          </a:p>
          <a:p>
            <a:r>
              <a:rPr lang="bg-BG" sz="1400" dirty="0" smtClean="0"/>
              <a:t>5</a:t>
            </a:r>
            <a:r>
              <a:rPr lang="bg-BG" sz="1400" i="1" dirty="0" smtClean="0"/>
              <a:t>.</a:t>
            </a:r>
            <a:r>
              <a:rPr lang="bg-BG" sz="1400" dirty="0" smtClean="0"/>
              <a:t> поддръжка на патенти и други права на интелектуална собственост по текущи или успешно завършили проекти;</a:t>
            </a:r>
          </a:p>
          <a:p>
            <a:r>
              <a:rPr lang="bg-BG" sz="1400" dirty="0" smtClean="0"/>
              <a:t>6. изплащане на членски внос в международни научни и професионални организации по текущи или успешно завършили проекти;</a:t>
            </a:r>
          </a:p>
          <a:p>
            <a:r>
              <a:rPr lang="bg-BG" sz="1400" dirty="0" smtClean="0"/>
              <a:t>7.</a:t>
            </a:r>
            <a:r>
              <a:rPr lang="bg-BG" sz="1400" i="1" dirty="0" smtClean="0"/>
              <a:t>  </a:t>
            </a:r>
            <a:r>
              <a:rPr lang="bg-BG" sz="1400" dirty="0" smtClean="0"/>
              <a:t>изготвяне на стратегии и програми за развитие на научните изследвания и иновациите, за интернационализация на научноизследователския или художественотворческия капацитет;</a:t>
            </a:r>
          </a:p>
          <a:p>
            <a:r>
              <a:rPr lang="bg-BG" sz="1400" dirty="0" smtClean="0"/>
              <a:t>8</a:t>
            </a:r>
            <a:r>
              <a:rPr lang="bg-BG" sz="1400" i="1" dirty="0" smtClean="0"/>
              <a:t>.</a:t>
            </a:r>
            <a:r>
              <a:rPr lang="bg-BG" sz="1400" dirty="0" smtClean="0"/>
              <a:t> наеми за експозиции в научни или художествени изложби по текущи или успешно завършили проекти;</a:t>
            </a:r>
          </a:p>
          <a:p>
            <a:r>
              <a:rPr lang="bg-BG" sz="1400" dirty="0" smtClean="0"/>
              <a:t>9. извършване на дейности  по трансфер на технологии и знания.</a:t>
            </a:r>
          </a:p>
          <a:p>
            <a:r>
              <a:rPr lang="bg-BG" sz="1400" dirty="0" smtClean="0"/>
              <a:t> </a:t>
            </a:r>
          </a:p>
          <a:p>
            <a:endParaRPr lang="bg-BG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27909" y="0"/>
            <a:ext cx="7313613" cy="1143000"/>
          </a:xfrm>
        </p:spPr>
        <p:txBody>
          <a:bodyPr/>
          <a:lstStyle/>
          <a:p>
            <a:r>
              <a:rPr lang="bg-BG" dirty="0" smtClean="0"/>
              <a:t>Вътрешна система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47800" y="1773382"/>
            <a:ext cx="7313613" cy="4525963"/>
          </a:xfrm>
        </p:spPr>
        <p:txBody>
          <a:bodyPr/>
          <a:lstStyle/>
          <a:p>
            <a:pPr algn="just"/>
            <a:r>
              <a:rPr lang="bg-BG" dirty="0" smtClean="0"/>
              <a:t>Съгласно Наредбата всяко ДВУ трябва да разработи Система от показатели за оценка, наблюдение и отчитане на резултатите от финансираните проекти. Системата урежда организацията на </a:t>
            </a:r>
            <a:r>
              <a:rPr lang="bg-BG" dirty="0" err="1" smtClean="0"/>
              <a:t>вътрешноуниверситетските</a:t>
            </a:r>
            <a:r>
              <a:rPr lang="bg-BG" dirty="0" smtClean="0"/>
              <a:t> конкурсни процедури и се утвърждава от ректора.</a:t>
            </a:r>
          </a:p>
          <a:p>
            <a:pPr algn="just"/>
            <a:endParaRPr lang="bg-B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Критерии за наблюдение и отчитане на постигнатите резултати </a:t>
            </a: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26127" y="1417638"/>
            <a:ext cx="7313613" cy="4525963"/>
          </a:xfrm>
        </p:spPr>
        <p:txBody>
          <a:bodyPr/>
          <a:lstStyle/>
          <a:p>
            <a:pPr>
              <a:buNone/>
            </a:pPr>
            <a:r>
              <a:rPr lang="bg-BG" sz="1400" dirty="0" smtClean="0"/>
              <a:t>1. Утвърдени </a:t>
            </a:r>
            <a:r>
              <a:rPr lang="bg-BG" sz="1400" dirty="0" err="1" smtClean="0"/>
              <a:t>вътрешноинституционални</a:t>
            </a:r>
            <a:r>
              <a:rPr lang="bg-BG" sz="1400" dirty="0" smtClean="0"/>
              <a:t> приоритети за научна дейност: </a:t>
            </a:r>
          </a:p>
          <a:p>
            <a:pPr>
              <a:buNone/>
            </a:pPr>
            <a:r>
              <a:rPr lang="bg-BG" sz="1400" dirty="0" smtClean="0"/>
              <a:t>1.</a:t>
            </a:r>
            <a:r>
              <a:rPr lang="bg-BG" sz="1400" dirty="0" err="1" smtClean="0"/>
              <a:t>1</a:t>
            </a:r>
            <a:r>
              <a:rPr lang="bg-BG" sz="1400" dirty="0" smtClean="0"/>
              <a:t>. брой финансирани проекти по съответните приоритети на обща стойност.</a:t>
            </a:r>
          </a:p>
          <a:p>
            <a:pPr>
              <a:buNone/>
            </a:pPr>
            <a:r>
              <a:rPr lang="bg-BG" sz="1400" dirty="0" smtClean="0"/>
              <a:t>2. Научни резултати:</a:t>
            </a:r>
          </a:p>
          <a:p>
            <a:pPr>
              <a:buNone/>
            </a:pPr>
            <a:r>
              <a:rPr lang="bg-BG" sz="1400" dirty="0" smtClean="0"/>
              <a:t>  2.1. списък на научните публикации, които са реферирани и индексирани в световни вторични литературни източници;</a:t>
            </a:r>
          </a:p>
          <a:p>
            <a:pPr>
              <a:buNone/>
            </a:pPr>
            <a:r>
              <a:rPr lang="bg-BG" sz="1400" dirty="0" smtClean="0"/>
              <a:t>2.</a:t>
            </a:r>
            <a:r>
              <a:rPr lang="bg-BG" sz="1400" dirty="0" err="1" smtClean="0"/>
              <a:t>2</a:t>
            </a:r>
            <a:r>
              <a:rPr lang="bg-BG" sz="1400" dirty="0" smtClean="0"/>
              <a:t>. брой научни публикации, публикувани в издания с </a:t>
            </a:r>
            <a:r>
              <a:rPr lang="bg-BG" sz="1400" dirty="0" err="1" smtClean="0"/>
              <a:t>импакт</a:t>
            </a:r>
            <a:r>
              <a:rPr lang="bg-BG" sz="1400" dirty="0" smtClean="0"/>
              <a:t> фактор (</a:t>
            </a:r>
            <a:r>
              <a:rPr lang="bg-BG" sz="1400" dirty="0" err="1" smtClean="0"/>
              <a:t>Web</a:t>
            </a:r>
            <a:r>
              <a:rPr lang="bg-BG" sz="1400" dirty="0" smtClean="0"/>
              <a:t> of  Science) и </a:t>
            </a:r>
            <a:r>
              <a:rPr lang="bg-BG" sz="1400" dirty="0" err="1" smtClean="0"/>
              <a:t>импакт</a:t>
            </a:r>
            <a:r>
              <a:rPr lang="bg-BG" sz="1400" dirty="0" smtClean="0"/>
              <a:t> ранг (</a:t>
            </a:r>
            <a:r>
              <a:rPr lang="bg-BG" sz="1400" dirty="0" err="1" smtClean="0"/>
              <a:t>Sсopus</a:t>
            </a:r>
            <a:r>
              <a:rPr lang="bg-BG" sz="1400" dirty="0" smtClean="0"/>
              <a:t>); </a:t>
            </a:r>
          </a:p>
          <a:p>
            <a:pPr>
              <a:buNone/>
            </a:pPr>
            <a:r>
              <a:rPr lang="bg-BG" sz="1400" dirty="0" smtClean="0"/>
              <a:t>2.3. брой цитати през отчетния период на изследователския състав на държавните висши училища по данни от </a:t>
            </a:r>
            <a:r>
              <a:rPr lang="bg-BG" sz="1400" dirty="0" err="1" smtClean="0"/>
              <a:t>Web</a:t>
            </a:r>
            <a:r>
              <a:rPr lang="bg-BG" sz="1400" dirty="0" smtClean="0"/>
              <a:t> of  Science и </a:t>
            </a:r>
            <a:r>
              <a:rPr lang="bg-BG" sz="1400" dirty="0" err="1" smtClean="0"/>
              <a:t>Sсopus</a:t>
            </a:r>
            <a:r>
              <a:rPr lang="bg-BG" sz="1400" dirty="0" smtClean="0"/>
              <a:t>  на научни публикации от предходните  две години;</a:t>
            </a:r>
          </a:p>
          <a:p>
            <a:pPr>
              <a:buNone/>
            </a:pPr>
            <a:r>
              <a:rPr lang="bg-BG" sz="1400" dirty="0" smtClean="0"/>
              <a:t>2.4. списък на регистрирани патентни заявки, патенти и  патенти, резултат от сключени договори с фирми;</a:t>
            </a:r>
          </a:p>
          <a:p>
            <a:pPr>
              <a:buNone/>
            </a:pPr>
            <a:r>
              <a:rPr lang="bg-BG" sz="1400" dirty="0" smtClean="0"/>
              <a:t>2.5 брой статии в сборници от научни конференции, представени в </a:t>
            </a:r>
            <a:r>
              <a:rPr lang="bg-BG" sz="1400" dirty="0" err="1" smtClean="0"/>
              <a:t>Conference</a:t>
            </a:r>
            <a:r>
              <a:rPr lang="bg-BG" sz="1400" dirty="0" smtClean="0"/>
              <a:t> </a:t>
            </a:r>
            <a:r>
              <a:rPr lang="bg-BG" sz="1400" dirty="0" err="1" smtClean="0"/>
              <a:t>Proceedings</a:t>
            </a:r>
            <a:r>
              <a:rPr lang="bg-BG" sz="1400" dirty="0" smtClean="0"/>
              <a:t> в </a:t>
            </a:r>
            <a:r>
              <a:rPr lang="bg-BG" sz="1400" dirty="0" err="1" smtClean="0"/>
              <a:t>Thomson</a:t>
            </a:r>
            <a:r>
              <a:rPr lang="bg-BG" sz="1400" dirty="0" smtClean="0"/>
              <a:t> </a:t>
            </a:r>
            <a:r>
              <a:rPr lang="bg-BG" sz="1400" dirty="0" err="1" smtClean="0"/>
              <a:t>Reuters</a:t>
            </a:r>
            <a:r>
              <a:rPr lang="bg-BG" sz="1400" dirty="0" smtClean="0"/>
              <a:t> и/или SCOPUS</a:t>
            </a:r>
          </a:p>
          <a:p>
            <a:pPr>
              <a:buNone/>
            </a:pPr>
            <a:r>
              <a:rPr lang="bg-BG" sz="1400" dirty="0" smtClean="0"/>
              <a:t>2.6. списък на издадените монографии;</a:t>
            </a:r>
          </a:p>
          <a:p>
            <a:pPr>
              <a:buNone/>
            </a:pPr>
            <a:r>
              <a:rPr lang="bg-BG" sz="1400" dirty="0" smtClean="0"/>
              <a:t>        </a:t>
            </a:r>
            <a:endParaRPr lang="bg-BG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47800" y="1417638"/>
            <a:ext cx="7313613" cy="4525963"/>
          </a:xfrm>
        </p:spPr>
        <p:txBody>
          <a:bodyPr/>
          <a:lstStyle/>
          <a:p>
            <a:pPr algn="just">
              <a:buNone/>
            </a:pPr>
            <a:r>
              <a:rPr lang="bg-BG" sz="1600" dirty="0" smtClean="0"/>
              <a:t>3. Брой на изследователския състав на основен трудов договор в държавното висше училище (§1, т.2 от Правилника за наблюдение и оценка на научноизследователската дейност, осъществявана от висшите училища и научните организации, както и на дейността на Фонд „Научни изследвания“, ДВ. бр.72 от 18.09.2015 г.).</a:t>
            </a:r>
          </a:p>
          <a:p>
            <a:pPr algn="just">
              <a:buNone/>
            </a:pPr>
            <a:r>
              <a:rPr lang="bg-BG" sz="1600" dirty="0" smtClean="0"/>
              <a:t>   3.1.  брой придобили образователна и научна степен „доктор“ през съответната година;</a:t>
            </a:r>
          </a:p>
          <a:p>
            <a:pPr algn="just">
              <a:buNone/>
            </a:pPr>
            <a:r>
              <a:rPr lang="bg-BG" sz="1600" dirty="0" smtClean="0"/>
              <a:t>   3.2. брой привлечени изследователи извън структурата на държавното висше училище (от български и чуждестранни висши училища и научни институции).</a:t>
            </a:r>
          </a:p>
          <a:p>
            <a:pPr algn="just">
              <a:buNone/>
            </a:pPr>
            <a:r>
              <a:rPr lang="bg-BG" sz="1600" dirty="0" smtClean="0"/>
              <a:t>4. Констатирани проблеми при изпълнението на финансираните проекти и мерки за тяхното преодоляване.</a:t>
            </a:r>
          </a:p>
          <a:p>
            <a:pPr algn="just">
              <a:buNone/>
            </a:pPr>
            <a:r>
              <a:rPr lang="bg-BG" sz="1600" dirty="0" smtClean="0"/>
              <a:t>5. Мерки за осигуряване публичност на резултатите.</a:t>
            </a:r>
          </a:p>
          <a:p>
            <a:pPr algn="just">
              <a:buNone/>
            </a:pPr>
            <a:r>
              <a:rPr lang="bg-BG" sz="1600" dirty="0" smtClean="0"/>
              <a:t>6. Годишен финансов отчет за получените и изразходвани средства, отпуснати целево от държавния бюджет за присъщата на държавните висши училища научна или художественотворческа дейност.</a:t>
            </a:r>
          </a:p>
          <a:p>
            <a:pPr>
              <a:buNone/>
            </a:pPr>
            <a:r>
              <a:rPr lang="bg-BG" sz="1600" dirty="0" smtClean="0"/>
              <a:t> </a:t>
            </a:r>
          </a:p>
          <a:p>
            <a:endParaRPr lang="bg-BG" sz="1600" dirty="0" smtClean="0"/>
          </a:p>
          <a:p>
            <a:endParaRPr lang="bg-BG" sz="1600" dirty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Критерии за наблюдение и отчитане на постигнатите резултати </a:t>
            </a:r>
            <a:endParaRPr lang="bg-BG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63"/>
            <a:ext cx="6078827" cy="6452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Съгласно</a:t>
            </a:r>
            <a:r>
              <a:rPr lang="ru-RU" sz="2000" dirty="0" smtClean="0"/>
              <a:t> </a:t>
            </a:r>
            <a:r>
              <a:rPr lang="ru-RU" sz="2000" dirty="0" err="1"/>
              <a:t>получената</a:t>
            </a:r>
            <a:r>
              <a:rPr lang="ru-RU" sz="2000" dirty="0"/>
              <a:t> </a:t>
            </a:r>
            <a:r>
              <a:rPr lang="ru-RU" sz="2000" dirty="0" err="1"/>
              <a:t>средна</a:t>
            </a:r>
            <a:r>
              <a:rPr lang="ru-RU" sz="2000" dirty="0"/>
              <a:t> оценка на </a:t>
            </a:r>
            <a:r>
              <a:rPr lang="ru-RU" sz="2000" dirty="0" err="1"/>
              <a:t>резултатите</a:t>
            </a:r>
            <a:r>
              <a:rPr lang="ru-RU" sz="2000" dirty="0"/>
              <a:t> от </a:t>
            </a:r>
            <a:r>
              <a:rPr lang="ru-RU" sz="2000" dirty="0" err="1"/>
              <a:t>научната</a:t>
            </a:r>
            <a:r>
              <a:rPr lang="ru-RU" sz="2000" dirty="0"/>
              <a:t> </a:t>
            </a:r>
            <a:r>
              <a:rPr lang="ru-RU" sz="2000" dirty="0" err="1"/>
              <a:t>дейност</a:t>
            </a:r>
            <a:r>
              <a:rPr lang="ru-RU" sz="2000" dirty="0"/>
              <a:t> за </a:t>
            </a:r>
            <a:r>
              <a:rPr lang="ru-RU" sz="2000" dirty="0" err="1"/>
              <a:t>предходните</a:t>
            </a:r>
            <a:r>
              <a:rPr lang="ru-RU" sz="2000" dirty="0"/>
              <a:t> три </a:t>
            </a:r>
            <a:r>
              <a:rPr lang="ru-RU" sz="2000" dirty="0" err="1"/>
              <a:t>години</a:t>
            </a:r>
            <a:r>
              <a:rPr lang="ru-RU" sz="2000" dirty="0"/>
              <a:t> </a:t>
            </a:r>
            <a:r>
              <a:rPr lang="ru-RU" sz="2000" dirty="0" err="1"/>
              <a:t>държавните</a:t>
            </a:r>
            <a:r>
              <a:rPr lang="ru-RU" sz="2000" dirty="0"/>
              <a:t> </a:t>
            </a:r>
            <a:r>
              <a:rPr lang="ru-RU" sz="2000" dirty="0" err="1"/>
              <a:t>висши</a:t>
            </a:r>
            <a:r>
              <a:rPr lang="ru-RU" sz="2000" dirty="0"/>
              <a:t> училища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получават</a:t>
            </a:r>
            <a:r>
              <a:rPr lang="ru-RU" sz="2000" dirty="0"/>
              <a:t> процент от </a:t>
            </a:r>
            <a:r>
              <a:rPr lang="ru-RU" sz="2000" dirty="0" err="1"/>
              <a:t>средствата</a:t>
            </a:r>
            <a:r>
              <a:rPr lang="ru-RU" sz="2000" dirty="0"/>
              <a:t> за </a:t>
            </a:r>
            <a:r>
              <a:rPr lang="ru-RU" sz="2000" dirty="0" err="1"/>
              <a:t>присъщата</a:t>
            </a:r>
            <a:r>
              <a:rPr lang="ru-RU" sz="2000" dirty="0"/>
              <a:t> им научна </a:t>
            </a:r>
            <a:r>
              <a:rPr lang="ru-RU" sz="2000" dirty="0" err="1"/>
              <a:t>дейност</a:t>
            </a:r>
            <a:r>
              <a:rPr lang="ru-RU" sz="2000" dirty="0"/>
              <a:t>, </a:t>
            </a:r>
            <a:r>
              <a:rPr lang="ru-RU" sz="2000" dirty="0" err="1"/>
              <a:t>определени</a:t>
            </a:r>
            <a:r>
              <a:rPr lang="ru-RU" sz="2000" dirty="0"/>
              <a:t> </a:t>
            </a:r>
            <a:r>
              <a:rPr lang="ru-RU" sz="2000" dirty="0" err="1"/>
              <a:t>със</a:t>
            </a:r>
            <a:r>
              <a:rPr lang="ru-RU" sz="2000" dirty="0"/>
              <a:t> Закона за </a:t>
            </a:r>
            <a:r>
              <a:rPr lang="ru-RU" sz="2000" dirty="0" err="1"/>
              <a:t>държавния</a:t>
            </a:r>
            <a:r>
              <a:rPr lang="ru-RU" sz="2000" dirty="0"/>
              <a:t> бюджет за всяка година, </a:t>
            </a:r>
            <a:r>
              <a:rPr lang="ru-RU" sz="2000" dirty="0" err="1"/>
              <a:t>както</a:t>
            </a:r>
            <a:r>
              <a:rPr lang="ru-RU" sz="2000" dirty="0"/>
              <a:t> </a:t>
            </a:r>
            <a:r>
              <a:rPr lang="ru-RU" sz="2000" dirty="0" err="1"/>
              <a:t>следва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 - при </a:t>
            </a:r>
            <a:r>
              <a:rPr lang="ru-RU" sz="2000" dirty="0" err="1"/>
              <a:t>крайна</a:t>
            </a:r>
            <a:r>
              <a:rPr lang="ru-RU" sz="2000" dirty="0"/>
              <a:t> оценка  над 2,00 – 100  %;</a:t>
            </a:r>
          </a:p>
          <a:p>
            <a:pPr algn="just"/>
            <a:r>
              <a:rPr lang="ru-RU" sz="2000" dirty="0"/>
              <a:t> - при </a:t>
            </a:r>
            <a:r>
              <a:rPr lang="ru-RU" sz="2000" dirty="0" err="1"/>
              <a:t>крайна</a:t>
            </a:r>
            <a:r>
              <a:rPr lang="ru-RU" sz="2000" dirty="0"/>
              <a:t> оценка от 1,00 до 2,00 - 90  %;</a:t>
            </a:r>
          </a:p>
          <a:p>
            <a:pPr algn="just"/>
            <a:r>
              <a:rPr lang="ru-RU" sz="2000" dirty="0"/>
              <a:t> - при </a:t>
            </a:r>
            <a:r>
              <a:rPr lang="ru-RU" sz="2000" dirty="0" err="1"/>
              <a:t>крайна</a:t>
            </a:r>
            <a:r>
              <a:rPr lang="ru-RU" sz="2000" dirty="0"/>
              <a:t> оценка от 0,01  до 0,99 – 80 % </a:t>
            </a:r>
          </a:p>
          <a:p>
            <a:pPr algn="just"/>
            <a:r>
              <a:rPr lang="ru-RU" sz="2000" dirty="0" err="1"/>
              <a:t>Остатъкът</a:t>
            </a:r>
            <a:r>
              <a:rPr lang="ru-RU" sz="2000" dirty="0"/>
              <a:t> от средства от </a:t>
            </a:r>
            <a:r>
              <a:rPr lang="ru-RU" sz="2000" dirty="0" err="1"/>
              <a:t>държавния</a:t>
            </a:r>
            <a:r>
              <a:rPr lang="ru-RU" sz="2000" dirty="0"/>
              <a:t> бюджет за научна </a:t>
            </a:r>
            <a:r>
              <a:rPr lang="ru-RU" sz="2000" dirty="0" err="1"/>
              <a:t>дейност</a:t>
            </a:r>
            <a:r>
              <a:rPr lang="ru-RU" sz="2000" dirty="0"/>
              <a:t>, </a:t>
            </a:r>
            <a:r>
              <a:rPr lang="ru-RU" sz="2000" dirty="0" err="1"/>
              <a:t>освободени</a:t>
            </a:r>
            <a:r>
              <a:rPr lang="ru-RU" sz="2000" dirty="0"/>
              <a:t> в </a:t>
            </a:r>
            <a:r>
              <a:rPr lang="ru-RU" sz="2000" dirty="0" err="1"/>
              <a:t>резултат</a:t>
            </a:r>
            <a:r>
              <a:rPr lang="ru-RU" sz="2000" dirty="0"/>
              <a:t> на </a:t>
            </a:r>
            <a:r>
              <a:rPr lang="ru-RU" sz="2000" dirty="0" err="1"/>
              <a:t>извършената</a:t>
            </a:r>
            <a:r>
              <a:rPr lang="ru-RU" sz="2000" dirty="0"/>
              <a:t> оценка, </a:t>
            </a:r>
            <a:r>
              <a:rPr lang="ru-RU" sz="2000" dirty="0" err="1"/>
              <a:t>ще</a:t>
            </a:r>
            <a:r>
              <a:rPr lang="ru-RU" sz="2000" dirty="0"/>
              <a:t> се </a:t>
            </a:r>
            <a:r>
              <a:rPr lang="ru-RU" sz="2000" dirty="0" err="1"/>
              <a:t>разпределят</a:t>
            </a:r>
            <a:r>
              <a:rPr lang="ru-RU" sz="2000" dirty="0"/>
              <a:t> </a:t>
            </a:r>
            <a:r>
              <a:rPr lang="ru-RU" sz="2000" dirty="0" err="1"/>
              <a:t>пропорционално</a:t>
            </a:r>
            <a:r>
              <a:rPr lang="ru-RU" sz="2000" dirty="0"/>
              <a:t> между </a:t>
            </a:r>
            <a:r>
              <a:rPr lang="ru-RU" sz="2000" dirty="0" err="1"/>
              <a:t>държавните</a:t>
            </a:r>
            <a:r>
              <a:rPr lang="ru-RU" sz="2000" dirty="0"/>
              <a:t> </a:t>
            </a:r>
            <a:r>
              <a:rPr lang="ru-RU" sz="2000" dirty="0" err="1"/>
              <a:t>висши</a:t>
            </a:r>
            <a:r>
              <a:rPr lang="ru-RU" sz="2000" dirty="0"/>
              <a:t> училища с </a:t>
            </a:r>
            <a:r>
              <a:rPr lang="ru-RU" sz="2000" dirty="0" err="1"/>
              <a:t>крайна</a:t>
            </a:r>
            <a:r>
              <a:rPr lang="ru-RU" sz="2000" dirty="0"/>
              <a:t> оценка над 2,00,  а за ДВУ с </a:t>
            </a:r>
            <a:r>
              <a:rPr lang="ru-RU" sz="2000" dirty="0" err="1"/>
              <a:t>присъща</a:t>
            </a:r>
            <a:r>
              <a:rPr lang="ru-RU" sz="2000" dirty="0"/>
              <a:t> </a:t>
            </a:r>
            <a:r>
              <a:rPr lang="ru-RU" sz="2000" dirty="0" err="1"/>
              <a:t>художественотворческа</a:t>
            </a:r>
            <a:r>
              <a:rPr lang="ru-RU" sz="2000" dirty="0"/>
              <a:t> </a:t>
            </a:r>
            <a:r>
              <a:rPr lang="ru-RU" sz="2000" dirty="0" err="1"/>
              <a:t>дейност</a:t>
            </a:r>
            <a:r>
              <a:rPr lang="ru-RU" sz="2000" dirty="0"/>
              <a:t> с </a:t>
            </a:r>
            <a:r>
              <a:rPr lang="ru-RU" sz="2000" dirty="0" err="1"/>
              <a:t>крайна</a:t>
            </a:r>
            <a:r>
              <a:rPr lang="ru-RU" sz="2000" dirty="0"/>
              <a:t> оценка над 1,50.</a:t>
            </a:r>
          </a:p>
          <a:p>
            <a:endParaRPr lang="bg-BG" sz="2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206062"/>
            <a:ext cx="3065171" cy="645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26790"/>
              </p:ext>
            </p:extLst>
          </p:nvPr>
        </p:nvGraphicFramePr>
        <p:xfrm>
          <a:off x="83128" y="207818"/>
          <a:ext cx="9060872" cy="6470073"/>
        </p:xfrm>
        <a:graphic>
          <a:graphicData uri="http://schemas.openxmlformats.org/drawingml/2006/table">
            <a:tbl>
              <a:tblPr/>
              <a:tblGrid>
                <a:gridCol w="1455932">
                  <a:extLst>
                    <a:ext uri="{9D8B030D-6E8A-4147-A177-3AD203B41FA5}">
                      <a16:colId xmlns:a16="http://schemas.microsoft.com/office/drawing/2014/main" xmlns="" val="3828628562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1879787030"/>
                    </a:ext>
                  </a:extLst>
                </a:gridCol>
                <a:gridCol w="317077">
                  <a:extLst>
                    <a:ext uri="{9D8B030D-6E8A-4147-A177-3AD203B41FA5}">
                      <a16:colId xmlns:a16="http://schemas.microsoft.com/office/drawing/2014/main" xmlns="" val="2557964746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3492448625"/>
                    </a:ext>
                  </a:extLst>
                </a:gridCol>
                <a:gridCol w="285123">
                  <a:extLst>
                    <a:ext uri="{9D8B030D-6E8A-4147-A177-3AD203B41FA5}">
                      <a16:colId xmlns:a16="http://schemas.microsoft.com/office/drawing/2014/main" xmlns="" val="3475106481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2639408934"/>
                    </a:ext>
                  </a:extLst>
                </a:gridCol>
                <a:gridCol w="324452">
                  <a:extLst>
                    <a:ext uri="{9D8B030D-6E8A-4147-A177-3AD203B41FA5}">
                      <a16:colId xmlns:a16="http://schemas.microsoft.com/office/drawing/2014/main" xmlns="" val="1799616485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997492986"/>
                    </a:ext>
                  </a:extLst>
                </a:gridCol>
                <a:gridCol w="403107">
                  <a:extLst>
                    <a:ext uri="{9D8B030D-6E8A-4147-A177-3AD203B41FA5}">
                      <a16:colId xmlns:a16="http://schemas.microsoft.com/office/drawing/2014/main" xmlns="" val="2469133222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3269980395"/>
                    </a:ext>
                  </a:extLst>
                </a:gridCol>
                <a:gridCol w="324452">
                  <a:extLst>
                    <a:ext uri="{9D8B030D-6E8A-4147-A177-3AD203B41FA5}">
                      <a16:colId xmlns:a16="http://schemas.microsoft.com/office/drawing/2014/main" xmlns="" val="2853371680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3672783091"/>
                    </a:ext>
                  </a:extLst>
                </a:gridCol>
                <a:gridCol w="432600">
                  <a:extLst>
                    <a:ext uri="{9D8B030D-6E8A-4147-A177-3AD203B41FA5}">
                      <a16:colId xmlns:a16="http://schemas.microsoft.com/office/drawing/2014/main" xmlns="" val="1146227317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3444608781"/>
                    </a:ext>
                  </a:extLst>
                </a:gridCol>
                <a:gridCol w="405564">
                  <a:extLst>
                    <a:ext uri="{9D8B030D-6E8A-4147-A177-3AD203B41FA5}">
                      <a16:colId xmlns:a16="http://schemas.microsoft.com/office/drawing/2014/main" xmlns="" val="736555105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1495847286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2925734933"/>
                    </a:ext>
                  </a:extLst>
                </a:gridCol>
                <a:gridCol w="471929">
                  <a:extLst>
                    <a:ext uri="{9D8B030D-6E8A-4147-A177-3AD203B41FA5}">
                      <a16:colId xmlns:a16="http://schemas.microsoft.com/office/drawing/2014/main" xmlns="" val="194020474"/>
                    </a:ext>
                  </a:extLst>
                </a:gridCol>
                <a:gridCol w="393275">
                  <a:extLst>
                    <a:ext uri="{9D8B030D-6E8A-4147-A177-3AD203B41FA5}">
                      <a16:colId xmlns:a16="http://schemas.microsoft.com/office/drawing/2014/main" xmlns="" val="891462718"/>
                    </a:ext>
                  </a:extLst>
                </a:gridCol>
              </a:tblGrid>
              <a:tr h="255272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1.Брой научни публикации, представени в научни списания, представени в световни вторични литературни източници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2.Брой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публикациипо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SCOPUS и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of Science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3.Брой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статии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сборници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конференции по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SCOPUS и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of Science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4.Брой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научни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книги по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SCOPUS и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of Science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5.Брой патенти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6.Брой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цитати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SCOPUS и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of Science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 Брой защтили докторанти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 Брой защитили научната степен "доктор на науките"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 показател 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Брой на изследователския състав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Крайна оценка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25486"/>
                  </a:ext>
                </a:extLst>
              </a:tr>
              <a:tr h="467330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 университет - София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1861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1,8353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0,039448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4,588757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0,193294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0,0157791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257028"/>
                  </a:ext>
                </a:extLst>
              </a:tr>
              <a:tr h="63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Софийски университет "Св. Климент Охридски"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0,1683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0,06743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0,113868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0,0114504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177053"/>
                  </a:ext>
                </a:extLst>
              </a:tr>
              <a:tr h="887872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Химикотехнологичен и металургичен университет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0,5845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0,045662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1,381279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0,027397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852949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Аграрен университет - Пловдив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1017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2,25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0,026549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0,219027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0,075221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2567"/>
                  </a:ext>
                </a:extLst>
              </a:tr>
              <a:tr h="63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Университет  "Проф. А. Златарев" Бургас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1,2091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0,201521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0,026616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795558"/>
                  </a:ext>
                </a:extLst>
              </a:tr>
              <a:tr h="634194">
                <a:tc>
                  <a:txBody>
                    <a:bodyPr/>
                    <a:lstStyle/>
                    <a:p>
                      <a:pPr algn="l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Пловдивски университет "П. Хилендарски"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6100"/>
                          </a:solidFill>
                          <a:effectLst/>
                          <a:latin typeface="Times New Roman" panose="02020603050405020304" pitchFamily="18" charset="0"/>
                        </a:rPr>
                        <a:t>0,4757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0,42243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0,080374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0,0037383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974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0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1808"/>
            <a:ext cx="7313613" cy="1143000"/>
          </a:xfrm>
        </p:spPr>
        <p:txBody>
          <a:bodyPr/>
          <a:lstStyle/>
          <a:p>
            <a:pPr algn="ctr"/>
            <a:r>
              <a:rPr lang="bg-BG" dirty="0" smtClean="0"/>
              <a:t>Финансиране и отчитане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788" y="1723030"/>
            <a:ext cx="7313613" cy="4525963"/>
          </a:xfrm>
        </p:spPr>
        <p:txBody>
          <a:bodyPr/>
          <a:lstStyle/>
          <a:p>
            <a:pPr algn="just"/>
            <a:r>
              <a:rPr lang="ru-RU" sz="1800" dirty="0" err="1"/>
              <a:t>Наредбата</a:t>
            </a:r>
            <a:r>
              <a:rPr lang="ru-RU" sz="1800" dirty="0"/>
              <a:t> </a:t>
            </a:r>
            <a:r>
              <a:rPr lang="ru-RU" sz="1800" dirty="0" err="1"/>
              <a:t>предвижда</a:t>
            </a:r>
            <a:r>
              <a:rPr lang="ru-RU" sz="1800" dirty="0"/>
              <a:t> </a:t>
            </a:r>
            <a:r>
              <a:rPr lang="ru-RU" sz="1800" dirty="0" err="1"/>
              <a:t>средствата</a:t>
            </a:r>
            <a:r>
              <a:rPr lang="ru-RU" sz="1800" dirty="0"/>
              <a:t> от </a:t>
            </a:r>
            <a:r>
              <a:rPr lang="ru-RU" sz="1800" dirty="0" err="1"/>
              <a:t>държавния</a:t>
            </a:r>
            <a:r>
              <a:rPr lang="ru-RU" sz="1800" dirty="0"/>
              <a:t> бюджет 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предоставяни</a:t>
            </a:r>
            <a:r>
              <a:rPr lang="ru-RU" sz="1800" dirty="0"/>
              <a:t> на два транша – в срок до 30 </a:t>
            </a:r>
            <a:r>
              <a:rPr lang="ru-RU" sz="1800" dirty="0" err="1"/>
              <a:t>април</a:t>
            </a:r>
            <a:r>
              <a:rPr lang="ru-RU" sz="1800" dirty="0"/>
              <a:t> на </a:t>
            </a:r>
            <a:r>
              <a:rPr lang="ru-RU" sz="1800" dirty="0" err="1"/>
              <a:t>текущата</a:t>
            </a:r>
            <a:r>
              <a:rPr lang="ru-RU" sz="1800" dirty="0"/>
              <a:t> година 70% от </a:t>
            </a:r>
            <a:r>
              <a:rPr lang="ru-RU" sz="1800" dirty="0" err="1"/>
              <a:t>определените</a:t>
            </a:r>
            <a:r>
              <a:rPr lang="ru-RU" sz="1800" dirty="0"/>
              <a:t> средства за наука след </a:t>
            </a:r>
            <a:r>
              <a:rPr lang="ru-RU" sz="1800" dirty="0" err="1"/>
              <a:t>извършена</a:t>
            </a:r>
            <a:r>
              <a:rPr lang="ru-RU" sz="1800" dirty="0"/>
              <a:t> оценка на база </a:t>
            </a:r>
            <a:r>
              <a:rPr lang="ru-RU" sz="1800" dirty="0" err="1"/>
              <a:t>верифицирана</a:t>
            </a:r>
            <a:r>
              <a:rPr lang="ru-RU" sz="1800" dirty="0"/>
              <a:t> от МОН информация (</a:t>
            </a:r>
            <a:r>
              <a:rPr lang="ru-RU" sz="1800" dirty="0" err="1"/>
              <a:t>където</a:t>
            </a:r>
            <a:r>
              <a:rPr lang="ru-RU" sz="1800" dirty="0"/>
              <a:t> </a:t>
            </a:r>
            <a:r>
              <a:rPr lang="ru-RU" sz="1800" dirty="0" err="1"/>
              <a:t>това</a:t>
            </a:r>
            <a:r>
              <a:rPr lang="ru-RU" sz="1800" dirty="0"/>
              <a:t> е приложимо), </a:t>
            </a:r>
            <a:r>
              <a:rPr lang="ru-RU" sz="1800" dirty="0" err="1"/>
              <a:t>предоставена</a:t>
            </a:r>
            <a:r>
              <a:rPr lang="ru-RU" sz="1800" dirty="0"/>
              <a:t> в </a:t>
            </a:r>
            <a:r>
              <a:rPr lang="ru-RU" sz="1800" dirty="0" err="1"/>
              <a:t>годишните</a:t>
            </a:r>
            <a:r>
              <a:rPr lang="ru-RU" sz="1800" dirty="0"/>
              <a:t> </a:t>
            </a:r>
            <a:r>
              <a:rPr lang="ru-RU" sz="1800" dirty="0" err="1"/>
              <a:t>отчети</a:t>
            </a:r>
            <a:r>
              <a:rPr lang="ru-RU" sz="1800" dirty="0"/>
              <a:t> от всяко ДВУ за </a:t>
            </a:r>
            <a:r>
              <a:rPr lang="ru-RU" sz="1800" dirty="0" err="1"/>
              <a:t>предходната</a:t>
            </a:r>
            <a:r>
              <a:rPr lang="ru-RU" sz="1800" dirty="0"/>
              <a:t> година, и </a:t>
            </a:r>
            <a:r>
              <a:rPr lang="ru-RU" sz="1800" dirty="0" err="1"/>
              <a:t>остатък</a:t>
            </a:r>
            <a:r>
              <a:rPr lang="ru-RU" sz="1800" dirty="0"/>
              <a:t> в размер до 30% в срок до 30 </a:t>
            </a:r>
            <a:r>
              <a:rPr lang="ru-RU" sz="1800" dirty="0" err="1"/>
              <a:t>септември</a:t>
            </a:r>
            <a:r>
              <a:rPr lang="ru-RU" sz="1800" dirty="0"/>
              <a:t> на </a:t>
            </a:r>
            <a:r>
              <a:rPr lang="ru-RU" sz="1800" dirty="0" err="1"/>
              <a:t>текущата</a:t>
            </a:r>
            <a:r>
              <a:rPr lang="ru-RU" sz="1800" dirty="0"/>
              <a:t> година </a:t>
            </a:r>
            <a:r>
              <a:rPr lang="ru-RU" sz="1800" dirty="0" err="1"/>
              <a:t>въз</a:t>
            </a:r>
            <a:r>
              <a:rPr lang="ru-RU" sz="1800" dirty="0"/>
              <a:t> основа на </a:t>
            </a:r>
            <a:r>
              <a:rPr lang="ru-RU" sz="1800" dirty="0" err="1"/>
              <a:t>представени</a:t>
            </a:r>
            <a:r>
              <a:rPr lang="ru-RU" sz="1800" dirty="0"/>
              <a:t> и </a:t>
            </a:r>
            <a:r>
              <a:rPr lang="ru-RU" sz="1800" dirty="0" err="1"/>
              <a:t>приети</a:t>
            </a:r>
            <a:r>
              <a:rPr lang="ru-RU" sz="1800" dirty="0"/>
              <a:t> </a:t>
            </a:r>
            <a:r>
              <a:rPr lang="ru-RU" sz="1800" dirty="0" err="1"/>
              <a:t>шестмесечни</a:t>
            </a:r>
            <a:r>
              <a:rPr lang="ru-RU" sz="1800" dirty="0"/>
              <a:t> </a:t>
            </a:r>
            <a:r>
              <a:rPr lang="ru-RU" sz="1800" dirty="0" err="1"/>
              <a:t>отчети</a:t>
            </a:r>
            <a:r>
              <a:rPr lang="ru-RU" sz="1800" dirty="0"/>
              <a:t> за </a:t>
            </a:r>
            <a:r>
              <a:rPr lang="ru-RU" sz="1800" dirty="0" err="1"/>
              <a:t>настоящата</a:t>
            </a:r>
            <a:r>
              <a:rPr lang="ru-RU" sz="1800" dirty="0"/>
              <a:t> година. За </a:t>
            </a:r>
            <a:r>
              <a:rPr lang="ru-RU" sz="1800" dirty="0" err="1"/>
              <a:t>непредставени</a:t>
            </a:r>
            <a:r>
              <a:rPr lang="ru-RU" sz="1800" dirty="0"/>
              <a:t> в </a:t>
            </a:r>
            <a:r>
              <a:rPr lang="ru-RU" sz="1800" dirty="0" err="1"/>
              <a:t>сроковете</a:t>
            </a:r>
            <a:r>
              <a:rPr lang="ru-RU" sz="1800" dirty="0"/>
              <a:t> по чл. 3, чл. 4 и чл. 5, ал. 1 </a:t>
            </a:r>
            <a:r>
              <a:rPr lang="ru-RU" sz="1800" dirty="0" err="1"/>
              <a:t>шестмесечни</a:t>
            </a:r>
            <a:r>
              <a:rPr lang="ru-RU" sz="1800" dirty="0"/>
              <a:t> и </a:t>
            </a:r>
            <a:r>
              <a:rPr lang="ru-RU" sz="1800" dirty="0" err="1"/>
              <a:t>годишни</a:t>
            </a:r>
            <a:r>
              <a:rPr lang="ru-RU" sz="1800" dirty="0"/>
              <a:t> </a:t>
            </a:r>
            <a:r>
              <a:rPr lang="ru-RU" sz="1800" dirty="0" err="1"/>
              <a:t>отчети</a:t>
            </a:r>
            <a:r>
              <a:rPr lang="ru-RU" sz="1800" dirty="0"/>
              <a:t> се </a:t>
            </a:r>
            <a:r>
              <a:rPr lang="ru-RU" sz="1800" dirty="0" err="1"/>
              <a:t>налагат</a:t>
            </a:r>
            <a:r>
              <a:rPr lang="ru-RU" sz="1800" dirty="0"/>
              <a:t> санкции чрез </a:t>
            </a:r>
            <a:r>
              <a:rPr lang="ru-RU" sz="1800" dirty="0" err="1"/>
              <a:t>намаляване</a:t>
            </a:r>
            <a:r>
              <a:rPr lang="ru-RU" sz="1800" dirty="0"/>
              <a:t> на </a:t>
            </a:r>
            <a:r>
              <a:rPr lang="ru-RU" sz="1800" dirty="0" err="1"/>
              <a:t>средствата</a:t>
            </a:r>
            <a:r>
              <a:rPr lang="ru-RU" sz="1800" dirty="0"/>
              <a:t> за </a:t>
            </a:r>
            <a:r>
              <a:rPr lang="ru-RU" sz="1800" dirty="0" err="1"/>
              <a:t>съответната</a:t>
            </a:r>
            <a:r>
              <a:rPr lang="ru-RU" sz="1800" dirty="0"/>
              <a:t> година в размер на 10% и 5%. 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6873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" y="1173708"/>
            <a:ext cx="8536675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bg-BG" b="1" u="sng" dirty="0" smtClean="0">
                <a:solidFill>
                  <a:srgbClr val="002060"/>
                </a:solidFill>
              </a:rPr>
              <a:t/>
            </a:r>
            <a:br>
              <a:rPr lang="bg-BG" b="1" u="sng" dirty="0" smtClean="0">
                <a:solidFill>
                  <a:srgbClr val="002060"/>
                </a:solidFill>
              </a:rPr>
            </a:br>
            <a:r>
              <a:rPr lang="bg-BG" b="1" u="sng" dirty="0" smtClean="0">
                <a:solidFill>
                  <a:srgbClr val="002060"/>
                </a:solidFill>
              </a:rPr>
              <a:t>ПОЛИТИКИ</a:t>
            </a:r>
            <a:br>
              <a:rPr lang="bg-BG" b="1" u="sng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002060"/>
                </a:solidFill>
              </a:rPr>
              <a:t>Адекватно и ефективно финансиране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2325" y="3491344"/>
            <a:ext cx="7521575" cy="1188605"/>
          </a:xfrm>
        </p:spPr>
        <p:txBody>
          <a:bodyPr/>
          <a:lstStyle/>
          <a:p>
            <a:r>
              <a:rPr lang="bg-BG" kern="0" dirty="0" smtClean="0">
                <a:solidFill>
                  <a:schemeClr val="accent2">
                    <a:lumMod val="75000"/>
                  </a:schemeClr>
                </a:solidFill>
              </a:rPr>
              <a:t>Очаква се нарастването на публичното финансиране да има ускоряващ ефект и върху частното финансиране до достигане на стойности от 1.5% през 2020 г. и 2.0</a:t>
            </a: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bg-BG" kern="0" dirty="0" smtClean="0">
                <a:solidFill>
                  <a:schemeClr val="accent2">
                    <a:lumMod val="75000"/>
                  </a:schemeClr>
                </a:solidFill>
              </a:rPr>
              <a:t>от БВП през 2025 г. </a:t>
            </a:r>
            <a:endParaRPr lang="en-US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bg-BG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1579418"/>
            <a:ext cx="813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bg-BG" altLang="en-US" sz="2200" dirty="0">
                <a:solidFill>
                  <a:srgbClr val="C00000"/>
                </a:solidFill>
              </a:rPr>
              <a:t>Повишаване на публичното финансиране на научноизследователската дейност</a:t>
            </a:r>
            <a:endParaRPr lang="en-US" altLang="en-US" sz="2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4213" y="2698750"/>
          <a:ext cx="7524750" cy="631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57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Година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2025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effectLst/>
                        </a:rPr>
                        <a:t>% от БВП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80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0.9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1.00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AutoShape 33"/>
          <p:cNvSpPr>
            <a:spLocks noChangeArrowheads="1"/>
          </p:cNvSpPr>
          <p:nvPr/>
        </p:nvSpPr>
        <p:spPr bwMode="gray">
          <a:xfrm>
            <a:off x="6011863" y="3716338"/>
            <a:ext cx="2952750" cy="56991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gray">
          <a:xfrm>
            <a:off x="250825" y="3722688"/>
            <a:ext cx="2736850" cy="6429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gray">
          <a:xfrm rot="16200000" flipH="1">
            <a:off x="2977356" y="3039270"/>
            <a:ext cx="460375" cy="29686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gray">
          <a:xfrm rot="5400000" flipH="1">
            <a:off x="5581650" y="2989263"/>
            <a:ext cx="458788" cy="296862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gray">
          <a:xfrm>
            <a:off x="3355975" y="1989138"/>
            <a:ext cx="2325688" cy="24003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gray">
          <a:xfrm>
            <a:off x="3487738" y="2124075"/>
            <a:ext cx="2060575" cy="2125663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gray">
          <a:xfrm>
            <a:off x="3609975" y="2251075"/>
            <a:ext cx="1816100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1" name="Oval 12"/>
          <p:cNvSpPr>
            <a:spLocks noChangeArrowheads="1"/>
          </p:cNvSpPr>
          <p:nvPr/>
        </p:nvSpPr>
        <p:spPr bwMode="gray">
          <a:xfrm>
            <a:off x="3609975" y="2251075"/>
            <a:ext cx="1816100" cy="1878013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gray">
          <a:xfrm>
            <a:off x="3729038" y="2374900"/>
            <a:ext cx="1577975" cy="16319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3" name="Oval 14"/>
          <p:cNvSpPr>
            <a:spLocks noChangeArrowheads="1"/>
          </p:cNvSpPr>
          <p:nvPr/>
        </p:nvSpPr>
        <p:spPr bwMode="gray">
          <a:xfrm>
            <a:off x="3729038" y="2374900"/>
            <a:ext cx="1577975" cy="16319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bg-BG" sz="1800" smtClean="0">
              <a:solidFill>
                <a:srgbClr val="000000"/>
              </a:solidFill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gray">
          <a:xfrm>
            <a:off x="250825" y="3138488"/>
            <a:ext cx="2736850" cy="56991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gray">
          <a:xfrm>
            <a:off x="250825" y="2563813"/>
            <a:ext cx="2736850" cy="5715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250825" y="1987550"/>
            <a:ext cx="2736850" cy="5699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gray">
          <a:xfrm>
            <a:off x="6011863" y="3146425"/>
            <a:ext cx="2952750" cy="5699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gray">
          <a:xfrm>
            <a:off x="6011863" y="2565400"/>
            <a:ext cx="2952750" cy="5715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gray">
          <a:xfrm>
            <a:off x="6011863" y="1989138"/>
            <a:ext cx="2952750" cy="56991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gray">
          <a:xfrm>
            <a:off x="3833344" y="2636838"/>
            <a:ext cx="1377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555,5</a:t>
            </a:r>
          </a:p>
          <a:p>
            <a:pPr algn="ctr" eaLnBrk="0" hangingPunct="0">
              <a:defRPr/>
            </a:pPr>
            <a:r>
              <a:rPr lang="bg-BG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Млн. </a:t>
            </a:r>
            <a:r>
              <a:rPr lang="bg-BG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лв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51" name="Text Box 23"/>
          <p:cNvSpPr txBox="1">
            <a:spLocks noChangeArrowheads="1"/>
          </p:cNvSpPr>
          <p:nvPr/>
        </p:nvSpPr>
        <p:spPr bwMode="gray">
          <a:xfrm>
            <a:off x="66300" y="2039363"/>
            <a:ext cx="3064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Центрове за върхови постижения</a:t>
            </a:r>
            <a:endParaRPr lang="en-US" altLang="bg-BG" u="sng" dirty="0" smtClean="0">
              <a:solidFill>
                <a:srgbClr val="FFFFFF"/>
              </a:solidFill>
            </a:endParaRPr>
          </a:p>
        </p:txBody>
      </p:sp>
      <p:sp>
        <p:nvSpPr>
          <p:cNvPr id="18452" name="Text Box 24"/>
          <p:cNvSpPr txBox="1">
            <a:spLocks noChangeArrowheads="1"/>
          </p:cNvSpPr>
          <p:nvPr/>
        </p:nvSpPr>
        <p:spPr bwMode="gray">
          <a:xfrm>
            <a:off x="195279" y="2612450"/>
            <a:ext cx="2830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Центрове за компетентност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gray">
          <a:xfrm>
            <a:off x="6011863" y="2025363"/>
            <a:ext cx="3157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g-BG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Комбинация от „меки“ и „твърди“ мерки</a:t>
            </a:r>
            <a:endParaRPr lang="en-US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54" name="Text Box 31"/>
          <p:cNvSpPr txBox="1">
            <a:spLocks noChangeArrowheads="1"/>
          </p:cNvSpPr>
          <p:nvPr/>
        </p:nvSpPr>
        <p:spPr bwMode="gray">
          <a:xfrm>
            <a:off x="179388" y="3166489"/>
            <a:ext cx="2886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Оптимизиране на научна инфраструктура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sp>
        <p:nvSpPr>
          <p:cNvPr id="18455" name="Text Box 32"/>
          <p:cNvSpPr txBox="1">
            <a:spLocks noChangeArrowheads="1"/>
          </p:cNvSpPr>
          <p:nvPr/>
        </p:nvSpPr>
        <p:spPr bwMode="gray">
          <a:xfrm>
            <a:off x="26795" y="3811300"/>
            <a:ext cx="3216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Програми за приложни изследвания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sp>
        <p:nvSpPr>
          <p:cNvPr id="18456" name="Text Box 35"/>
          <p:cNvSpPr txBox="1">
            <a:spLocks noChangeArrowheads="1"/>
          </p:cNvSpPr>
          <p:nvPr/>
        </p:nvSpPr>
        <p:spPr bwMode="gray">
          <a:xfrm>
            <a:off x="5785970" y="2598956"/>
            <a:ext cx="3747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Изграждане на научен потенциал от най-високо качество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sp>
        <p:nvSpPr>
          <p:cNvPr id="18457" name="Text Box 36"/>
          <p:cNvSpPr txBox="1">
            <a:spLocks noChangeArrowheads="1"/>
          </p:cNvSpPr>
          <p:nvPr/>
        </p:nvSpPr>
        <p:spPr bwMode="gray">
          <a:xfrm>
            <a:off x="5962773" y="3213100"/>
            <a:ext cx="3074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000000"/>
                </a:solidFill>
              </a:rPr>
              <a:t>Координация Хоризонт 2020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sp>
        <p:nvSpPr>
          <p:cNvPr id="18458" name="Text Box 37"/>
          <p:cNvSpPr txBox="1">
            <a:spLocks noChangeArrowheads="1"/>
          </p:cNvSpPr>
          <p:nvPr/>
        </p:nvSpPr>
        <p:spPr bwMode="gray">
          <a:xfrm>
            <a:off x="6501566" y="3883025"/>
            <a:ext cx="196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bg-BG" dirty="0" smtClean="0">
                <a:solidFill>
                  <a:srgbClr val="000000"/>
                </a:solidFill>
              </a:rPr>
              <a:t>Widening </a:t>
            </a:r>
            <a:r>
              <a:rPr lang="bg-BG" altLang="bg-BG" dirty="0" smtClean="0">
                <a:solidFill>
                  <a:srgbClr val="000000"/>
                </a:solidFill>
              </a:rPr>
              <a:t>участие</a:t>
            </a:r>
            <a:endParaRPr lang="en-US" altLang="bg-BG" dirty="0" smtClean="0">
              <a:solidFill>
                <a:srgbClr val="000000"/>
              </a:solidFill>
            </a:endParaRPr>
          </a:p>
        </p:txBody>
      </p:sp>
      <p:pic>
        <p:nvPicPr>
          <p:cNvPr id="18459" name="Picture 40" descr="smart_guy_with_emc2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79913"/>
            <a:ext cx="46085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ubtitle 2"/>
          <p:cNvSpPr>
            <a:spLocks/>
          </p:cNvSpPr>
          <p:nvPr/>
        </p:nvSpPr>
        <p:spPr bwMode="auto">
          <a:xfrm>
            <a:off x="179388" y="115888"/>
            <a:ext cx="7561262" cy="4431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defTabSz="912813">
              <a:lnSpc>
                <a:spcPct val="90000"/>
              </a:lnSpc>
              <a:defRPr/>
            </a:pPr>
            <a:r>
              <a:rPr lang="bg-BG" sz="3200" b="1" dirty="0" smtClean="0">
                <a:solidFill>
                  <a:srgbClr val="506E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 НОИР</a:t>
            </a:r>
            <a:endParaRPr lang="en-US" sz="3200" b="1" dirty="0">
              <a:solidFill>
                <a:srgbClr val="506E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250825" y="322263"/>
            <a:ext cx="8713788" cy="4429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bg-BG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 заключение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9459" name="Picture 13" descr="smart_guy_strolling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19138"/>
            <a:ext cx="3063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2411413" y="1384869"/>
            <a:ext cx="6553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Всички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наясно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недостатъците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слабостите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българската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система за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изследвания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иновации</a:t>
            </a:r>
            <a:endParaRPr lang="ru-RU" altLang="bg-BG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ru-RU" altLang="bg-BG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е да се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изгради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единна</a:t>
            </a:r>
            <a:r>
              <a:rPr lang="ru-RU" altLang="bg-BG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система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обединяваща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научните </a:t>
            </a:r>
            <a:r>
              <a:rPr lang="ru-RU" altLang="bg-BG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резултати</a:t>
            </a:r>
            <a:r>
              <a:rPr lang="ru-RU" altLang="bg-BG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националните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Science и SCOPUS</a:t>
            </a:r>
          </a:p>
          <a:p>
            <a:pPr algn="just" eaLnBrk="1" hangingPunct="1"/>
            <a:endParaRPr lang="ru-RU" altLang="bg-BG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Трябва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съсредоточим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усилията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върху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потенциала,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перспективите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силните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страни</a:t>
            </a:r>
            <a:endParaRPr lang="ru-RU" altLang="bg-BG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ru-RU" altLang="bg-BG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Крайната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ни цел е да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възстановим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доверието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научноизследователската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професия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изследователските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институции в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България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за да можем да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развием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нашето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поколение от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мотивирани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висококвалифицирани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отлични</a:t>
            </a:r>
            <a:r>
              <a:rPr lang="ru-RU" altLang="bg-BG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bg-BG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изследователи</a:t>
            </a:r>
            <a:endParaRPr lang="en-US" altLang="bg-BG" sz="18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74345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Благодаря за вниманието</a:t>
            </a:r>
          </a:p>
          <a:p>
            <a:pPr algn="ctr">
              <a:spcBef>
                <a:spcPct val="50000"/>
              </a:spcBef>
              <a:defRPr/>
            </a:pPr>
            <a:r>
              <a:rPr lang="bg-BG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Златина Карова, директор на дирекция „Наука“, МОН</a:t>
            </a:r>
            <a:endParaRPr lang="bg-BG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0483" name="Picture 12" descr="smart_guy_waving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92150"/>
            <a:ext cx="2476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38939"/>
              </p:ext>
            </p:extLst>
          </p:nvPr>
        </p:nvGraphicFramePr>
        <p:xfrm>
          <a:off x="457200" y="1446666"/>
          <a:ext cx="8229600" cy="401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454">
                  <a:extLst>
                    <a:ext uri="{9D8B030D-6E8A-4147-A177-3AD203B41FA5}">
                      <a16:colId xmlns:a16="http://schemas.microsoft.com/office/drawing/2014/main" xmlns="" val="4108094239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xmlns="" val="2438497909"/>
                    </a:ext>
                  </a:extLst>
                </a:gridCol>
                <a:gridCol w="1541282">
                  <a:extLst>
                    <a:ext uri="{9D8B030D-6E8A-4147-A177-3AD203B41FA5}">
                      <a16:colId xmlns:a16="http://schemas.microsoft.com/office/drawing/2014/main" xmlns="" val="2046808846"/>
                    </a:ext>
                  </a:extLst>
                </a:gridCol>
                <a:gridCol w="1504371">
                  <a:extLst>
                    <a:ext uri="{9D8B030D-6E8A-4147-A177-3AD203B41FA5}">
                      <a16:colId xmlns:a16="http://schemas.microsoft.com/office/drawing/2014/main" xmlns="" val="456106280"/>
                    </a:ext>
                  </a:extLst>
                </a:gridCol>
                <a:gridCol w="1696944">
                  <a:extLst>
                    <a:ext uri="{9D8B030D-6E8A-4147-A177-3AD203B41FA5}">
                      <a16:colId xmlns:a16="http://schemas.microsoft.com/office/drawing/2014/main" xmlns="" val="1974690251"/>
                    </a:ext>
                  </a:extLst>
                </a:gridCol>
              </a:tblGrid>
              <a:tr h="1607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Район за планиране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БВП на глава от населението в лв.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БВП на глава от населението в % към средния за ЕС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Разходи за НИРД в хил. лв.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Разходи за НИРД на глава от населението в лв.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3362632574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Северозападен </a:t>
                      </a:r>
                      <a:r>
                        <a:rPr lang="en-US" sz="1200">
                          <a:effectLst/>
                        </a:rPr>
                        <a:t>(BG31)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7 606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15 %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33 265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42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784559787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Северен централен (BG32)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        </a:t>
                      </a:r>
                      <a:r>
                        <a:rPr lang="bg-BG" sz="1200" dirty="0" smtClean="0">
                          <a:effectLst/>
                        </a:rPr>
                        <a:t>                </a:t>
                      </a:r>
                      <a:r>
                        <a:rPr lang="bg-BG" sz="1200" dirty="0">
                          <a:effectLst/>
                        </a:rPr>
                        <a:t>8 627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                    </a:t>
                      </a:r>
                      <a:r>
                        <a:rPr lang="bg-BG" sz="1200" dirty="0" smtClean="0">
                          <a:effectLst/>
                        </a:rPr>
                        <a:t>         17 </a:t>
                      </a:r>
                      <a:r>
                        <a:rPr lang="bg-BG" sz="1200" dirty="0">
                          <a:effectLst/>
                        </a:rPr>
                        <a:t>%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37 218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                         </a:t>
                      </a:r>
                      <a:r>
                        <a:rPr lang="bg-BG" sz="1200" dirty="0" smtClean="0">
                          <a:effectLst/>
                        </a:rPr>
                        <a:t>               </a:t>
                      </a:r>
                      <a:r>
                        <a:rPr lang="bg-BG" sz="1200" dirty="0">
                          <a:effectLst/>
                        </a:rPr>
                        <a:t>45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1154926291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Североизточен (</a:t>
                      </a:r>
                      <a:r>
                        <a:rPr lang="en-US" sz="1200">
                          <a:effectLst/>
                        </a:rPr>
                        <a:t>BG33)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10 913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20 %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35 566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581324503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Югоизточен </a:t>
                      </a:r>
                      <a:r>
                        <a:rPr lang="en-US" sz="1200">
                          <a:effectLst/>
                        </a:rPr>
                        <a:t>(BG34)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10 256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20 %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36 413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855494168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Югозападен (</a:t>
                      </a:r>
                      <a:r>
                        <a:rPr lang="en-US" sz="1200">
                          <a:effectLst/>
                        </a:rPr>
                        <a:t>BG41)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19 984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39 %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639 665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301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2353825464"/>
                  </a:ext>
                </a:extLst>
              </a:tr>
              <a:tr h="40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Южен централен (</a:t>
                      </a:r>
                      <a:r>
                        <a:rPr lang="en-US" sz="1200">
                          <a:effectLst/>
                        </a:rPr>
                        <a:t>BG42)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8 722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17 %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65 117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45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81" marR="66881" marT="0" marB="0"/>
                </a:tc>
                <a:extLst>
                  <a:ext uri="{0D108BD9-81ED-4DB2-BD59-A6C34878D82A}">
                    <a16:rowId xmlns:a16="http://schemas.microsoft.com/office/drawing/2014/main" xmlns="" val="84841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90" y="861816"/>
            <a:ext cx="8603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bg-BG" sz="2800" b="1" dirty="0" smtClean="0">
                <a:solidFill>
                  <a:srgbClr val="1F497D"/>
                </a:solidFill>
                <a:latin typeface="Sitka Banner" pitchFamily="2" charset="0"/>
              </a:rPr>
              <a:t>По-добра наука за по-добра България </a:t>
            </a:r>
            <a:r>
              <a:rPr lang="en-US" sz="2800" b="1" dirty="0" smtClean="0">
                <a:solidFill>
                  <a:srgbClr val="1F497D"/>
                </a:solidFill>
                <a:latin typeface="Sitka Banner" pitchFamily="2" charset="0"/>
              </a:rPr>
              <a:t>2025</a:t>
            </a:r>
            <a:endParaRPr lang="en-US" sz="2800" b="1" dirty="0">
              <a:solidFill>
                <a:srgbClr val="1F497D"/>
              </a:solidFill>
              <a:latin typeface="Sitka Banner" pitchFamily="2" charset="0"/>
            </a:endParaRPr>
          </a:p>
          <a:p>
            <a:pPr algn="ctr" eaLnBrk="0" hangingPunct="0"/>
            <a:r>
              <a:rPr lang="bg-BG" sz="2800" b="1" dirty="0" smtClean="0">
                <a:solidFill>
                  <a:srgbClr val="1F497D"/>
                </a:solidFill>
                <a:latin typeface="Sitka Banner" pitchFamily="2" charset="0"/>
              </a:rPr>
              <a:t>Стратегическа визия в подкрепа на обществото и икономиката</a:t>
            </a:r>
            <a:endParaRPr lang="en-US" sz="2800" b="1" dirty="0">
              <a:solidFill>
                <a:srgbClr val="1F497D"/>
              </a:solidFill>
              <a:latin typeface="Sitka Banner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390" y="2246811"/>
            <a:ext cx="8287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Sitka Banner" pitchFamily="2" charset="0"/>
              </a:rPr>
              <a:t>- </a:t>
            </a:r>
            <a:r>
              <a:rPr lang="bg-BG" sz="2400" dirty="0" smtClean="0">
                <a:solidFill>
                  <a:prstClr val="black"/>
                </a:solidFill>
                <a:latin typeface="Sitka Banner" pitchFamily="2" charset="0"/>
              </a:rPr>
              <a:t>Визията е представена на Европейската комисия и включва решителни мерки за подобряване на организацията на публичните инвестиции в научни изследвания чрез подобряване на качеството, ефективността и ефикасността. България пое ангажимент за национални мерки при изграждането на Европейското научноизследователско пространство </a:t>
            </a:r>
            <a:endParaRPr lang="en-US" sz="2400" dirty="0" smtClean="0">
              <a:solidFill>
                <a:prstClr val="black"/>
              </a:solidFill>
              <a:latin typeface="Sitka Banner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bg-BG" sz="2400" dirty="0" smtClean="0">
                <a:solidFill>
                  <a:prstClr val="black"/>
                </a:solidFill>
                <a:latin typeface="Sitka Banner" pitchFamily="2" charset="0"/>
              </a:rPr>
              <a:t>Преминаване към финансиране основано на научните резултати</a:t>
            </a:r>
            <a:endParaRPr lang="bg-BG" sz="2400" dirty="0">
              <a:solidFill>
                <a:prstClr val="black"/>
              </a:solidFill>
              <a:latin typeface="Sitka Banner" pitchFamily="2" charset="0"/>
            </a:endParaRPr>
          </a:p>
          <a:p>
            <a:pPr algn="just"/>
            <a:endParaRPr lang="en-US" sz="2400" dirty="0">
              <a:solidFill>
                <a:prstClr val="black"/>
              </a:solidFill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50094" y="685800"/>
            <a:ext cx="7643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g-BG" altLang="bg-BG" sz="2400" dirty="0" smtClean="0">
                <a:solidFill>
                  <a:prstClr val="black"/>
                </a:solidFill>
                <a:latin typeface="Arial" pitchFamily="34" charset="0"/>
              </a:rPr>
              <a:t>Преминаване към финансиране, основано на резултати</a:t>
            </a:r>
            <a:endParaRPr lang="en-US" altLang="bg-BG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5275" y="2236805"/>
            <a:ext cx="855345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903288" indent="-903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26206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44145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1600" dirty="0" err="1">
                <a:solidFill>
                  <a:prstClr val="black"/>
                </a:solidFill>
              </a:rPr>
              <a:t>Въз</a:t>
            </a:r>
            <a:r>
              <a:rPr lang="ru-RU" sz="1600" dirty="0">
                <a:solidFill>
                  <a:prstClr val="black"/>
                </a:solidFill>
              </a:rPr>
              <a:t> основа на </a:t>
            </a:r>
            <a:r>
              <a:rPr lang="ru-RU" sz="1600" dirty="0" err="1">
                <a:solidFill>
                  <a:prstClr val="black"/>
                </a:solidFill>
              </a:rPr>
              <a:t>извършената</a:t>
            </a:r>
            <a:r>
              <a:rPr lang="ru-RU" sz="1600" dirty="0">
                <a:solidFill>
                  <a:prstClr val="black"/>
                </a:solidFill>
              </a:rPr>
              <a:t> оценка и </a:t>
            </a:r>
            <a:r>
              <a:rPr lang="ru-RU" sz="1600" dirty="0" err="1">
                <a:solidFill>
                  <a:prstClr val="black"/>
                </a:solidFill>
              </a:rPr>
              <a:t>контрол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по-голямата</a:t>
            </a:r>
            <a:r>
              <a:rPr lang="ru-RU" sz="1600" dirty="0">
                <a:solidFill>
                  <a:prstClr val="black"/>
                </a:solidFill>
              </a:rPr>
              <a:t> част от </a:t>
            </a:r>
            <a:r>
              <a:rPr lang="ru-RU" sz="1600" dirty="0" err="1">
                <a:solidFill>
                  <a:prstClr val="black"/>
                </a:solidFill>
              </a:rPr>
              <a:t>институционалното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финансиране</a:t>
            </a:r>
            <a:r>
              <a:rPr lang="ru-RU" sz="1600" dirty="0">
                <a:solidFill>
                  <a:prstClr val="black"/>
                </a:solidFill>
              </a:rPr>
              <a:t> за всяка </a:t>
            </a:r>
            <a:r>
              <a:rPr lang="ru-RU" sz="1600" dirty="0" err="1">
                <a:solidFill>
                  <a:prstClr val="black"/>
                </a:solidFill>
              </a:rPr>
              <a:t>научноизследователска</a:t>
            </a:r>
            <a:r>
              <a:rPr lang="ru-RU" sz="1600" dirty="0">
                <a:solidFill>
                  <a:prstClr val="black"/>
                </a:solidFill>
              </a:rPr>
              <a:t> организация </a:t>
            </a:r>
            <a:r>
              <a:rPr lang="ru-RU" sz="1600" dirty="0" err="1">
                <a:solidFill>
                  <a:prstClr val="black"/>
                </a:solidFill>
              </a:rPr>
              <a:t>ще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бъде</a:t>
            </a:r>
            <a:r>
              <a:rPr lang="ru-RU" sz="1600" dirty="0">
                <a:solidFill>
                  <a:prstClr val="black"/>
                </a:solidFill>
              </a:rPr>
              <a:t> основана на </a:t>
            </a:r>
            <a:r>
              <a:rPr lang="ru-RU" sz="1600" dirty="0" err="1">
                <a:solidFill>
                  <a:prstClr val="black"/>
                </a:solidFill>
              </a:rPr>
              <a:t>резултати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въвеждането</a:t>
            </a:r>
            <a:r>
              <a:rPr lang="ru-RU" sz="1600" dirty="0">
                <a:solidFill>
                  <a:prstClr val="black"/>
                </a:solidFill>
              </a:rPr>
              <a:t> на </a:t>
            </a:r>
            <a:r>
              <a:rPr lang="ru-RU" sz="1600" dirty="0" err="1">
                <a:solidFill>
                  <a:prstClr val="black"/>
                </a:solidFill>
              </a:rPr>
              <a:t>многогодишни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планове</a:t>
            </a:r>
            <a:r>
              <a:rPr lang="ru-RU" sz="1600" dirty="0">
                <a:solidFill>
                  <a:prstClr val="black"/>
                </a:solidFill>
              </a:rPr>
              <a:t> и договори за </a:t>
            </a:r>
            <a:r>
              <a:rPr lang="ru-RU" sz="1600" dirty="0" err="1">
                <a:solidFill>
                  <a:prstClr val="black"/>
                </a:solidFill>
              </a:rPr>
              <a:t>изпълнение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включващи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редовни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институционални</a:t>
            </a:r>
            <a:r>
              <a:rPr lang="ru-RU" sz="1600" dirty="0">
                <a:solidFill>
                  <a:prstClr val="black"/>
                </a:solidFill>
              </a:rPr>
              <a:t> оценки, </a:t>
            </a:r>
            <a:r>
              <a:rPr lang="ru-RU" sz="1600" dirty="0" err="1">
                <a:solidFill>
                  <a:prstClr val="black"/>
                </a:solidFill>
              </a:rPr>
              <a:t>използващи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обективни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международни</a:t>
            </a:r>
            <a:r>
              <a:rPr lang="ru-RU" sz="1600" dirty="0">
                <a:solidFill>
                  <a:prstClr val="black"/>
                </a:solidFill>
              </a:rPr>
              <a:t> критерии, </a:t>
            </a:r>
            <a:r>
              <a:rPr lang="ru-RU" sz="1600" dirty="0" err="1">
                <a:solidFill>
                  <a:prstClr val="black"/>
                </a:solidFill>
              </a:rPr>
              <a:t>свързани</a:t>
            </a:r>
            <a:r>
              <a:rPr lang="ru-RU" sz="1600" dirty="0">
                <a:solidFill>
                  <a:prstClr val="black"/>
                </a:solidFill>
              </a:rPr>
              <a:t> с </a:t>
            </a:r>
            <a:r>
              <a:rPr lang="ru-RU" sz="1600" dirty="0" err="1">
                <a:solidFill>
                  <a:prstClr val="black"/>
                </a:solidFill>
              </a:rPr>
              <a:t>показателите</a:t>
            </a:r>
            <a:r>
              <a:rPr lang="ru-RU" sz="1600" dirty="0">
                <a:solidFill>
                  <a:prstClr val="black"/>
                </a:solidFill>
              </a:rPr>
              <a:t> за </a:t>
            </a:r>
            <a:r>
              <a:rPr lang="ru-RU" sz="1600" dirty="0" err="1">
                <a:solidFill>
                  <a:prstClr val="black"/>
                </a:solidFill>
              </a:rPr>
              <a:t>ефективност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Бюджетните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планове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ще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включват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механизми</a:t>
            </a:r>
            <a:r>
              <a:rPr lang="ru-RU" sz="1600" dirty="0">
                <a:solidFill>
                  <a:prstClr val="black"/>
                </a:solidFill>
              </a:rPr>
              <a:t> за мониторинг и оценка, </a:t>
            </a:r>
            <a:r>
              <a:rPr lang="ru-RU" sz="1600" dirty="0" err="1">
                <a:solidFill>
                  <a:prstClr val="black"/>
                </a:solidFill>
              </a:rPr>
              <a:t>публичност</a:t>
            </a:r>
            <a:r>
              <a:rPr lang="ru-RU" sz="1600" dirty="0">
                <a:solidFill>
                  <a:prstClr val="black"/>
                </a:solidFill>
              </a:rPr>
              <a:t> и </a:t>
            </a:r>
            <a:r>
              <a:rPr lang="ru-RU" sz="1600" dirty="0" err="1">
                <a:solidFill>
                  <a:prstClr val="black"/>
                </a:solidFill>
              </a:rPr>
              <a:t>проследяемост</a:t>
            </a:r>
            <a:r>
              <a:rPr lang="ru-RU" sz="1600" dirty="0">
                <a:solidFill>
                  <a:prstClr val="black"/>
                </a:solidFill>
              </a:rPr>
              <a:t> на </a:t>
            </a:r>
            <a:r>
              <a:rPr lang="ru-RU" sz="1600" dirty="0" err="1">
                <a:solidFill>
                  <a:prstClr val="black"/>
                </a:solidFill>
              </a:rPr>
              <a:t>входящите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ресурси</a:t>
            </a:r>
            <a:r>
              <a:rPr lang="ru-RU" sz="1600" dirty="0">
                <a:solidFill>
                  <a:prstClr val="black"/>
                </a:solidFill>
              </a:rPr>
              <a:t> и </a:t>
            </a:r>
            <a:r>
              <a:rPr lang="ru-RU" sz="1600" dirty="0" err="1">
                <a:solidFill>
                  <a:prstClr val="black"/>
                </a:solidFill>
              </a:rPr>
              <a:t>обосновка</a:t>
            </a:r>
            <a:r>
              <a:rPr lang="ru-RU" sz="1600" dirty="0">
                <a:solidFill>
                  <a:prstClr val="black"/>
                </a:solidFill>
              </a:rPr>
              <a:t> на </a:t>
            </a:r>
            <a:r>
              <a:rPr lang="ru-RU" sz="1600" dirty="0" err="1">
                <a:solidFill>
                  <a:prstClr val="black"/>
                </a:solidFill>
              </a:rPr>
              <a:t>разходите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въз</a:t>
            </a:r>
            <a:r>
              <a:rPr lang="ru-RU" sz="1600" dirty="0">
                <a:solidFill>
                  <a:prstClr val="black"/>
                </a:solidFill>
              </a:rPr>
              <a:t> основа на </a:t>
            </a:r>
            <a:r>
              <a:rPr lang="ru-RU" sz="1600" dirty="0" err="1">
                <a:solidFill>
                  <a:prstClr val="black"/>
                </a:solidFill>
              </a:rPr>
              <a:t>аналитична</a:t>
            </a:r>
            <a:r>
              <a:rPr lang="ru-RU" sz="1600" dirty="0">
                <a:solidFill>
                  <a:prstClr val="black"/>
                </a:solidFill>
              </a:rPr>
              <a:t> статистика и постоянен обмен на </a:t>
            </a:r>
            <a:r>
              <a:rPr lang="ru-RU" sz="1600" dirty="0" err="1">
                <a:solidFill>
                  <a:prstClr val="black"/>
                </a:solidFill>
              </a:rPr>
              <a:t>данни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77042" y="2573383"/>
            <a:ext cx="8553450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903288" indent="-903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26206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44145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  <a:latin typeface="Sitka Banner" pitchFamily="2" charset="0"/>
              </a:rPr>
              <a:t>2010 – </a:t>
            </a:r>
            <a:r>
              <a:rPr lang="ru-RU" sz="1400" i="1" dirty="0" err="1">
                <a:latin typeface="Sitka Banner" pitchFamily="2" charset="0"/>
              </a:rPr>
              <a:t>Рейтинговата</a:t>
            </a:r>
            <a:r>
              <a:rPr lang="ru-RU" sz="1400" i="1" dirty="0">
                <a:latin typeface="Sitka Banner" pitchFamily="2" charset="0"/>
              </a:rPr>
              <a:t> система на </a:t>
            </a:r>
            <a:r>
              <a:rPr lang="ru-RU" sz="1400" i="1" dirty="0" err="1">
                <a:latin typeface="Sitka Banner" pitchFamily="2" charset="0"/>
              </a:rPr>
              <a:t>висшите</a:t>
            </a:r>
            <a:r>
              <a:rPr lang="ru-RU" sz="1400" i="1" dirty="0">
                <a:latin typeface="Sitka Banner" pitchFamily="2" charset="0"/>
              </a:rPr>
              <a:t> училища в </a:t>
            </a:r>
            <a:r>
              <a:rPr lang="ru-RU" sz="1400" i="1" dirty="0" err="1">
                <a:latin typeface="Sitka Banner" pitchFamily="2" charset="0"/>
              </a:rPr>
              <a:t>България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подпомага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потребителите</a:t>
            </a:r>
            <a:r>
              <a:rPr lang="ru-RU" sz="1400" i="1" dirty="0">
                <a:latin typeface="Sitka Banner" pitchFamily="2" charset="0"/>
              </a:rPr>
              <a:t> при </a:t>
            </a:r>
            <a:r>
              <a:rPr lang="ru-RU" sz="1400" i="1" dirty="0" err="1">
                <a:latin typeface="Sitka Banner" pitchFamily="2" charset="0"/>
              </a:rPr>
              <a:t>избор</a:t>
            </a:r>
            <a:r>
              <a:rPr lang="ru-RU" sz="1400" i="1" dirty="0">
                <a:latin typeface="Sitka Banner" pitchFamily="2" charset="0"/>
              </a:rPr>
              <a:t> на </a:t>
            </a:r>
            <a:r>
              <a:rPr lang="ru-RU" sz="1400" i="1" dirty="0" err="1">
                <a:latin typeface="Sitka Banner" pitchFamily="2" charset="0"/>
              </a:rPr>
              <a:t>висше</a:t>
            </a:r>
            <a:r>
              <a:rPr lang="ru-RU" sz="1400" i="1" dirty="0">
                <a:latin typeface="Sitka Banner" pitchFamily="2" charset="0"/>
              </a:rPr>
              <a:t> училище. </a:t>
            </a:r>
            <a:r>
              <a:rPr lang="ru-RU" sz="1400" i="1" dirty="0" err="1">
                <a:latin typeface="Sitka Banner" pitchFamily="2" charset="0"/>
              </a:rPr>
              <a:t>Актуализираното</a:t>
            </a:r>
            <a:r>
              <a:rPr lang="ru-RU" sz="1400" i="1" dirty="0">
                <a:latin typeface="Sitka Banner" pitchFamily="2" charset="0"/>
              </a:rPr>
              <a:t> издание на </a:t>
            </a:r>
            <a:r>
              <a:rPr lang="ru-RU" sz="1400" i="1" dirty="0" err="1">
                <a:latin typeface="Sitka Banner" pitchFamily="2" charset="0"/>
              </a:rPr>
              <a:t>системата</a:t>
            </a:r>
            <a:r>
              <a:rPr lang="ru-RU" sz="1400" i="1" dirty="0">
                <a:latin typeface="Sitka Banner" pitchFamily="2" charset="0"/>
              </a:rPr>
              <a:t> за 2016 година </a:t>
            </a:r>
            <a:r>
              <a:rPr lang="ru-RU" sz="1400" i="1" dirty="0" err="1">
                <a:latin typeface="Sitka Banner" pitchFamily="2" charset="0"/>
              </a:rPr>
              <a:t>съдържа</a:t>
            </a:r>
            <a:r>
              <a:rPr lang="ru-RU" sz="1400" i="1" dirty="0">
                <a:latin typeface="Sitka Banner" pitchFamily="2" charset="0"/>
              </a:rPr>
              <a:t> информация за 51 </a:t>
            </a:r>
            <a:r>
              <a:rPr lang="ru-RU" sz="1400" i="1" dirty="0" err="1">
                <a:latin typeface="Sitka Banner" pitchFamily="2" charset="0"/>
              </a:rPr>
              <a:t>акредитирани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висши</a:t>
            </a:r>
            <a:r>
              <a:rPr lang="ru-RU" sz="1400" i="1" dirty="0">
                <a:latin typeface="Sitka Banner" pitchFamily="2" charset="0"/>
              </a:rPr>
              <a:t> училища в </a:t>
            </a:r>
            <a:r>
              <a:rPr lang="ru-RU" sz="1400" i="1" dirty="0" err="1">
                <a:latin typeface="Sitka Banner" pitchFamily="2" charset="0"/>
              </a:rPr>
              <a:t>България</a:t>
            </a:r>
            <a:r>
              <a:rPr lang="ru-RU" sz="1400" i="1" dirty="0">
                <a:latin typeface="Sitka Banner" pitchFamily="2" charset="0"/>
              </a:rPr>
              <a:t>, </a:t>
            </a:r>
            <a:r>
              <a:rPr lang="ru-RU" sz="1400" i="1" dirty="0" err="1">
                <a:latin typeface="Sitka Banner" pitchFamily="2" charset="0"/>
              </a:rPr>
              <a:t>които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предлагат</a:t>
            </a:r>
            <a:r>
              <a:rPr lang="ru-RU" sz="1400" i="1" dirty="0">
                <a:latin typeface="Sitka Banner" pitchFamily="2" charset="0"/>
              </a:rPr>
              <a:t> обучение по </a:t>
            </a:r>
            <a:r>
              <a:rPr lang="ru-RU" sz="1400" i="1" dirty="0" err="1">
                <a:latin typeface="Sitka Banner" pitchFamily="2" charset="0"/>
              </a:rPr>
              <a:t>специалности</a:t>
            </a:r>
            <a:r>
              <a:rPr lang="ru-RU" sz="1400" i="1" dirty="0">
                <a:latin typeface="Sitka Banner" pitchFamily="2" charset="0"/>
              </a:rPr>
              <a:t>, </a:t>
            </a:r>
            <a:r>
              <a:rPr lang="ru-RU" sz="1400" i="1" dirty="0" err="1">
                <a:latin typeface="Sitka Banner" pitchFamily="2" charset="0"/>
              </a:rPr>
              <a:t>разпределени</a:t>
            </a:r>
            <a:r>
              <a:rPr lang="ru-RU" sz="1400" i="1" dirty="0">
                <a:latin typeface="Sitka Banner" pitchFamily="2" charset="0"/>
              </a:rPr>
              <a:t> в 52 </a:t>
            </a:r>
            <a:r>
              <a:rPr lang="ru-RU" sz="1400" i="1" dirty="0" err="1">
                <a:latin typeface="Sitka Banner" pitchFamily="2" charset="0"/>
              </a:rPr>
              <a:t>професионални</a:t>
            </a:r>
            <a:r>
              <a:rPr lang="ru-RU" sz="1400" i="1" dirty="0">
                <a:latin typeface="Sitka Banner" pitchFamily="2" charset="0"/>
              </a:rPr>
              <a:t> направления. С </a:t>
            </a:r>
            <a:r>
              <a:rPr lang="ru-RU" sz="1400" i="1" dirty="0" err="1">
                <a:latin typeface="Sitka Banner" pitchFamily="2" charset="0"/>
              </a:rPr>
              <a:t>оглед</a:t>
            </a:r>
            <a:r>
              <a:rPr lang="ru-RU" sz="1400" i="1" dirty="0">
                <a:latin typeface="Sitka Banner" pitchFamily="2" charset="0"/>
              </a:rPr>
              <a:t> на </a:t>
            </a:r>
            <a:r>
              <a:rPr lang="ru-RU" sz="1400" i="1" dirty="0" err="1">
                <a:latin typeface="Sitka Banner" pitchFamily="2" charset="0"/>
              </a:rPr>
              <a:t>индивидуалните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интереси</a:t>
            </a:r>
            <a:r>
              <a:rPr lang="ru-RU" sz="1400" i="1" dirty="0">
                <a:latin typeface="Sitka Banner" pitchFamily="2" charset="0"/>
              </a:rPr>
              <a:t> на  </a:t>
            </a:r>
            <a:r>
              <a:rPr lang="ru-RU" sz="1400" i="1" dirty="0" err="1">
                <a:latin typeface="Sitka Banner" pitchFamily="2" charset="0"/>
              </a:rPr>
              <a:t>потребителите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системата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дава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възможност</a:t>
            </a:r>
            <a:r>
              <a:rPr lang="ru-RU" sz="1400" i="1" dirty="0">
                <a:latin typeface="Sitka Banner" pitchFamily="2" charset="0"/>
              </a:rPr>
              <a:t> да </a:t>
            </a:r>
            <a:r>
              <a:rPr lang="ru-RU" sz="1400" i="1" dirty="0" err="1">
                <a:latin typeface="Sitka Banner" pitchFamily="2" charset="0"/>
              </a:rPr>
              <a:t>бъдат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правени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различни</a:t>
            </a:r>
            <a:r>
              <a:rPr lang="ru-RU" sz="1400" i="1" dirty="0">
                <a:latin typeface="Sitka Banner" pitchFamily="2" charset="0"/>
              </a:rPr>
              <a:t> по обхват и вид </a:t>
            </a:r>
            <a:r>
              <a:rPr lang="ru-RU" sz="1400" i="1" dirty="0" err="1">
                <a:latin typeface="Sitka Banner" pitchFamily="2" charset="0"/>
              </a:rPr>
              <a:t>класации</a:t>
            </a:r>
            <a:r>
              <a:rPr lang="ru-RU" sz="1400" i="1" dirty="0">
                <a:latin typeface="Sitka Banner" pitchFamily="2" charset="0"/>
              </a:rPr>
              <a:t> на </a:t>
            </a:r>
            <a:r>
              <a:rPr lang="ru-RU" sz="1400" i="1" dirty="0" err="1">
                <a:latin typeface="Sitka Banner" pitchFamily="2" charset="0"/>
              </a:rPr>
              <a:t>висшите</a:t>
            </a:r>
            <a:r>
              <a:rPr lang="ru-RU" sz="1400" i="1" dirty="0">
                <a:latin typeface="Sitka Banner" pitchFamily="2" charset="0"/>
              </a:rPr>
              <a:t> училища по всяко </a:t>
            </a:r>
            <a:r>
              <a:rPr lang="ru-RU" sz="1400" i="1" dirty="0" err="1">
                <a:latin typeface="Sitka Banner" pitchFamily="2" charset="0"/>
              </a:rPr>
              <a:t>едно</a:t>
            </a:r>
            <a:r>
              <a:rPr lang="ru-RU" sz="1400" i="1" dirty="0">
                <a:latin typeface="Sitka Banner" pitchFamily="2" charset="0"/>
              </a:rPr>
              <a:t> от </a:t>
            </a:r>
            <a:r>
              <a:rPr lang="ru-RU" sz="1400" i="1" dirty="0" err="1">
                <a:latin typeface="Sitka Banner" pitchFamily="2" charset="0"/>
              </a:rPr>
              <a:t>съществуващите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професионални</a:t>
            </a:r>
            <a:r>
              <a:rPr lang="ru-RU" sz="1400" i="1" dirty="0">
                <a:latin typeface="Sitka Banner" pitchFamily="2" charset="0"/>
              </a:rPr>
              <a:t> направления.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i="1" dirty="0">
                <a:latin typeface="Sitka Banner" pitchFamily="2" charset="0"/>
              </a:rPr>
              <a:t>От 15.06.2016 г. </a:t>
            </a:r>
            <a:r>
              <a:rPr lang="ru-RU" sz="1400" i="1" dirty="0" err="1">
                <a:latin typeface="Sitka Banner" pitchFamily="2" charset="0"/>
              </a:rPr>
              <a:t>стартира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проектът</a:t>
            </a:r>
            <a:r>
              <a:rPr lang="ru-RU" sz="1400" i="1" dirty="0">
                <a:latin typeface="Sitka Banner" pitchFamily="2" charset="0"/>
              </a:rPr>
              <a:t> „</a:t>
            </a:r>
            <a:r>
              <a:rPr lang="ru-RU" sz="1400" i="1" dirty="0" err="1">
                <a:latin typeface="Sitka Banner" pitchFamily="2" charset="0"/>
              </a:rPr>
              <a:t>Поддържане</a:t>
            </a:r>
            <a:r>
              <a:rPr lang="ru-RU" sz="1400" i="1" dirty="0">
                <a:latin typeface="Sitka Banner" pitchFamily="2" charset="0"/>
              </a:rPr>
              <a:t> и </a:t>
            </a:r>
            <a:r>
              <a:rPr lang="ru-RU" sz="1400" i="1" dirty="0" err="1">
                <a:latin typeface="Sitka Banner" pitchFamily="2" charset="0"/>
              </a:rPr>
              <a:t>усъвършенстване</a:t>
            </a:r>
            <a:r>
              <a:rPr lang="ru-RU" sz="1400" i="1" dirty="0">
                <a:latin typeface="Sitka Banner" pitchFamily="2" charset="0"/>
              </a:rPr>
              <a:t> на </a:t>
            </a:r>
            <a:r>
              <a:rPr lang="ru-RU" sz="1400" i="1" dirty="0" err="1">
                <a:latin typeface="Sitka Banner" pitchFamily="2" charset="0"/>
              </a:rPr>
              <a:t>разработената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рейтингова</a:t>
            </a:r>
            <a:r>
              <a:rPr lang="ru-RU" sz="1400" i="1" dirty="0">
                <a:latin typeface="Sitka Banner" pitchFamily="2" charset="0"/>
              </a:rPr>
              <a:t> система на </a:t>
            </a:r>
            <a:r>
              <a:rPr lang="ru-RU" sz="1400" i="1" dirty="0" err="1">
                <a:latin typeface="Sitka Banner" pitchFamily="2" charset="0"/>
              </a:rPr>
              <a:t>висшите</a:t>
            </a:r>
            <a:r>
              <a:rPr lang="ru-RU" sz="1400" i="1" dirty="0">
                <a:latin typeface="Sitka Banner" pitchFamily="2" charset="0"/>
              </a:rPr>
              <a:t> училища – фаза 1“ BG05M2ОP001-2.005-001, </a:t>
            </a:r>
            <a:r>
              <a:rPr lang="ru-RU" sz="1400" i="1" dirty="0" err="1">
                <a:latin typeface="Sitka Banner" pitchFamily="2" charset="0"/>
              </a:rPr>
              <a:t>който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ще</a:t>
            </a:r>
            <a:r>
              <a:rPr lang="ru-RU" sz="1400" i="1" dirty="0">
                <a:latin typeface="Sitka Banner" pitchFamily="2" charset="0"/>
              </a:rPr>
              <a:t> се </a:t>
            </a:r>
            <a:r>
              <a:rPr lang="ru-RU" sz="1400" i="1" dirty="0" err="1">
                <a:latin typeface="Sitka Banner" pitchFamily="2" charset="0"/>
              </a:rPr>
              <a:t>изпълнява</a:t>
            </a:r>
            <a:r>
              <a:rPr lang="ru-RU" sz="1400" i="1" dirty="0">
                <a:latin typeface="Sitka Banner" pitchFamily="2" charset="0"/>
              </a:rPr>
              <a:t> от МОН в периода 2016-2019 г. с </a:t>
            </a:r>
            <a:r>
              <a:rPr lang="ru-RU" sz="1400" i="1" dirty="0" err="1">
                <a:latin typeface="Sitka Banner" pitchFamily="2" charset="0"/>
              </a:rPr>
              <a:t>финансовата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подкрепа</a:t>
            </a:r>
            <a:r>
              <a:rPr lang="ru-RU" sz="1400" i="1" dirty="0">
                <a:latin typeface="Sitka Banner" pitchFamily="2" charset="0"/>
              </a:rPr>
              <a:t> на Оперативна </a:t>
            </a:r>
            <a:r>
              <a:rPr lang="ru-RU" sz="1400" i="1" dirty="0" err="1">
                <a:latin typeface="Sitka Banner" pitchFamily="2" charset="0"/>
              </a:rPr>
              <a:t>програма</a:t>
            </a:r>
            <a:r>
              <a:rPr lang="ru-RU" sz="1400" i="1" dirty="0">
                <a:latin typeface="Sitka Banner" pitchFamily="2" charset="0"/>
              </a:rPr>
              <a:t> „Наука и образование за </a:t>
            </a:r>
            <a:r>
              <a:rPr lang="ru-RU" sz="1400" i="1" dirty="0" err="1">
                <a:latin typeface="Sitka Banner" pitchFamily="2" charset="0"/>
              </a:rPr>
              <a:t>интелигентен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растеж</a:t>
            </a:r>
            <a:r>
              <a:rPr lang="ru-RU" sz="1400" i="1" dirty="0">
                <a:latin typeface="Sitka Banner" pitchFamily="2" charset="0"/>
              </a:rPr>
              <a:t>“, </a:t>
            </a:r>
            <a:r>
              <a:rPr lang="ru-RU" sz="1400" i="1" dirty="0" err="1">
                <a:latin typeface="Sitka Banner" pitchFamily="2" charset="0"/>
              </a:rPr>
              <a:t>съфинансирана</a:t>
            </a:r>
            <a:r>
              <a:rPr lang="ru-RU" sz="1400" i="1" dirty="0">
                <a:latin typeface="Sitka Banner" pitchFamily="2" charset="0"/>
              </a:rPr>
              <a:t> от </a:t>
            </a:r>
            <a:r>
              <a:rPr lang="ru-RU" sz="1400" i="1" dirty="0" err="1">
                <a:latin typeface="Sitka Banner" pitchFamily="2" charset="0"/>
              </a:rPr>
              <a:t>Европейския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съюз</a:t>
            </a:r>
            <a:r>
              <a:rPr lang="ru-RU" sz="1400" i="1" dirty="0">
                <a:latin typeface="Sitka Banner" pitchFamily="2" charset="0"/>
              </a:rPr>
              <a:t> чрез </a:t>
            </a:r>
            <a:r>
              <a:rPr lang="ru-RU" sz="1400" i="1" dirty="0" err="1">
                <a:latin typeface="Sitka Banner" pitchFamily="2" charset="0"/>
              </a:rPr>
              <a:t>Европейските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структурни</a:t>
            </a:r>
            <a:r>
              <a:rPr lang="ru-RU" sz="1400" i="1" dirty="0">
                <a:latin typeface="Sitka Banner" pitchFamily="2" charset="0"/>
              </a:rPr>
              <a:t> и </a:t>
            </a:r>
            <a:r>
              <a:rPr lang="ru-RU" sz="1400" i="1" dirty="0" err="1">
                <a:latin typeface="Sitka Banner" pitchFamily="2" charset="0"/>
              </a:rPr>
              <a:t>инвестиционни</a:t>
            </a:r>
            <a:r>
              <a:rPr lang="ru-RU" sz="1400" i="1" dirty="0">
                <a:latin typeface="Sitka Banner" pitchFamily="2" charset="0"/>
              </a:rPr>
              <a:t> </a:t>
            </a:r>
            <a:r>
              <a:rPr lang="ru-RU" sz="1400" i="1" dirty="0" err="1">
                <a:latin typeface="Sitka Banner" pitchFamily="2" charset="0"/>
              </a:rPr>
              <a:t>фондове</a:t>
            </a:r>
            <a:r>
              <a:rPr lang="ru-RU" sz="1400" i="1" dirty="0" smtClean="0">
                <a:latin typeface="Sitka Banner" pitchFamily="2" charset="0"/>
              </a:rPr>
              <a:t>. </a:t>
            </a:r>
            <a:r>
              <a:rPr lang="en-US" sz="1400" dirty="0" smtClean="0">
                <a:solidFill>
                  <a:prstClr val="black"/>
                </a:solidFill>
                <a:latin typeface="Sitka Banner" pitchFamily="2" charset="0"/>
                <a:hlinkClick r:id="rId2"/>
              </a:rPr>
              <a:t>http://rsvu.mon.bg/rsvu3/?locale=en</a:t>
            </a:r>
            <a:endParaRPr lang="bg-BG" sz="1400" dirty="0">
              <a:solidFill>
                <a:prstClr val="black"/>
              </a:solidFill>
              <a:latin typeface="Sitka Banner" pitchFamily="2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7042" y="841942"/>
            <a:ext cx="855345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903288" indent="-903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108267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26206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44145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Sitka Banner" pitchFamily="2" charset="0"/>
              </a:rPr>
              <a:t>2005 – </a:t>
            </a:r>
            <a:r>
              <a:rPr lang="bg-BG" sz="2000" dirty="0" smtClean="0">
                <a:solidFill>
                  <a:prstClr val="black"/>
                </a:solidFill>
                <a:latin typeface="Sitka Banner" pitchFamily="2" charset="0"/>
              </a:rPr>
              <a:t>Регистър на научната дейност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Sitka Banner" pitchFamily="2" charset="0"/>
                <a:hlinkClick r:id="rId3"/>
              </a:rPr>
              <a:t>www.cris.mon.bg</a:t>
            </a:r>
            <a:r>
              <a:rPr lang="en-US" sz="2000" dirty="0" smtClean="0">
                <a:solidFill>
                  <a:prstClr val="black"/>
                </a:solidFill>
                <a:latin typeface="Sitka Banner" pitchFamily="2" charset="0"/>
              </a:rPr>
              <a:t>   </a:t>
            </a:r>
            <a:r>
              <a:rPr lang="en-US" sz="2000" dirty="0" smtClean="0">
                <a:latin typeface="Sitka Banner" pitchFamily="2" charset="0"/>
              </a:rPr>
              <a:t>  </a:t>
            </a:r>
            <a:endParaRPr lang="bg-BG" sz="2000" dirty="0" smtClean="0">
              <a:latin typeface="Sitka Banner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bg-BG" sz="2000" dirty="0">
              <a:solidFill>
                <a:prstClr val="black"/>
              </a:soli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D0F4D-ACAB-4F16-8A69-F679EDF7A71D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92930" y="695458"/>
            <a:ext cx="7794625" cy="980941"/>
          </a:xfrm>
        </p:spPr>
        <p:txBody>
          <a:bodyPr/>
          <a:lstStyle/>
          <a:p>
            <a:r>
              <a:rPr lang="bg-BG" altLang="bg-BG" sz="2600" b="1" dirty="0" smtClean="0">
                <a:latin typeface="Arial" pitchFamily="34" charset="0"/>
                <a:cs typeface="Arial" pitchFamily="34" charset="0"/>
              </a:rPr>
              <a:t>Динамика на </a:t>
            </a:r>
            <a:r>
              <a:rPr lang="bg-BG" altLang="bg-BG" sz="2600" b="1" dirty="0" err="1" smtClean="0">
                <a:latin typeface="Arial" pitchFamily="34" charset="0"/>
                <a:cs typeface="Arial" pitchFamily="34" charset="0"/>
              </a:rPr>
              <a:t>публикационната</a:t>
            </a:r>
            <a:r>
              <a:rPr lang="bg-BG" altLang="bg-BG" sz="2600" b="1" dirty="0" smtClean="0">
                <a:latin typeface="Arial" pitchFamily="34" charset="0"/>
                <a:cs typeface="Arial" pitchFamily="34" charset="0"/>
              </a:rPr>
              <a:t> активност, 2005-2014 г.</a:t>
            </a:r>
          </a:p>
        </p:txBody>
      </p:sp>
      <p:pic>
        <p:nvPicPr>
          <p:cNvPr id="24579" name="Content Placeholder 3" descr="InCites Regions Trend Graph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/>
          <a:stretch>
            <a:fillRect/>
          </a:stretch>
        </p:blipFill>
        <p:spPr>
          <a:xfrm>
            <a:off x="892175" y="1676399"/>
            <a:ext cx="6796512" cy="4209245"/>
          </a:xfrm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252046" y="5486400"/>
            <a:ext cx="87395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bg-BG" sz="1400" b="1" smtClean="0">
                <a:solidFill>
                  <a:srgbClr val="000000"/>
                </a:solidFill>
                <a:latin typeface="Arial" pitchFamily="34" charset="0"/>
              </a:rPr>
              <a:t>		Source: </a:t>
            </a:r>
            <a:r>
              <a:rPr lang="en-US" altLang="bg-BG" sz="1400" smtClean="0">
                <a:solidFill>
                  <a:srgbClr val="000000"/>
                </a:solidFill>
                <a:latin typeface="Arial" pitchFamily="34" charset="0"/>
              </a:rPr>
              <a:t>InCites, Web of Science (2016) </a:t>
            </a:r>
            <a:endParaRPr lang="bg-BG" altLang="bg-BG" sz="1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5743D-2752-4A22-BA02-0210DD9A0B23}" type="slidenum">
              <a:rPr lang="bg-BG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bg-BG">
              <a:solidFill>
                <a:srgbClr val="000000"/>
              </a:solidFill>
            </a:endParaRP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674687" y="5756855"/>
            <a:ext cx="8207619" cy="8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bg-BG" sz="1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bg-BG" altLang="bg-BG" sz="1400" b="1" dirty="0" smtClean="0">
                <a:solidFill>
                  <a:srgbClr val="000000"/>
                </a:solidFill>
                <a:latin typeface="Arial" pitchFamily="34" charset="0"/>
              </a:rPr>
              <a:t>Източник</a:t>
            </a:r>
            <a:r>
              <a:rPr lang="en-US" altLang="bg-BG" sz="1400" b="1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bg-BG" sz="1400" dirty="0" err="1" smtClean="0">
                <a:solidFill>
                  <a:srgbClr val="000000"/>
                </a:solidFill>
                <a:latin typeface="Arial" pitchFamily="34" charset="0"/>
              </a:rPr>
              <a:t>SciVal</a:t>
            </a:r>
            <a:r>
              <a:rPr lang="en-US" altLang="bg-BG" sz="1400" dirty="0" smtClean="0">
                <a:solidFill>
                  <a:srgbClr val="000000"/>
                </a:solidFill>
                <a:latin typeface="Arial" pitchFamily="34" charset="0"/>
              </a:rPr>
              <a:t>, 2011-2016</a:t>
            </a:r>
            <a:endParaRPr lang="bg-BG" altLang="bg-BG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863460"/>
            <a:ext cx="7418231" cy="43879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36806" y="722827"/>
            <a:ext cx="7083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24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Класация на 15 водещи научни организации в България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2011-2016</a:t>
            </a:r>
            <a:r>
              <a:rPr lang="bg-BG" sz="24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</a:t>
            </a:r>
            <a:endParaRPr lang="bg-BG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на макет за едър план на писане">
  <a:themeElements>
    <a:clrScheme name="Шаблон на макет за едър план на писане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на макет за едър план на пис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на макет за едър план на пис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макет за едър план на пис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74119</TotalTime>
  <Words>2782</Words>
  <Application>Microsoft Office PowerPoint</Application>
  <PresentationFormat>On-screen Show (4:3)</PresentationFormat>
  <Paragraphs>376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Angles</vt:lpstr>
      <vt:lpstr>1_Office Theme</vt:lpstr>
      <vt:lpstr>Шаблон на макет за едър план на писане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Динамика на публикационната активност, 2005-2014 г.</vt:lpstr>
      <vt:lpstr>PowerPoint Presentation</vt:lpstr>
      <vt:lpstr>Distribution of science areas as per indicators for quality</vt:lpstr>
      <vt:lpstr>PowerPoint Presentation</vt:lpstr>
      <vt:lpstr>PowerPoint Presentation</vt:lpstr>
      <vt:lpstr>PowerPoint Presentation</vt:lpstr>
      <vt:lpstr>Специфични цели на системата са:</vt:lpstr>
      <vt:lpstr>PowerPoint Presentation</vt:lpstr>
      <vt:lpstr>Източници  </vt:lpstr>
      <vt:lpstr>PowerPoint Presentation</vt:lpstr>
      <vt:lpstr>PowerPoint Presentation</vt:lpstr>
      <vt:lpstr>Наредбата за условията и реда за оценката,  планирането, разпределението и разходването на средствата от държавния бюджет, за финансиране на присъщата на държавните висши училища научна или художественотворческа художественотворческата дейност, извършена въз основа на художественотворчески постижения.</vt:lpstr>
      <vt:lpstr>Наредбата</vt:lpstr>
      <vt:lpstr>PowerPoint Presentation</vt:lpstr>
      <vt:lpstr>Допустими дейности</vt:lpstr>
      <vt:lpstr>Допустими … </vt:lpstr>
      <vt:lpstr>Вътрешна система</vt:lpstr>
      <vt:lpstr>Критерии за наблюдение и отчитане на постигнатите резултати </vt:lpstr>
      <vt:lpstr>Критерии за наблюдение и отчитане на постигнатите резултати </vt:lpstr>
      <vt:lpstr>PowerPoint Presentation</vt:lpstr>
      <vt:lpstr>PowerPoint Presentation</vt:lpstr>
      <vt:lpstr>Финансиране и отчитане</vt:lpstr>
      <vt:lpstr> ПОЛИТИКИ Адекватно и ефективно финансиране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Maya</dc:creator>
  <cp:lastModifiedBy>Rumi</cp:lastModifiedBy>
  <cp:revision>571</cp:revision>
  <dcterms:created xsi:type="dcterms:W3CDTF">2010-01-13T09:43:55Z</dcterms:created>
  <dcterms:modified xsi:type="dcterms:W3CDTF">2017-04-24T10:56:52Z</dcterms:modified>
</cp:coreProperties>
</file>