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72" r:id="rId2"/>
    <p:sldId id="283" r:id="rId3"/>
    <p:sldId id="277" r:id="rId4"/>
    <p:sldId id="274" r:id="rId5"/>
    <p:sldId id="280" r:id="rId6"/>
    <p:sldId id="276" r:id="rId7"/>
    <p:sldId id="281" r:id="rId8"/>
    <p:sldId id="282" r:id="rId9"/>
    <p:sldId id="285" r:id="rId10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требител на Windows" initials="ПнW" lastIdx="2" clrIdx="0">
    <p:extLst>
      <p:ext uri="{19B8F6BF-5375-455C-9EA6-DF929625EA0E}">
        <p15:presenceInfo xmlns:p15="http://schemas.microsoft.com/office/powerpoint/2012/main" userId="10843bc2d1130415" providerId="Windows Live"/>
      </p:ext>
    </p:extLst>
  </p:cmAuthor>
  <p:cmAuthor id="2" name="Elbersen, Berien" initials="EB" lastIdx="1" clrIdx="1">
    <p:extLst>
      <p:ext uri="{19B8F6BF-5375-455C-9EA6-DF929625EA0E}">
        <p15:presenceInfo xmlns:p15="http://schemas.microsoft.com/office/powerpoint/2012/main" userId="Elbersen, Ber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023" autoAdjust="0"/>
  </p:normalViewPr>
  <p:slideViewPr>
    <p:cSldViewPr snapToGrid="0">
      <p:cViewPr varScale="1">
        <p:scale>
          <a:sx n="59" d="100"/>
          <a:sy n="59" d="100"/>
        </p:scale>
        <p:origin x="8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CCF30-76DC-4816-9ABC-7020E013C0C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4E413F1-8372-49E8-8CE8-E9125304D36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400" dirty="0"/>
            <a:t>Demo- and training fields</a:t>
          </a:r>
          <a:endParaRPr lang="bg-BG" sz="1400" dirty="0"/>
        </a:p>
      </dgm:t>
    </dgm:pt>
    <dgm:pt modelId="{95E190FB-EE89-4D2E-AC74-16628DE21BB8}" type="parTrans" cxnId="{160B04A4-5F9B-410A-8F07-17BDBEB49D22}">
      <dgm:prSet/>
      <dgm:spPr/>
      <dgm:t>
        <a:bodyPr/>
        <a:lstStyle/>
        <a:p>
          <a:endParaRPr lang="bg-BG"/>
        </a:p>
      </dgm:t>
    </dgm:pt>
    <dgm:pt modelId="{3D6A92D7-16C4-4143-8F34-FDD0A5D133BE}" type="sibTrans" cxnId="{160B04A4-5F9B-410A-8F07-17BDBEB49D22}">
      <dgm:prSet/>
      <dgm:spPr/>
      <dgm:t>
        <a:bodyPr/>
        <a:lstStyle/>
        <a:p>
          <a:endParaRPr lang="bg-BG"/>
        </a:p>
      </dgm:t>
    </dgm:pt>
    <dgm:pt modelId="{F9B26E5C-AABB-4920-9B71-C0B4093686C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600" dirty="0">
              <a:latin typeface="Bookman Old Style" panose="02050604050505020204" pitchFamily="18" charset="0"/>
            </a:rPr>
            <a:t>Vineyards &amp; traditions</a:t>
          </a:r>
          <a:endParaRPr lang="bg-BG" sz="1600" dirty="0">
            <a:latin typeface="Bookman Old Style" panose="02050604050505020204" pitchFamily="18" charset="0"/>
          </a:endParaRPr>
        </a:p>
      </dgm:t>
    </dgm:pt>
    <dgm:pt modelId="{67FB6587-2584-4A9F-A4C1-13007E7DCA03}" type="parTrans" cxnId="{6AB50F19-AEBA-4ED8-8ED0-B1C0A11C1BD1}">
      <dgm:prSet/>
      <dgm:spPr/>
      <dgm:t>
        <a:bodyPr/>
        <a:lstStyle/>
        <a:p>
          <a:endParaRPr lang="bg-BG"/>
        </a:p>
      </dgm:t>
    </dgm:pt>
    <dgm:pt modelId="{DBF8ED4E-9CA8-4185-87B2-AEABFE3D63BB}" type="sibTrans" cxnId="{6AB50F19-AEBA-4ED8-8ED0-B1C0A11C1BD1}">
      <dgm:prSet/>
      <dgm:spPr/>
      <dgm:t>
        <a:bodyPr/>
        <a:lstStyle/>
        <a:p>
          <a:endParaRPr lang="bg-BG"/>
        </a:p>
      </dgm:t>
    </dgm:pt>
    <dgm:pt modelId="{232F3E02-BA6D-410B-8EC2-0F99570760D1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1600" dirty="0">
              <a:latin typeface="Bookman Old Style" panose="02050604050505020204" pitchFamily="18" charset="0"/>
            </a:rPr>
            <a:t>Circularity - Processing (winery)</a:t>
          </a:r>
          <a:endParaRPr lang="bg-BG" sz="1600" dirty="0">
            <a:latin typeface="Bookman Old Style" panose="02050604050505020204" pitchFamily="18" charset="0"/>
          </a:endParaRPr>
        </a:p>
      </dgm:t>
    </dgm:pt>
    <dgm:pt modelId="{EAAEF4C6-B2E9-4346-B2D8-36738CC5B6FB}" type="parTrans" cxnId="{3DDC4AC8-BBA4-4EDB-8ECA-C9FE9DAF0C03}">
      <dgm:prSet/>
      <dgm:spPr/>
      <dgm:t>
        <a:bodyPr/>
        <a:lstStyle/>
        <a:p>
          <a:endParaRPr lang="bg-BG"/>
        </a:p>
      </dgm:t>
    </dgm:pt>
    <dgm:pt modelId="{DDCB78F2-A524-418E-AA75-E934719EC190}" type="sibTrans" cxnId="{3DDC4AC8-BBA4-4EDB-8ECA-C9FE9DAF0C03}">
      <dgm:prSet/>
      <dgm:spPr/>
      <dgm:t>
        <a:bodyPr/>
        <a:lstStyle/>
        <a:p>
          <a:endParaRPr lang="bg-BG"/>
        </a:p>
      </dgm:t>
    </dgm:pt>
    <dgm:pt modelId="{DDA41504-BA40-4839-A84D-F03348601820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1600" dirty="0">
              <a:latin typeface="Bookman Old Style" panose="02050604050505020204" pitchFamily="18" charset="0"/>
            </a:rPr>
            <a:t>Agri-food business</a:t>
          </a:r>
          <a:endParaRPr lang="bg-BG" sz="1600" dirty="0">
            <a:latin typeface="Bookman Old Style" panose="02050604050505020204" pitchFamily="18" charset="0"/>
          </a:endParaRPr>
        </a:p>
      </dgm:t>
    </dgm:pt>
    <dgm:pt modelId="{FD5904E7-CE52-4226-A703-E37D1F44D564}" type="parTrans" cxnId="{CCE17B87-58CD-4D7A-BC4B-71A544327BE5}">
      <dgm:prSet/>
      <dgm:spPr/>
      <dgm:t>
        <a:bodyPr/>
        <a:lstStyle/>
        <a:p>
          <a:endParaRPr lang="bg-BG"/>
        </a:p>
      </dgm:t>
    </dgm:pt>
    <dgm:pt modelId="{CB69A3D6-3612-4190-A849-43CCE04329D3}" type="sibTrans" cxnId="{CCE17B87-58CD-4D7A-BC4B-71A544327BE5}">
      <dgm:prSet/>
      <dgm:spPr/>
      <dgm:t>
        <a:bodyPr/>
        <a:lstStyle/>
        <a:p>
          <a:endParaRPr lang="bg-BG"/>
        </a:p>
      </dgm:t>
    </dgm:pt>
    <dgm:pt modelId="{9AF23A0F-0CF5-419E-96C9-0BFFE6909DAE}">
      <dgm:prSet phldrT="[Текст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sz="1600" dirty="0">
            <a:solidFill>
              <a:schemeClr val="bg1"/>
            </a:solidFill>
            <a:latin typeface="Bookman Old Style" panose="02050604050505020204" pitchFamily="18" charset="0"/>
          </a:endParaRPr>
        </a:p>
        <a:p>
          <a:r>
            <a:rPr lang="en-US" sz="1600" dirty="0">
              <a:solidFill>
                <a:schemeClr val="bg1"/>
              </a:solidFill>
              <a:latin typeface="Bookman Old Style" panose="02050604050505020204" pitchFamily="18" charset="0"/>
            </a:rPr>
            <a:t>Research and Innovation</a:t>
          </a:r>
          <a:endParaRPr lang="bg-BG" sz="16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355BF029-7ACD-4C1D-9FFC-6DCA2B7EBE47}" type="sibTrans" cxnId="{34595404-D62A-42DA-BAE2-CF15FBB5EE1B}">
      <dgm:prSet/>
      <dgm:spPr/>
      <dgm:t>
        <a:bodyPr/>
        <a:lstStyle/>
        <a:p>
          <a:endParaRPr lang="bg-BG"/>
        </a:p>
      </dgm:t>
    </dgm:pt>
    <dgm:pt modelId="{C38B7EF8-7275-4119-A062-72D3ED9E3655}" type="parTrans" cxnId="{34595404-D62A-42DA-BAE2-CF15FBB5EE1B}">
      <dgm:prSet/>
      <dgm:spPr/>
      <dgm:t>
        <a:bodyPr/>
        <a:lstStyle/>
        <a:p>
          <a:endParaRPr lang="bg-BG"/>
        </a:p>
      </dgm:t>
    </dgm:pt>
    <dgm:pt modelId="{0110C005-6AE8-4F4E-87ED-82B71204E769}">
      <dgm:prSet phldrT="[Текст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endParaRPr lang="en-US" sz="1600" dirty="0">
            <a:solidFill>
              <a:schemeClr val="bg1"/>
            </a:solidFill>
            <a:latin typeface="Bookman Old Style" panose="02050604050505020204" pitchFamily="18" charset="0"/>
          </a:endParaRPr>
        </a:p>
        <a:p>
          <a:r>
            <a:rPr lang="en-US" sz="1600" dirty="0">
              <a:solidFill>
                <a:schemeClr val="bg1"/>
              </a:solidFill>
              <a:latin typeface="Bookman Old Style" panose="02050604050505020204" pitchFamily="18" charset="0"/>
            </a:rPr>
            <a:t>Education</a:t>
          </a:r>
          <a:endParaRPr lang="bg-BG" sz="16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F16040B4-4B9D-4532-BFDF-38E4D7A6B119}" type="parTrans" cxnId="{E567CED2-110F-4062-A81A-6FA8B3C4F163}">
      <dgm:prSet/>
      <dgm:spPr/>
      <dgm:t>
        <a:bodyPr/>
        <a:lstStyle/>
        <a:p>
          <a:endParaRPr lang="bg-BG"/>
        </a:p>
      </dgm:t>
    </dgm:pt>
    <dgm:pt modelId="{C3427E87-B27F-414D-A482-3E6C13CBD4AE}" type="sibTrans" cxnId="{E567CED2-110F-4062-A81A-6FA8B3C4F163}">
      <dgm:prSet/>
      <dgm:spPr/>
      <dgm:t>
        <a:bodyPr/>
        <a:lstStyle/>
        <a:p>
          <a:endParaRPr lang="bg-BG"/>
        </a:p>
      </dgm:t>
    </dgm:pt>
    <dgm:pt modelId="{BB069E77-4136-4A00-BA17-8BC4614B9EAB}" type="pres">
      <dgm:prSet presAssocID="{39ACCF30-76DC-4816-9ABC-7020E013C0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0BF7F44-36C3-4C41-8CDE-7158C3539E72}" type="pres">
      <dgm:prSet presAssocID="{39ACCF30-76DC-4816-9ABC-7020E013C0CA}" presName="cycle" presStyleCnt="0"/>
      <dgm:spPr/>
    </dgm:pt>
    <dgm:pt modelId="{E1FA5F27-1B01-41EE-A48E-A88C2762F404}" type="pres">
      <dgm:prSet presAssocID="{74E413F1-8372-49E8-8CE8-E9125304D363}" presName="nodeFirstNode" presStyleLbl="node1" presStyleIdx="0" presStyleCnt="6" custScaleY="14524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C7A4981-007F-42F4-8071-7F236630D447}" type="pres">
      <dgm:prSet presAssocID="{3D6A92D7-16C4-4143-8F34-FDD0A5D133BE}" presName="sibTransFirstNode" presStyleLbl="bgShp" presStyleIdx="0" presStyleCnt="1"/>
      <dgm:spPr/>
      <dgm:t>
        <a:bodyPr/>
        <a:lstStyle/>
        <a:p>
          <a:endParaRPr lang="bg-BG"/>
        </a:p>
      </dgm:t>
    </dgm:pt>
    <dgm:pt modelId="{DF52CD06-887E-4BBF-92F0-C4F6F260AD85}" type="pres">
      <dgm:prSet presAssocID="{F9B26E5C-AABB-4920-9B71-C0B4093686C2}" presName="nodeFollowingNodes" presStyleLbl="node1" presStyleIdx="1" presStyleCnt="6" custScaleX="101420" custScaleY="148136" custRadScaleRad="100342" custRadScaleInc="448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01D0D49-F14E-4545-844B-B7E0CF7A062B}" type="pres">
      <dgm:prSet presAssocID="{232F3E02-BA6D-410B-8EC2-0F99570760D1}" presName="nodeFollowingNodes" presStyleLbl="node1" presStyleIdx="2" presStyleCnt="6" custScaleY="174813" custRadScaleRad="101015" custRadScaleInc="-146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31A8BC8-A154-43CD-A55C-350A426C9FF9}" type="pres">
      <dgm:prSet presAssocID="{DDA41504-BA40-4839-A84D-F03348601820}" presName="nodeFollowingNodes" presStyleLbl="node1" presStyleIdx="3" presStyleCnt="6" custScaleY="14785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82EEC79-4E70-4099-99FB-A74E0ADBFD74}" type="pres">
      <dgm:prSet presAssocID="{9AF23A0F-0CF5-419E-96C9-0BFFE6909DAE}" presName="nodeFollowingNodes" presStyleLbl="node1" presStyleIdx="4" presStyleCnt="6" custScaleX="113531" custScaleY="162239" custRadScaleRad="101690" custRadScaleInc="1608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54BDDF8-76CE-440D-BD03-AC4FCE7F8203}" type="pres">
      <dgm:prSet presAssocID="{0110C005-6AE8-4F4E-87ED-82B71204E769}" presName="nodeFollowingNodes" presStyleLbl="node1" presStyleIdx="5" presStyleCnt="6" custScaleX="104911" custScaleY="146009" custRadScaleRad="106386" custRadScaleInc="-382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AB50F19-AEBA-4ED8-8ED0-B1C0A11C1BD1}" srcId="{39ACCF30-76DC-4816-9ABC-7020E013C0CA}" destId="{F9B26E5C-AABB-4920-9B71-C0B4093686C2}" srcOrd="1" destOrd="0" parTransId="{67FB6587-2584-4A9F-A4C1-13007E7DCA03}" sibTransId="{DBF8ED4E-9CA8-4185-87B2-AEABFE3D63BB}"/>
    <dgm:cxn modelId="{0742DE46-5312-4E87-8FB7-0A68A6922A4E}" type="presOf" srcId="{74E413F1-8372-49E8-8CE8-E9125304D363}" destId="{E1FA5F27-1B01-41EE-A48E-A88C2762F404}" srcOrd="0" destOrd="0" presId="urn:microsoft.com/office/officeart/2005/8/layout/cycle3"/>
    <dgm:cxn modelId="{0228C353-29D3-49AA-8787-BF69B7EF6F3B}" type="presOf" srcId="{9AF23A0F-0CF5-419E-96C9-0BFFE6909DAE}" destId="{C82EEC79-4E70-4099-99FB-A74E0ADBFD74}" srcOrd="0" destOrd="0" presId="urn:microsoft.com/office/officeart/2005/8/layout/cycle3"/>
    <dgm:cxn modelId="{E567CED2-110F-4062-A81A-6FA8B3C4F163}" srcId="{39ACCF30-76DC-4816-9ABC-7020E013C0CA}" destId="{0110C005-6AE8-4F4E-87ED-82B71204E769}" srcOrd="5" destOrd="0" parTransId="{F16040B4-4B9D-4532-BFDF-38E4D7A6B119}" sibTransId="{C3427E87-B27F-414D-A482-3E6C13CBD4AE}"/>
    <dgm:cxn modelId="{3DDC4AC8-BBA4-4EDB-8ECA-C9FE9DAF0C03}" srcId="{39ACCF30-76DC-4816-9ABC-7020E013C0CA}" destId="{232F3E02-BA6D-410B-8EC2-0F99570760D1}" srcOrd="2" destOrd="0" parTransId="{EAAEF4C6-B2E9-4346-B2D8-36738CC5B6FB}" sibTransId="{DDCB78F2-A524-418E-AA75-E934719EC190}"/>
    <dgm:cxn modelId="{CCE17B87-58CD-4D7A-BC4B-71A544327BE5}" srcId="{39ACCF30-76DC-4816-9ABC-7020E013C0CA}" destId="{DDA41504-BA40-4839-A84D-F03348601820}" srcOrd="3" destOrd="0" parTransId="{FD5904E7-CE52-4226-A703-E37D1F44D564}" sibTransId="{CB69A3D6-3612-4190-A849-43CCE04329D3}"/>
    <dgm:cxn modelId="{160B04A4-5F9B-410A-8F07-17BDBEB49D22}" srcId="{39ACCF30-76DC-4816-9ABC-7020E013C0CA}" destId="{74E413F1-8372-49E8-8CE8-E9125304D363}" srcOrd="0" destOrd="0" parTransId="{95E190FB-EE89-4D2E-AC74-16628DE21BB8}" sibTransId="{3D6A92D7-16C4-4143-8F34-FDD0A5D133BE}"/>
    <dgm:cxn modelId="{F3D12E96-142A-4FBF-AECB-7361693DFA98}" type="presOf" srcId="{F9B26E5C-AABB-4920-9B71-C0B4093686C2}" destId="{DF52CD06-887E-4BBF-92F0-C4F6F260AD85}" srcOrd="0" destOrd="0" presId="urn:microsoft.com/office/officeart/2005/8/layout/cycle3"/>
    <dgm:cxn modelId="{F9534C4D-D3E4-4068-B12B-1C481758ECD3}" type="presOf" srcId="{0110C005-6AE8-4F4E-87ED-82B71204E769}" destId="{F54BDDF8-76CE-440D-BD03-AC4FCE7F8203}" srcOrd="0" destOrd="0" presId="urn:microsoft.com/office/officeart/2005/8/layout/cycle3"/>
    <dgm:cxn modelId="{29D13AC8-D205-419D-BBA5-7F0E564FC3B2}" type="presOf" srcId="{232F3E02-BA6D-410B-8EC2-0F99570760D1}" destId="{601D0D49-F14E-4545-844B-B7E0CF7A062B}" srcOrd="0" destOrd="0" presId="urn:microsoft.com/office/officeart/2005/8/layout/cycle3"/>
    <dgm:cxn modelId="{C2937B27-6B7B-43C9-956D-B72C5AB4AEDE}" type="presOf" srcId="{39ACCF30-76DC-4816-9ABC-7020E013C0CA}" destId="{BB069E77-4136-4A00-BA17-8BC4614B9EAB}" srcOrd="0" destOrd="0" presId="urn:microsoft.com/office/officeart/2005/8/layout/cycle3"/>
    <dgm:cxn modelId="{34595404-D62A-42DA-BAE2-CF15FBB5EE1B}" srcId="{39ACCF30-76DC-4816-9ABC-7020E013C0CA}" destId="{9AF23A0F-0CF5-419E-96C9-0BFFE6909DAE}" srcOrd="4" destOrd="0" parTransId="{C38B7EF8-7275-4119-A062-72D3ED9E3655}" sibTransId="{355BF029-7ACD-4C1D-9FFC-6DCA2B7EBE47}"/>
    <dgm:cxn modelId="{04EA7A42-5605-48AA-A703-6942D563189D}" type="presOf" srcId="{3D6A92D7-16C4-4143-8F34-FDD0A5D133BE}" destId="{6C7A4981-007F-42F4-8071-7F236630D447}" srcOrd="0" destOrd="0" presId="urn:microsoft.com/office/officeart/2005/8/layout/cycle3"/>
    <dgm:cxn modelId="{9F6C87A0-91E9-43AA-8C4A-862C18D9EC1D}" type="presOf" srcId="{DDA41504-BA40-4839-A84D-F03348601820}" destId="{731A8BC8-A154-43CD-A55C-350A426C9FF9}" srcOrd="0" destOrd="0" presId="urn:microsoft.com/office/officeart/2005/8/layout/cycle3"/>
    <dgm:cxn modelId="{000A221F-AF6C-4E8E-AEBD-EEF10009C5E6}" type="presParOf" srcId="{BB069E77-4136-4A00-BA17-8BC4614B9EAB}" destId="{80BF7F44-36C3-4C41-8CDE-7158C3539E72}" srcOrd="0" destOrd="0" presId="urn:microsoft.com/office/officeart/2005/8/layout/cycle3"/>
    <dgm:cxn modelId="{15FA5E22-83E8-44B3-B377-24AFE0903EFC}" type="presParOf" srcId="{80BF7F44-36C3-4C41-8CDE-7158C3539E72}" destId="{E1FA5F27-1B01-41EE-A48E-A88C2762F404}" srcOrd="0" destOrd="0" presId="urn:microsoft.com/office/officeart/2005/8/layout/cycle3"/>
    <dgm:cxn modelId="{8BC80521-96F7-4227-B1AC-ADD70DF9864D}" type="presParOf" srcId="{80BF7F44-36C3-4C41-8CDE-7158C3539E72}" destId="{6C7A4981-007F-42F4-8071-7F236630D447}" srcOrd="1" destOrd="0" presId="urn:microsoft.com/office/officeart/2005/8/layout/cycle3"/>
    <dgm:cxn modelId="{CA0A8E24-17FC-41E4-B986-24262B0E8604}" type="presParOf" srcId="{80BF7F44-36C3-4C41-8CDE-7158C3539E72}" destId="{DF52CD06-887E-4BBF-92F0-C4F6F260AD85}" srcOrd="2" destOrd="0" presId="urn:microsoft.com/office/officeart/2005/8/layout/cycle3"/>
    <dgm:cxn modelId="{D2C16CF5-0882-4783-BE0F-A05DEDEC6153}" type="presParOf" srcId="{80BF7F44-36C3-4C41-8CDE-7158C3539E72}" destId="{601D0D49-F14E-4545-844B-B7E0CF7A062B}" srcOrd="3" destOrd="0" presId="urn:microsoft.com/office/officeart/2005/8/layout/cycle3"/>
    <dgm:cxn modelId="{43945A34-A7ED-4277-9269-7EFC0D0C3DE8}" type="presParOf" srcId="{80BF7F44-36C3-4C41-8CDE-7158C3539E72}" destId="{731A8BC8-A154-43CD-A55C-350A426C9FF9}" srcOrd="4" destOrd="0" presId="urn:microsoft.com/office/officeart/2005/8/layout/cycle3"/>
    <dgm:cxn modelId="{A2D40029-5142-4502-9D47-EF0D19A35C2C}" type="presParOf" srcId="{80BF7F44-36C3-4C41-8CDE-7158C3539E72}" destId="{C82EEC79-4E70-4099-99FB-A74E0ADBFD74}" srcOrd="5" destOrd="0" presId="urn:microsoft.com/office/officeart/2005/8/layout/cycle3"/>
    <dgm:cxn modelId="{74C88EC7-741C-4284-8BB6-351BF5920734}" type="presParOf" srcId="{80BF7F44-36C3-4C41-8CDE-7158C3539E72}" destId="{F54BDDF8-76CE-440D-BD03-AC4FCE7F820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4A87B-5661-457A-97C3-A8604BDB48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D4D10A7-CA3D-4020-9E51-076507A35A59}">
      <dgm:prSet phldrT="[Текст]" custT="1"/>
      <dgm:spPr/>
      <dgm:t>
        <a:bodyPr/>
        <a:lstStyle/>
        <a:p>
          <a:r>
            <a:rPr lang="en-US" sz="1500" dirty="0">
              <a:latin typeface="Bookman Old Style" panose="02050604050505020204" pitchFamily="18" charset="0"/>
            </a:rPr>
            <a:t>Tuning of national procedures with the EU (e.g. Horizon Europe) procedures</a:t>
          </a:r>
        </a:p>
        <a:p>
          <a:r>
            <a:rPr lang="en-US" sz="1500" dirty="0">
              <a:latin typeface="Bookman Old Style" panose="02050604050505020204" pitchFamily="18" charset="0"/>
            </a:rPr>
            <a:t>New approaches in pandemic situations </a:t>
          </a:r>
        </a:p>
        <a:p>
          <a:r>
            <a:rPr lang="en-US" sz="1500" dirty="0">
              <a:latin typeface="Bookman Old Style" panose="02050604050505020204" pitchFamily="18" charset="0"/>
            </a:rPr>
            <a:t>Financial procedures agreed well in advance</a:t>
          </a:r>
          <a:endParaRPr lang="bg-BG" sz="1500" dirty="0">
            <a:latin typeface="Bookman Old Style" panose="02050604050505020204" pitchFamily="18" charset="0"/>
          </a:endParaRPr>
        </a:p>
      </dgm:t>
    </dgm:pt>
    <dgm:pt modelId="{D6320BA1-FD21-4AD6-93C8-4D8DC779FED5}" type="parTrans" cxnId="{DF443792-401F-4453-9F87-4E5AFF61CB29}">
      <dgm:prSet/>
      <dgm:spPr/>
      <dgm:t>
        <a:bodyPr/>
        <a:lstStyle/>
        <a:p>
          <a:endParaRPr lang="bg-BG"/>
        </a:p>
      </dgm:t>
    </dgm:pt>
    <dgm:pt modelId="{E9B5D975-D99A-496D-A672-45E5DFA7546E}" type="sibTrans" cxnId="{DF443792-401F-4453-9F87-4E5AFF61CB29}">
      <dgm:prSet/>
      <dgm:spPr/>
      <dgm:t>
        <a:bodyPr/>
        <a:lstStyle/>
        <a:p>
          <a:endParaRPr lang="bg-BG"/>
        </a:p>
      </dgm:t>
    </dgm:pt>
    <dgm:pt modelId="{8A3DD343-81DD-4FE3-A99E-B511E6092DD5}">
      <dgm:prSet phldrT="[Текст]" custT="1"/>
      <dgm:spPr/>
      <dgm:t>
        <a:bodyPr/>
        <a:lstStyle/>
        <a:p>
          <a:r>
            <a:rPr lang="en-US" sz="1500" dirty="0">
              <a:latin typeface="Bookman Old Style" panose="02050604050505020204" pitchFamily="18" charset="0"/>
            </a:rPr>
            <a:t>Pro-active involvement of all partners is needed</a:t>
          </a:r>
        </a:p>
        <a:p>
          <a:r>
            <a:rPr lang="en-US" sz="1500" dirty="0">
              <a:latin typeface="Bookman Old Style" panose="02050604050505020204" pitchFamily="18" charset="0"/>
            </a:rPr>
            <a:t>Faster response to the request of the receiving partner (AUP)</a:t>
          </a:r>
          <a:endParaRPr lang="bg-BG" sz="1500" dirty="0">
            <a:latin typeface="Bookman Old Style" panose="02050604050505020204" pitchFamily="18" charset="0"/>
          </a:endParaRPr>
        </a:p>
      </dgm:t>
    </dgm:pt>
    <dgm:pt modelId="{DA5C0B26-7810-475B-9F2E-65772DD682C5}" type="parTrans" cxnId="{ABCB755D-CE8E-4375-B603-CE5C90F560CC}">
      <dgm:prSet/>
      <dgm:spPr/>
      <dgm:t>
        <a:bodyPr/>
        <a:lstStyle/>
        <a:p>
          <a:endParaRPr lang="bg-BG"/>
        </a:p>
      </dgm:t>
    </dgm:pt>
    <dgm:pt modelId="{B177665E-F443-442C-80FE-459749CE7650}" type="sibTrans" cxnId="{ABCB755D-CE8E-4375-B603-CE5C90F560CC}">
      <dgm:prSet/>
      <dgm:spPr/>
      <dgm:t>
        <a:bodyPr/>
        <a:lstStyle/>
        <a:p>
          <a:endParaRPr lang="bg-BG"/>
        </a:p>
      </dgm:t>
    </dgm:pt>
    <dgm:pt modelId="{BD988E00-8EDD-4019-8803-8EC50CD285DE}">
      <dgm:prSet phldrT="[Текст]" custT="1"/>
      <dgm:spPr/>
      <dgm:t>
        <a:bodyPr/>
        <a:lstStyle/>
        <a:p>
          <a:r>
            <a:rPr lang="en-US" sz="1500" dirty="0">
              <a:latin typeface="Bookman Old Style" panose="02050604050505020204" pitchFamily="18" charset="0"/>
            </a:rPr>
            <a:t>More efficient Needs Assessment and Knowledge Gaps studies i.e. for more efficient response to </a:t>
          </a:r>
          <a:r>
            <a:rPr lang="en-US" sz="1500" dirty="0" err="1">
              <a:latin typeface="Bookman Old Style" panose="02050604050505020204" pitchFamily="18" charset="0"/>
            </a:rPr>
            <a:t>Bioeconomy</a:t>
          </a:r>
          <a:r>
            <a:rPr lang="en-US" sz="1500" dirty="0">
              <a:latin typeface="Bookman Old Style" panose="02050604050505020204" pitchFamily="18" charset="0"/>
            </a:rPr>
            <a:t> development </a:t>
          </a:r>
        </a:p>
        <a:p>
          <a:r>
            <a:rPr lang="en-US" sz="1500" dirty="0">
              <a:latin typeface="Bookman Old Style" panose="02050604050505020204" pitchFamily="18" charset="0"/>
            </a:rPr>
            <a:t>Clear division of know-how transfer for R&amp;I and for Education </a:t>
          </a:r>
          <a:r>
            <a:rPr lang="en-US" sz="1500" dirty="0" err="1">
              <a:latin typeface="Bookman Old Style" panose="02050604050505020204" pitchFamily="18" charset="0"/>
            </a:rPr>
            <a:t>programmes</a:t>
          </a:r>
          <a:endParaRPr lang="bg-BG" sz="1500" dirty="0">
            <a:latin typeface="Bookman Old Style" panose="02050604050505020204" pitchFamily="18" charset="0"/>
          </a:endParaRPr>
        </a:p>
      </dgm:t>
    </dgm:pt>
    <dgm:pt modelId="{D9C0DA90-AFC7-4652-B786-D557293C6C2A}" type="parTrans" cxnId="{AA011B6D-B046-4545-A907-F6897EA3E48F}">
      <dgm:prSet/>
      <dgm:spPr/>
      <dgm:t>
        <a:bodyPr/>
        <a:lstStyle/>
        <a:p>
          <a:endParaRPr lang="bg-BG"/>
        </a:p>
      </dgm:t>
    </dgm:pt>
    <dgm:pt modelId="{9793AB90-5F78-46C5-A075-E9CF580F97CF}" type="sibTrans" cxnId="{AA011B6D-B046-4545-A907-F6897EA3E48F}">
      <dgm:prSet/>
      <dgm:spPr/>
      <dgm:t>
        <a:bodyPr/>
        <a:lstStyle/>
        <a:p>
          <a:endParaRPr lang="bg-BG"/>
        </a:p>
      </dgm:t>
    </dgm:pt>
    <dgm:pt modelId="{F2880E60-2A31-4D59-95D0-41AD4F4D641D}">
      <dgm:prSet custT="1"/>
      <dgm:spPr/>
      <dgm:t>
        <a:bodyPr/>
        <a:lstStyle/>
        <a:p>
          <a:r>
            <a:rPr lang="en-US" sz="1500" dirty="0">
              <a:latin typeface="Bookman Old Style" panose="02050604050505020204" pitchFamily="18" charset="0"/>
            </a:rPr>
            <a:t>More efficient involvement of the Core Focus Group of (future) Bioeconomy researchers</a:t>
          </a:r>
        </a:p>
        <a:p>
          <a:r>
            <a:rPr lang="en-US" sz="1500" dirty="0">
              <a:solidFill>
                <a:schemeClr val="bg1"/>
              </a:solidFill>
              <a:latin typeface="Bookman Old Style" panose="02050604050505020204" pitchFamily="18" charset="0"/>
            </a:rPr>
            <a:t>Project is more then exchange of information, but also involves setting up together a change process</a:t>
          </a:r>
          <a:endParaRPr lang="bg-BG" sz="15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6D698B69-91DC-44C6-B7FA-9FB9636FC696}" type="parTrans" cxnId="{C65D7C32-C8A6-4206-ADAD-01B5D8A08A02}">
      <dgm:prSet/>
      <dgm:spPr/>
      <dgm:t>
        <a:bodyPr/>
        <a:lstStyle/>
        <a:p>
          <a:endParaRPr lang="bg-BG"/>
        </a:p>
      </dgm:t>
    </dgm:pt>
    <dgm:pt modelId="{FB2B2389-6746-4864-9538-3D9ED6D14D42}" type="sibTrans" cxnId="{C65D7C32-C8A6-4206-ADAD-01B5D8A08A02}">
      <dgm:prSet/>
      <dgm:spPr/>
      <dgm:t>
        <a:bodyPr/>
        <a:lstStyle/>
        <a:p>
          <a:endParaRPr lang="bg-BG"/>
        </a:p>
      </dgm:t>
    </dgm:pt>
    <dgm:pt modelId="{2B71BC92-D957-4786-BAA1-9180583BF962}" type="pres">
      <dgm:prSet presAssocID="{8794A87B-5661-457A-97C3-A8604BDB48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EE3E066A-2008-433D-988E-10FA6CBAE962}" type="pres">
      <dgm:prSet presAssocID="{8794A87B-5661-457A-97C3-A8604BDB486A}" presName="Name1" presStyleCnt="0"/>
      <dgm:spPr/>
    </dgm:pt>
    <dgm:pt modelId="{A0800BCA-5147-4BCC-8B29-B758B246A6B1}" type="pres">
      <dgm:prSet presAssocID="{8794A87B-5661-457A-97C3-A8604BDB486A}" presName="cycle" presStyleCnt="0"/>
      <dgm:spPr/>
    </dgm:pt>
    <dgm:pt modelId="{51E6B6DB-4F20-4DD9-9596-ABABF158B4BD}" type="pres">
      <dgm:prSet presAssocID="{8794A87B-5661-457A-97C3-A8604BDB486A}" presName="srcNode" presStyleLbl="node1" presStyleIdx="0" presStyleCnt="4"/>
      <dgm:spPr/>
    </dgm:pt>
    <dgm:pt modelId="{6E962716-927D-46C7-815B-A3525F66A974}" type="pres">
      <dgm:prSet presAssocID="{8794A87B-5661-457A-97C3-A8604BDB486A}" presName="conn" presStyleLbl="parChTrans1D2" presStyleIdx="0" presStyleCnt="1"/>
      <dgm:spPr/>
      <dgm:t>
        <a:bodyPr/>
        <a:lstStyle/>
        <a:p>
          <a:endParaRPr lang="bg-BG"/>
        </a:p>
      </dgm:t>
    </dgm:pt>
    <dgm:pt modelId="{CBC4245E-25FE-40ED-A003-0EBF3A9FEFDD}" type="pres">
      <dgm:prSet presAssocID="{8794A87B-5661-457A-97C3-A8604BDB486A}" presName="extraNode" presStyleLbl="node1" presStyleIdx="0" presStyleCnt="4"/>
      <dgm:spPr/>
    </dgm:pt>
    <dgm:pt modelId="{57888664-1755-4AB1-8CC3-EA9976D17361}" type="pres">
      <dgm:prSet presAssocID="{8794A87B-5661-457A-97C3-A8604BDB486A}" presName="dstNode" presStyleLbl="node1" presStyleIdx="0" presStyleCnt="4"/>
      <dgm:spPr/>
    </dgm:pt>
    <dgm:pt modelId="{CB05FFA1-C9A8-4838-9590-60AFBE64D0CE}" type="pres">
      <dgm:prSet presAssocID="{9D4D10A7-CA3D-4020-9E51-076507A35A59}" presName="text_1" presStyleLbl="node1" presStyleIdx="0" presStyleCnt="4" custScaleY="1260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C4AA4D-2262-4ABA-A41C-191854A2C98F}" type="pres">
      <dgm:prSet presAssocID="{9D4D10A7-CA3D-4020-9E51-076507A35A59}" presName="accent_1" presStyleCnt="0"/>
      <dgm:spPr/>
    </dgm:pt>
    <dgm:pt modelId="{61717EB0-99F9-4335-84A7-1BA27B0260A5}" type="pres">
      <dgm:prSet presAssocID="{9D4D10A7-CA3D-4020-9E51-076507A35A59}" presName="accentRepeatNode" presStyleLbl="solidFgAcc1" presStyleIdx="0" presStyleCnt="4"/>
      <dgm:spPr/>
    </dgm:pt>
    <dgm:pt modelId="{2D279CC6-174E-4EED-957A-BAA86F21B012}" type="pres">
      <dgm:prSet presAssocID="{8A3DD343-81DD-4FE3-A99E-B511E6092DD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56E248F-2C65-4E67-AB17-F77B2F33AD63}" type="pres">
      <dgm:prSet presAssocID="{8A3DD343-81DD-4FE3-A99E-B511E6092DD5}" presName="accent_2" presStyleCnt="0"/>
      <dgm:spPr/>
    </dgm:pt>
    <dgm:pt modelId="{ADF4B8BC-5ACA-4D8B-8198-1303B2CA45BB}" type="pres">
      <dgm:prSet presAssocID="{8A3DD343-81DD-4FE3-A99E-B511E6092DD5}" presName="accentRepeatNode" presStyleLbl="solidFgAcc1" presStyleIdx="1" presStyleCnt="4"/>
      <dgm:spPr/>
    </dgm:pt>
    <dgm:pt modelId="{B5E264F0-D6B5-4FE9-B5A6-CEB38FB67919}" type="pres">
      <dgm:prSet presAssocID="{BD988E00-8EDD-4019-8803-8EC50CD285DE}" presName="text_3" presStyleLbl="node1" presStyleIdx="2" presStyleCnt="4" custScaleY="14335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B09116D-58C0-4325-9764-87A43166A1C9}" type="pres">
      <dgm:prSet presAssocID="{BD988E00-8EDD-4019-8803-8EC50CD285DE}" presName="accent_3" presStyleCnt="0"/>
      <dgm:spPr/>
    </dgm:pt>
    <dgm:pt modelId="{C8E70ECC-37C2-4142-84B0-9285D7191799}" type="pres">
      <dgm:prSet presAssocID="{BD988E00-8EDD-4019-8803-8EC50CD285DE}" presName="accentRepeatNode" presStyleLbl="solidFgAcc1" presStyleIdx="2" presStyleCnt="4"/>
      <dgm:spPr/>
    </dgm:pt>
    <dgm:pt modelId="{F822F576-1820-4464-81C4-429C8940C6B8}" type="pres">
      <dgm:prSet presAssocID="{F2880E60-2A31-4D59-95D0-41AD4F4D641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E4B9B6E-70E7-494B-84F4-9F4DFA1DC28C}" type="pres">
      <dgm:prSet presAssocID="{F2880E60-2A31-4D59-95D0-41AD4F4D641D}" presName="accent_4" presStyleCnt="0"/>
      <dgm:spPr/>
    </dgm:pt>
    <dgm:pt modelId="{23F38ECB-0EF4-4717-8D28-2E45236EAD1F}" type="pres">
      <dgm:prSet presAssocID="{F2880E60-2A31-4D59-95D0-41AD4F4D641D}" presName="accentRepeatNode" presStyleLbl="solidFgAcc1" presStyleIdx="3" presStyleCnt="4"/>
      <dgm:spPr/>
    </dgm:pt>
  </dgm:ptLst>
  <dgm:cxnLst>
    <dgm:cxn modelId="{DF443792-401F-4453-9F87-4E5AFF61CB29}" srcId="{8794A87B-5661-457A-97C3-A8604BDB486A}" destId="{9D4D10A7-CA3D-4020-9E51-076507A35A59}" srcOrd="0" destOrd="0" parTransId="{D6320BA1-FD21-4AD6-93C8-4D8DC779FED5}" sibTransId="{E9B5D975-D99A-496D-A672-45E5DFA7546E}"/>
    <dgm:cxn modelId="{ABCB755D-CE8E-4375-B603-CE5C90F560CC}" srcId="{8794A87B-5661-457A-97C3-A8604BDB486A}" destId="{8A3DD343-81DD-4FE3-A99E-B511E6092DD5}" srcOrd="1" destOrd="0" parTransId="{DA5C0B26-7810-475B-9F2E-65772DD682C5}" sibTransId="{B177665E-F443-442C-80FE-459749CE7650}"/>
    <dgm:cxn modelId="{6ABC5D59-6B75-405A-985E-EBB35371D2C8}" type="presOf" srcId="{F2880E60-2A31-4D59-95D0-41AD4F4D641D}" destId="{F822F576-1820-4464-81C4-429C8940C6B8}" srcOrd="0" destOrd="0" presId="urn:microsoft.com/office/officeart/2008/layout/VerticalCurvedList"/>
    <dgm:cxn modelId="{83B85A73-221B-4F82-B513-71845CA8CF6F}" type="presOf" srcId="{E9B5D975-D99A-496D-A672-45E5DFA7546E}" destId="{6E962716-927D-46C7-815B-A3525F66A974}" srcOrd="0" destOrd="0" presId="urn:microsoft.com/office/officeart/2008/layout/VerticalCurvedList"/>
    <dgm:cxn modelId="{8AD5CADE-B575-43AC-B2D0-F87E94697F3E}" type="presOf" srcId="{BD988E00-8EDD-4019-8803-8EC50CD285DE}" destId="{B5E264F0-D6B5-4FE9-B5A6-CEB38FB67919}" srcOrd="0" destOrd="0" presId="urn:microsoft.com/office/officeart/2008/layout/VerticalCurvedList"/>
    <dgm:cxn modelId="{BF33F893-F34A-4AEE-9DA4-B311ADE76019}" type="presOf" srcId="{9D4D10A7-CA3D-4020-9E51-076507A35A59}" destId="{CB05FFA1-C9A8-4838-9590-60AFBE64D0CE}" srcOrd="0" destOrd="0" presId="urn:microsoft.com/office/officeart/2008/layout/VerticalCurvedList"/>
    <dgm:cxn modelId="{FA3BCF3B-1044-4E3D-BB28-097935DA46FB}" type="presOf" srcId="{8A3DD343-81DD-4FE3-A99E-B511E6092DD5}" destId="{2D279CC6-174E-4EED-957A-BAA86F21B012}" srcOrd="0" destOrd="0" presId="urn:microsoft.com/office/officeart/2008/layout/VerticalCurvedList"/>
    <dgm:cxn modelId="{C65D7C32-C8A6-4206-ADAD-01B5D8A08A02}" srcId="{8794A87B-5661-457A-97C3-A8604BDB486A}" destId="{F2880E60-2A31-4D59-95D0-41AD4F4D641D}" srcOrd="3" destOrd="0" parTransId="{6D698B69-91DC-44C6-B7FA-9FB9636FC696}" sibTransId="{FB2B2389-6746-4864-9538-3D9ED6D14D42}"/>
    <dgm:cxn modelId="{AA011B6D-B046-4545-A907-F6897EA3E48F}" srcId="{8794A87B-5661-457A-97C3-A8604BDB486A}" destId="{BD988E00-8EDD-4019-8803-8EC50CD285DE}" srcOrd="2" destOrd="0" parTransId="{D9C0DA90-AFC7-4652-B786-D557293C6C2A}" sibTransId="{9793AB90-5F78-46C5-A075-E9CF580F97CF}"/>
    <dgm:cxn modelId="{A03506F3-FF20-4984-AE81-7D514D0EB776}" type="presOf" srcId="{8794A87B-5661-457A-97C3-A8604BDB486A}" destId="{2B71BC92-D957-4786-BAA1-9180583BF962}" srcOrd="0" destOrd="0" presId="urn:microsoft.com/office/officeart/2008/layout/VerticalCurvedList"/>
    <dgm:cxn modelId="{9FEAEE77-4DCB-490B-9367-F7FD1581BA06}" type="presParOf" srcId="{2B71BC92-D957-4786-BAA1-9180583BF962}" destId="{EE3E066A-2008-433D-988E-10FA6CBAE962}" srcOrd="0" destOrd="0" presId="urn:microsoft.com/office/officeart/2008/layout/VerticalCurvedList"/>
    <dgm:cxn modelId="{1E5BBFE0-296E-491C-807D-009D985BEA10}" type="presParOf" srcId="{EE3E066A-2008-433D-988E-10FA6CBAE962}" destId="{A0800BCA-5147-4BCC-8B29-B758B246A6B1}" srcOrd="0" destOrd="0" presId="urn:microsoft.com/office/officeart/2008/layout/VerticalCurvedList"/>
    <dgm:cxn modelId="{E06C24AA-5FF4-43F8-8A79-471764DFC1CC}" type="presParOf" srcId="{A0800BCA-5147-4BCC-8B29-B758B246A6B1}" destId="{51E6B6DB-4F20-4DD9-9596-ABABF158B4BD}" srcOrd="0" destOrd="0" presId="urn:microsoft.com/office/officeart/2008/layout/VerticalCurvedList"/>
    <dgm:cxn modelId="{81BC437A-35DB-44A1-93DE-6805EE49BDCB}" type="presParOf" srcId="{A0800BCA-5147-4BCC-8B29-B758B246A6B1}" destId="{6E962716-927D-46C7-815B-A3525F66A974}" srcOrd="1" destOrd="0" presId="urn:microsoft.com/office/officeart/2008/layout/VerticalCurvedList"/>
    <dgm:cxn modelId="{45946544-183E-48D4-A561-966FDF4D0330}" type="presParOf" srcId="{A0800BCA-5147-4BCC-8B29-B758B246A6B1}" destId="{CBC4245E-25FE-40ED-A003-0EBF3A9FEFDD}" srcOrd="2" destOrd="0" presId="urn:microsoft.com/office/officeart/2008/layout/VerticalCurvedList"/>
    <dgm:cxn modelId="{EF8419E3-E063-472C-823E-D2FA26C092C7}" type="presParOf" srcId="{A0800BCA-5147-4BCC-8B29-B758B246A6B1}" destId="{57888664-1755-4AB1-8CC3-EA9976D17361}" srcOrd="3" destOrd="0" presId="urn:microsoft.com/office/officeart/2008/layout/VerticalCurvedList"/>
    <dgm:cxn modelId="{96053CDB-B0C3-434A-B6AC-4439D235F3C0}" type="presParOf" srcId="{EE3E066A-2008-433D-988E-10FA6CBAE962}" destId="{CB05FFA1-C9A8-4838-9590-60AFBE64D0CE}" srcOrd="1" destOrd="0" presId="urn:microsoft.com/office/officeart/2008/layout/VerticalCurvedList"/>
    <dgm:cxn modelId="{FE685754-C7F6-4417-B55E-28C6F590E099}" type="presParOf" srcId="{EE3E066A-2008-433D-988E-10FA6CBAE962}" destId="{1FC4AA4D-2262-4ABA-A41C-191854A2C98F}" srcOrd="2" destOrd="0" presId="urn:microsoft.com/office/officeart/2008/layout/VerticalCurvedList"/>
    <dgm:cxn modelId="{1C760E0C-ACB3-4EA7-942B-376A6577B7BE}" type="presParOf" srcId="{1FC4AA4D-2262-4ABA-A41C-191854A2C98F}" destId="{61717EB0-99F9-4335-84A7-1BA27B0260A5}" srcOrd="0" destOrd="0" presId="urn:microsoft.com/office/officeart/2008/layout/VerticalCurvedList"/>
    <dgm:cxn modelId="{A2C0E92B-C07C-4041-AB13-D77AEE079926}" type="presParOf" srcId="{EE3E066A-2008-433D-988E-10FA6CBAE962}" destId="{2D279CC6-174E-4EED-957A-BAA86F21B012}" srcOrd="3" destOrd="0" presId="urn:microsoft.com/office/officeart/2008/layout/VerticalCurvedList"/>
    <dgm:cxn modelId="{147B6CB1-6D30-4977-801D-205307404A42}" type="presParOf" srcId="{EE3E066A-2008-433D-988E-10FA6CBAE962}" destId="{956E248F-2C65-4E67-AB17-F77B2F33AD63}" srcOrd="4" destOrd="0" presId="urn:microsoft.com/office/officeart/2008/layout/VerticalCurvedList"/>
    <dgm:cxn modelId="{E3904B53-B7B7-47DA-9C3F-6EFA7B8EF0B9}" type="presParOf" srcId="{956E248F-2C65-4E67-AB17-F77B2F33AD63}" destId="{ADF4B8BC-5ACA-4D8B-8198-1303B2CA45BB}" srcOrd="0" destOrd="0" presId="urn:microsoft.com/office/officeart/2008/layout/VerticalCurvedList"/>
    <dgm:cxn modelId="{86ED0832-6074-4B91-93EC-439655CAD2E2}" type="presParOf" srcId="{EE3E066A-2008-433D-988E-10FA6CBAE962}" destId="{B5E264F0-D6B5-4FE9-B5A6-CEB38FB67919}" srcOrd="5" destOrd="0" presId="urn:microsoft.com/office/officeart/2008/layout/VerticalCurvedList"/>
    <dgm:cxn modelId="{285FB250-EB19-448F-A934-0F63516E6728}" type="presParOf" srcId="{EE3E066A-2008-433D-988E-10FA6CBAE962}" destId="{6B09116D-58C0-4325-9764-87A43166A1C9}" srcOrd="6" destOrd="0" presId="urn:microsoft.com/office/officeart/2008/layout/VerticalCurvedList"/>
    <dgm:cxn modelId="{A0A9A185-52EF-419D-BC62-AC6F71648241}" type="presParOf" srcId="{6B09116D-58C0-4325-9764-87A43166A1C9}" destId="{C8E70ECC-37C2-4142-84B0-9285D7191799}" srcOrd="0" destOrd="0" presId="urn:microsoft.com/office/officeart/2008/layout/VerticalCurvedList"/>
    <dgm:cxn modelId="{DC715F7A-5934-419A-8700-582E2E2266E3}" type="presParOf" srcId="{EE3E066A-2008-433D-988E-10FA6CBAE962}" destId="{F822F576-1820-4464-81C4-429C8940C6B8}" srcOrd="7" destOrd="0" presId="urn:microsoft.com/office/officeart/2008/layout/VerticalCurvedList"/>
    <dgm:cxn modelId="{5C795497-3ED4-4059-A2A3-1B50D684729C}" type="presParOf" srcId="{EE3E066A-2008-433D-988E-10FA6CBAE962}" destId="{0E4B9B6E-70E7-494B-84F4-9F4DFA1DC28C}" srcOrd="8" destOrd="0" presId="urn:microsoft.com/office/officeart/2008/layout/VerticalCurvedList"/>
    <dgm:cxn modelId="{A18513D4-E32A-49F7-9E2C-EF3D4B6CFE26}" type="presParOf" srcId="{0E4B9B6E-70E7-494B-84F4-9F4DFA1DC28C}" destId="{23F38ECB-0EF4-4717-8D28-2E45236EAD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4981-007F-42F4-8071-7F236630D447}">
      <dsp:nvSpPr>
        <dsp:cNvPr id="0" name=""/>
        <dsp:cNvSpPr/>
      </dsp:nvSpPr>
      <dsp:spPr>
        <a:xfrm>
          <a:off x="810567" y="-10469"/>
          <a:ext cx="4612579" cy="4612579"/>
        </a:xfrm>
        <a:prstGeom prst="circularArrow">
          <a:avLst>
            <a:gd name="adj1" fmla="val 5274"/>
            <a:gd name="adj2" fmla="val 312630"/>
            <a:gd name="adj3" fmla="val 14263971"/>
            <a:gd name="adj4" fmla="val 1710607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5F27-1B01-41EE-A48E-A88C2762F404}">
      <dsp:nvSpPr>
        <dsp:cNvPr id="0" name=""/>
        <dsp:cNvSpPr/>
      </dsp:nvSpPr>
      <dsp:spPr>
        <a:xfrm>
          <a:off x="2257863" y="-198544"/>
          <a:ext cx="1717987" cy="12476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Demo- and training fields</a:t>
          </a:r>
          <a:endParaRPr lang="bg-BG" sz="1400" kern="1200" dirty="0"/>
        </a:p>
      </dsp:txBody>
      <dsp:txXfrm>
        <a:off x="2318768" y="-137639"/>
        <a:ext cx="1596177" cy="1125826"/>
      </dsp:txXfrm>
    </dsp:sp>
    <dsp:sp modelId="{DF52CD06-887E-4BBF-92F0-C4F6F260AD85}">
      <dsp:nvSpPr>
        <dsp:cNvPr id="0" name=""/>
        <dsp:cNvSpPr/>
      </dsp:nvSpPr>
      <dsp:spPr>
        <a:xfrm>
          <a:off x="3908237" y="787713"/>
          <a:ext cx="1742382" cy="127247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Bookman Old Style" panose="02050604050505020204" pitchFamily="18" charset="0"/>
            </a:rPr>
            <a:t>Vineyards &amp; traditions</a:t>
          </a:r>
          <a:endParaRPr lang="bg-BG" sz="1600" kern="1200" dirty="0">
            <a:latin typeface="Bookman Old Style" panose="02050604050505020204" pitchFamily="18" charset="0"/>
          </a:endParaRPr>
        </a:p>
      </dsp:txBody>
      <dsp:txXfrm>
        <a:off x="3970354" y="849830"/>
        <a:ext cx="1618148" cy="1148244"/>
      </dsp:txXfrm>
    </dsp:sp>
    <dsp:sp modelId="{601D0D49-F14E-4545-844B-B7E0CF7A062B}">
      <dsp:nvSpPr>
        <dsp:cNvPr id="0" name=""/>
        <dsp:cNvSpPr/>
      </dsp:nvSpPr>
      <dsp:spPr>
        <a:xfrm>
          <a:off x="4004510" y="2268295"/>
          <a:ext cx="1717987" cy="150163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Bookman Old Style" panose="02050604050505020204" pitchFamily="18" charset="0"/>
            </a:rPr>
            <a:t>Circularity - Processing (winery)</a:t>
          </a:r>
          <a:endParaRPr lang="bg-BG" sz="1600" kern="1200" dirty="0">
            <a:latin typeface="Bookman Old Style" panose="02050604050505020204" pitchFamily="18" charset="0"/>
          </a:endParaRPr>
        </a:p>
      </dsp:txBody>
      <dsp:txXfrm>
        <a:off x="4077814" y="2341599"/>
        <a:ext cx="1571379" cy="1355024"/>
      </dsp:txXfrm>
    </dsp:sp>
    <dsp:sp modelId="{731A8BC8-A154-43CD-A55C-350A426C9FF9}">
      <dsp:nvSpPr>
        <dsp:cNvPr id="0" name=""/>
        <dsp:cNvSpPr/>
      </dsp:nvSpPr>
      <dsp:spPr>
        <a:xfrm>
          <a:off x="2257863" y="3532695"/>
          <a:ext cx="1717987" cy="127007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Bookman Old Style" panose="02050604050505020204" pitchFamily="18" charset="0"/>
            </a:rPr>
            <a:t>Agri-food business</a:t>
          </a:r>
          <a:endParaRPr lang="bg-BG" sz="1600" kern="1200" dirty="0">
            <a:latin typeface="Bookman Old Style" panose="02050604050505020204" pitchFamily="18" charset="0"/>
          </a:endParaRPr>
        </a:p>
      </dsp:txBody>
      <dsp:txXfrm>
        <a:off x="2319863" y="3594695"/>
        <a:ext cx="1593987" cy="1146073"/>
      </dsp:txXfrm>
    </dsp:sp>
    <dsp:sp modelId="{C82EEC79-4E70-4099-99FB-A74E0ADBFD74}">
      <dsp:nvSpPr>
        <dsp:cNvPr id="0" name=""/>
        <dsp:cNvSpPr/>
      </dsp:nvSpPr>
      <dsp:spPr>
        <a:xfrm>
          <a:off x="373952" y="2304072"/>
          <a:ext cx="1950447" cy="139362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  <a:latin typeface="Bookman Old Style" panose="0205060405050502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  <a:latin typeface="Bookman Old Style" panose="02050604050505020204" pitchFamily="18" charset="0"/>
            </a:rPr>
            <a:t>Research and Innovation</a:t>
          </a:r>
          <a:endParaRPr lang="bg-BG" sz="1600" kern="1200" dirty="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441983" y="2372103"/>
        <a:ext cx="1814385" cy="1257560"/>
      </dsp:txXfrm>
    </dsp:sp>
    <dsp:sp modelId="{F54BDDF8-76CE-440D-BD03-AC4FCE7F8203}">
      <dsp:nvSpPr>
        <dsp:cNvPr id="0" name=""/>
        <dsp:cNvSpPr/>
      </dsp:nvSpPr>
      <dsp:spPr>
        <a:xfrm>
          <a:off x="458516" y="733786"/>
          <a:ext cx="1802357" cy="125420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  <a:latin typeface="Bookman Old Style" panose="0205060405050502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  <a:latin typeface="Bookman Old Style" panose="02050604050505020204" pitchFamily="18" charset="0"/>
            </a:rPr>
            <a:t>Education</a:t>
          </a:r>
          <a:endParaRPr lang="bg-BG" sz="1600" kern="1200" dirty="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519741" y="795011"/>
        <a:ext cx="1679907" cy="1131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62716-927D-46C7-815B-A3525F66A974}">
      <dsp:nvSpPr>
        <dsp:cNvPr id="0" name=""/>
        <dsp:cNvSpPr/>
      </dsp:nvSpPr>
      <dsp:spPr>
        <a:xfrm>
          <a:off x="-6672959" y="-1020413"/>
          <a:ext cx="7942070" cy="7942070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5FFA1-C9A8-4838-9590-60AFBE64D0CE}">
      <dsp:nvSpPr>
        <dsp:cNvPr id="0" name=""/>
        <dsp:cNvSpPr/>
      </dsp:nvSpPr>
      <dsp:spPr>
        <a:xfrm>
          <a:off x="664073" y="335622"/>
          <a:ext cx="7701634" cy="114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60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Tuning of national procedures with the EU (e.g. Horizon Europe) procedures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New approaches in pandemic situations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Financial procedures agreed well in advance</a:t>
          </a:r>
          <a:endParaRPr lang="bg-BG" sz="1500" kern="1200" dirty="0">
            <a:latin typeface="Bookman Old Style" panose="02050604050505020204" pitchFamily="18" charset="0"/>
          </a:endParaRPr>
        </a:p>
      </dsp:txBody>
      <dsp:txXfrm>
        <a:off x="664073" y="335622"/>
        <a:ext cx="7701634" cy="1143978"/>
      </dsp:txXfrm>
    </dsp:sp>
    <dsp:sp modelId="{61717EB0-99F9-4335-84A7-1BA27B0260A5}">
      <dsp:nvSpPr>
        <dsp:cNvPr id="0" name=""/>
        <dsp:cNvSpPr/>
      </dsp:nvSpPr>
      <dsp:spPr>
        <a:xfrm>
          <a:off x="96669" y="340206"/>
          <a:ext cx="1134809" cy="1134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79CC6-174E-4EED-957A-BAA86F21B012}">
      <dsp:nvSpPr>
        <dsp:cNvPr id="0" name=""/>
        <dsp:cNvSpPr/>
      </dsp:nvSpPr>
      <dsp:spPr>
        <a:xfrm>
          <a:off x="1184563" y="1815694"/>
          <a:ext cx="7181144" cy="907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60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Pro-active involvement of all partners is needed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Faster response to the request of the receiving partner (AUP)</a:t>
          </a:r>
          <a:endParaRPr lang="bg-BG" sz="1500" kern="1200" dirty="0">
            <a:latin typeface="Bookman Old Style" panose="02050604050505020204" pitchFamily="18" charset="0"/>
          </a:endParaRPr>
        </a:p>
      </dsp:txBody>
      <dsp:txXfrm>
        <a:off x="1184563" y="1815694"/>
        <a:ext cx="7181144" cy="907847"/>
      </dsp:txXfrm>
    </dsp:sp>
    <dsp:sp modelId="{ADF4B8BC-5ACA-4D8B-8198-1303B2CA45BB}">
      <dsp:nvSpPr>
        <dsp:cNvPr id="0" name=""/>
        <dsp:cNvSpPr/>
      </dsp:nvSpPr>
      <dsp:spPr>
        <a:xfrm>
          <a:off x="617158" y="1702213"/>
          <a:ext cx="1134809" cy="1134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264F0-D6B5-4FE9-B5A6-CEB38FB67919}">
      <dsp:nvSpPr>
        <dsp:cNvPr id="0" name=""/>
        <dsp:cNvSpPr/>
      </dsp:nvSpPr>
      <dsp:spPr>
        <a:xfrm>
          <a:off x="1184563" y="2980916"/>
          <a:ext cx="7181144" cy="1301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60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More efficient Needs Assessment and Knowledge Gaps studies i.e. for more efficient response to </a:t>
          </a:r>
          <a:r>
            <a:rPr lang="en-US" sz="1500" kern="1200" dirty="0" err="1">
              <a:latin typeface="Bookman Old Style" panose="02050604050505020204" pitchFamily="18" charset="0"/>
            </a:rPr>
            <a:t>Bioeconomy</a:t>
          </a:r>
          <a:r>
            <a:rPr lang="en-US" sz="1500" kern="1200" dirty="0">
              <a:latin typeface="Bookman Old Style" panose="02050604050505020204" pitchFamily="18" charset="0"/>
            </a:rPr>
            <a:t> development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Clear division of know-how transfer for R&amp;I and for Education </a:t>
          </a:r>
          <a:r>
            <a:rPr lang="en-US" sz="1500" kern="1200" dirty="0" err="1">
              <a:latin typeface="Bookman Old Style" panose="02050604050505020204" pitchFamily="18" charset="0"/>
            </a:rPr>
            <a:t>programmes</a:t>
          </a:r>
          <a:endParaRPr lang="bg-BG" sz="1500" kern="1200" dirty="0">
            <a:latin typeface="Bookman Old Style" panose="02050604050505020204" pitchFamily="18" charset="0"/>
          </a:endParaRPr>
        </a:p>
      </dsp:txBody>
      <dsp:txXfrm>
        <a:off x="1184563" y="2980916"/>
        <a:ext cx="7181144" cy="1301417"/>
      </dsp:txXfrm>
    </dsp:sp>
    <dsp:sp modelId="{C8E70ECC-37C2-4142-84B0-9285D7191799}">
      <dsp:nvSpPr>
        <dsp:cNvPr id="0" name=""/>
        <dsp:cNvSpPr/>
      </dsp:nvSpPr>
      <dsp:spPr>
        <a:xfrm>
          <a:off x="617158" y="3064220"/>
          <a:ext cx="1134809" cy="1134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2F576-1820-4464-81C4-429C8940C6B8}">
      <dsp:nvSpPr>
        <dsp:cNvPr id="0" name=""/>
        <dsp:cNvSpPr/>
      </dsp:nvSpPr>
      <dsp:spPr>
        <a:xfrm>
          <a:off x="664073" y="4539708"/>
          <a:ext cx="7701634" cy="907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60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Bookman Old Style" panose="02050604050505020204" pitchFamily="18" charset="0"/>
            </a:rPr>
            <a:t>More efficient involvement of the Core Focus Group of (future) Bioeconomy researchers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  <a:latin typeface="Bookman Old Style" panose="02050604050505020204" pitchFamily="18" charset="0"/>
            </a:rPr>
            <a:t>Project is more then exchange of information, but also involves setting up together a change process</a:t>
          </a:r>
          <a:endParaRPr lang="bg-BG" sz="1500" kern="1200" dirty="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664073" y="4539708"/>
        <a:ext cx="7701634" cy="907847"/>
      </dsp:txXfrm>
    </dsp:sp>
    <dsp:sp modelId="{23F38ECB-0EF4-4717-8D28-2E45236EAD1F}">
      <dsp:nvSpPr>
        <dsp:cNvPr id="0" name=""/>
        <dsp:cNvSpPr/>
      </dsp:nvSpPr>
      <dsp:spPr>
        <a:xfrm>
          <a:off x="96669" y="4426227"/>
          <a:ext cx="1134809" cy="1134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45A1-58D3-4A73-8807-C40B1C840F32}" type="datetime1">
              <a:rPr lang="bg-BG" smtClean="0"/>
              <a:t>22.9.2021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436D-6C90-4C1C-B5CF-BA618D87A579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6422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246B8B-1CDC-4C4B-ADFA-2B97587E2C3E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491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666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3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three pillars of the Bioeconomy concept will address the following key questions, regarding the R&amp;I needs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multiple value (ecological, social, and economic) that can be supplied by relevant business models and captured by the stakeholders in different sectors and across scales.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technological, organisational, behavioural, market and institutional constraints in implementation of bioeconomy concepts and models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possible pathways for transition to a scalable circular agri-food economy (e.g. reconfiguration, substitution, or transformation) 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expected consumer attitudes towards bio-based products. 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financing policies and socio-economic stimuli can be put at place.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4641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827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5320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авоъгъл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7" name="Прав конектор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ав конектор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ав конектор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kumimoji="0" lang="bg-BG" noProof="0" dirty="0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AC35A0-07F4-46A1-8287-96C4423177A4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19" name="Контейнер за долен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27" name="Контейнер за номер на слайд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809D4-A3C8-46DC-95AA-C93D85AB4BCF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D8C817-D15C-4319-9CA4-4D23C71EBC0D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2BCB88-B3AD-4E1B-99D3-2AE63CB249A3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lnSpc>
                <a:spcPct val="70000"/>
              </a:lnSpc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447602-EEB5-481E-A0D7-7AB0AA452ADC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FA5974-35F1-41FF-8073-FC1A7CF9B4FB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1EF077-5453-45AB-AE3B-E13377A32DEF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0B2350-2274-42D6-A627-99A348B4A522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FF321-154C-4DC9-BD93-596A0445CC92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  <a:p>
            <a:pPr lvl="1" rtl="0" eaLnBrk="1" latinLnBrk="0" hangingPunct="1"/>
            <a:r>
              <a:rPr lang="bg-BG" noProof="0"/>
              <a:t>Второ ниво</a:t>
            </a:r>
          </a:p>
          <a:p>
            <a:pPr lvl="2" rtl="0" eaLnBrk="1" latinLnBrk="0" hangingPunct="1"/>
            <a:r>
              <a:rPr lang="bg-BG" noProof="0"/>
              <a:t>Трето ниво</a:t>
            </a:r>
          </a:p>
          <a:p>
            <a:pPr lvl="3" rtl="0" eaLnBrk="1" latinLnBrk="0" hangingPunct="1"/>
            <a:r>
              <a:rPr lang="bg-BG" noProof="0"/>
              <a:t>Четвърто ниво</a:t>
            </a:r>
          </a:p>
          <a:p>
            <a:pPr lvl="4" rtl="0" eaLnBrk="1" latinLnBrk="0" hangingPunct="1"/>
            <a:r>
              <a:rPr lang="bg-BG" noProof="0"/>
              <a:t>Пето ниво</a:t>
            </a:r>
            <a:endParaRPr kumimoji="0"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91750B-E0D0-49DC-83D7-B1D2C7520C25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изрязан и закръглен ъгъл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bg-BG" sz="1800" noProof="0" dirty="0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bg-BG" sz="1800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kumimoji="0" lang="bg-BG" noProof="0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kumimoji="0"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FFB66-DB17-4B25-A8BC-E537C485241D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0" name="Свободна 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bg-BG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bg-BG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авоъгъл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grpSp>
          <p:nvGrpSpPr>
            <p:cNvPr id="27" name="Гру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Свободна 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bg-BG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Свободна 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bg-BG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Свободна 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bg-BG" sz="1800" noProof="0" dirty="0"/>
                </a:p>
              </p:txBody>
            </p:sp>
            <p:sp>
              <p:nvSpPr>
                <p:cNvPr id="33" name="Свободна 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bg-BG" sz="1800" noProof="0" dirty="0"/>
                </a:p>
              </p:txBody>
            </p:sp>
          </p:grpSp>
        </p:grpSp>
      </p:grp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bg-BG" noProof="0" dirty="0"/>
              <a:t>Щракнете, за да редактирате стила на заглавието на образеца</a:t>
            </a:r>
            <a:endParaRPr kumimoji="0" lang="bg-BG" noProof="0" dirty="0"/>
          </a:p>
        </p:txBody>
      </p:sp>
      <p:sp>
        <p:nvSpPr>
          <p:cNvPr id="30" name="Контейнер за 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 eaLnBrk="1" latinLnBrk="0" hangingPunct="1"/>
            <a:r>
              <a:rPr lang="bg-BG" noProof="0" dirty="0"/>
              <a:t>Второ ниво</a:t>
            </a:r>
          </a:p>
          <a:p>
            <a:pPr lvl="2" rtl="0" eaLnBrk="1" latinLnBrk="0" hangingPunct="1"/>
            <a:r>
              <a:rPr lang="bg-BG" noProof="0" dirty="0"/>
              <a:t>Трето ниво</a:t>
            </a:r>
          </a:p>
          <a:p>
            <a:pPr lvl="3" rtl="0" eaLnBrk="1" latinLnBrk="0" hangingPunct="1"/>
            <a:r>
              <a:rPr lang="bg-BG" noProof="0" dirty="0"/>
              <a:t>Четвърто ниво</a:t>
            </a:r>
          </a:p>
          <a:p>
            <a:pPr lvl="4" rtl="0" eaLnBrk="1" latinLnBrk="0" hangingPunct="1"/>
            <a:r>
              <a:rPr lang="bg-BG" noProof="0" dirty="0"/>
              <a:t>Пето ниво</a:t>
            </a:r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5B912C23-1E10-41A5-9D45-5A65F2520407}" type="datetime1">
              <a:rPr lang="bg-BG" noProof="0" smtClean="0"/>
              <a:t>22.9.2021 г.</a:t>
            </a:fld>
            <a:endParaRPr lang="bg-BG" noProof="0" dirty="0"/>
          </a:p>
        </p:txBody>
      </p:sp>
      <p:sp>
        <p:nvSpPr>
          <p:cNvPr id="22" name="Контейнер за долен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18" name="Контейнер за номер на слайд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2799473" y="1850065"/>
            <a:ext cx="8782927" cy="1828800"/>
          </a:xfrm>
        </p:spPr>
        <p:txBody>
          <a:bodyPr rtlCol="0">
            <a:norm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CAPBIO4BG</a:t>
            </a:r>
            <a:r>
              <a:rPr lang="en-US" sz="3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project </a:t>
            </a:r>
            <a:br>
              <a:rPr lang="en-US" sz="3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“Strengthening the research &amp; innovation capacity in the area of Bioeconomy for the Plovdiv region”</a:t>
            </a:r>
            <a:endParaRPr lang="bg-BG" sz="3200" dirty="0">
              <a:latin typeface="Bookman Old Style" panose="02050604050505020204" pitchFamily="18" charset="0"/>
            </a:endParaRPr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960582" y="4828101"/>
            <a:ext cx="10621818" cy="65020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n-US" b="1" dirty="0">
                <a:latin typeface="Bookman Old Style" panose="02050604050505020204" pitchFamily="18" charset="0"/>
              </a:rPr>
              <a:t>Dr. Berien Elbersen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Wageningen</a:t>
            </a:r>
            <a:r>
              <a:rPr lang="en-US" dirty="0" smtClean="0">
                <a:latin typeface="Bookman Old Style" panose="02050604050505020204" pitchFamily="18" charset="0"/>
              </a:rPr>
              <a:t> University Research</a:t>
            </a:r>
            <a:endParaRPr lang="en-US" dirty="0">
              <a:latin typeface="Bookman Old Style" panose="02050604050505020204" pitchFamily="18" charset="0"/>
            </a:endParaRPr>
          </a:p>
          <a:p>
            <a:pPr rtl="0"/>
            <a:r>
              <a:rPr lang="en-US" b="1" dirty="0">
                <a:latin typeface="Bookman Old Style" panose="02050604050505020204" pitchFamily="18" charset="0"/>
              </a:rPr>
              <a:t>Prof. Vladislav Popov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smtClean="0">
                <a:latin typeface="Bookman Old Style" panose="02050604050505020204" pitchFamily="18" charset="0"/>
              </a:rPr>
              <a:t>Agricultural University of Plovdiv</a:t>
            </a:r>
            <a:endParaRPr lang="bg-BG" dirty="0">
              <a:latin typeface="Bookman Old Style" panose="02050604050505020204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4204137" y="329779"/>
            <a:ext cx="7819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 Webinar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‘Better connecting researchers across Europe’ </a:t>
            </a:r>
            <a:endParaRPr lang="bg-BG" sz="2400" i="1" dirty="0"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2"/>
          <p:cNvSpPr txBox="1">
            <a:spLocks noChangeArrowheads="1"/>
          </p:cNvSpPr>
          <p:nvPr/>
        </p:nvSpPr>
        <p:spPr bwMode="auto">
          <a:xfrm>
            <a:off x="7199697" y="6201103"/>
            <a:ext cx="4992303" cy="656897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  <a:alpha val="4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Programme European Scientific Networks Ministry of Education and Science of Bulgaria</a:t>
            </a:r>
            <a:endParaRPr kumimoji="0" lang="en-US" altLang="bg-BG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9703"/>
            <a:ext cx="1169377" cy="11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93"/>
            <a:ext cx="3867807" cy="1144983"/>
          </a:xfrm>
          <a:prstGeom prst="rect">
            <a:avLst/>
          </a:prstGeom>
        </p:spPr>
      </p:pic>
      <p:pic>
        <p:nvPicPr>
          <p:cNvPr id="9" name="Картина 8"/>
          <p:cNvPicPr/>
          <p:nvPr/>
        </p:nvPicPr>
        <p:blipFill>
          <a:blip r:embed="rId5"/>
          <a:stretch>
            <a:fillRect/>
          </a:stretch>
        </p:blipFill>
        <p:spPr>
          <a:xfrm>
            <a:off x="266487" y="2142791"/>
            <a:ext cx="1805779" cy="1221424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00797" y="3670931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338FE9"/>
                </a:solidFill>
                <a:latin typeface="Bookman Old Style" panose="02050604050505020204" pitchFamily="18" charset="0"/>
              </a:rPr>
              <a:t>https://capbio4.bg/en</a:t>
            </a:r>
            <a:r>
              <a:rPr lang="en-US" u="sng" dirty="0" smtClean="0">
                <a:solidFill>
                  <a:srgbClr val="338FE9"/>
                </a:solidFill>
                <a:latin typeface="Bookman Old Style" panose="02050604050505020204" pitchFamily="18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endParaRPr lang="bg-B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5" y="232049"/>
            <a:ext cx="3401829" cy="2427890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77094" y="2896890"/>
            <a:ext cx="3401830" cy="28346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75-years leader in providing higher education at </a:t>
            </a:r>
            <a:r>
              <a:rPr lang="en-GB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en-GB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en-GB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PhD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level in agri-food sub-sectors of agronomy, plant protection, livestock husbandry, horticulture, agroecology and agricultural economy in Bulgaria. </a:t>
            </a:r>
          </a:p>
        </p:txBody>
      </p:sp>
      <p:sp>
        <p:nvSpPr>
          <p:cNvPr id="6" name="Заглавие 2"/>
          <p:cNvSpPr txBox="1">
            <a:spLocks/>
          </p:cNvSpPr>
          <p:nvPr/>
        </p:nvSpPr>
        <p:spPr>
          <a:xfrm>
            <a:off x="3478924" y="232049"/>
            <a:ext cx="8555421" cy="727548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Agricultural University of Plovdiv (AUP), Bulgaria</a:t>
            </a:r>
            <a:endParaRPr lang="bg-BG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5690276" y="1270509"/>
            <a:ext cx="6096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Favourable conditions to develop Bioeconomy Living Labs and a Regional Knowledge Hub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Диаграма 7"/>
          <p:cNvGraphicFramePr/>
          <p:nvPr>
            <p:extLst>
              <p:ext uri="{D42A27DB-BD31-4B8C-83A1-F6EECF244321}">
                <p14:modId xmlns:p14="http://schemas.microsoft.com/office/powerpoint/2010/main" val="2441545027"/>
              </p:ext>
            </p:extLst>
          </p:nvPr>
        </p:nvGraphicFramePr>
        <p:xfrm>
          <a:off x="5673435" y="2164439"/>
          <a:ext cx="6129682" cy="460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трелка надясно 2"/>
          <p:cNvSpPr/>
          <p:nvPr/>
        </p:nvSpPr>
        <p:spPr>
          <a:xfrm>
            <a:off x="3478924" y="4004109"/>
            <a:ext cx="2065228" cy="6448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25820" y="73992"/>
            <a:ext cx="11487808" cy="692178"/>
          </a:xfrm>
        </p:spPr>
        <p:txBody>
          <a:bodyPr rtlCol="0">
            <a:noAutofit/>
          </a:bodyPr>
          <a:lstStyle/>
          <a:p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bg-BG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How was the consortium of the project created? What were the necessary preconditions to start the project?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DE0154-CB42-4AB9-9F04-DB5E94B9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6" y="934285"/>
            <a:ext cx="3297165" cy="1948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65777-635B-404E-B47D-38534357B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97" y="5048551"/>
            <a:ext cx="3297164" cy="1856799"/>
          </a:xfrm>
          <a:prstGeom prst="rect">
            <a:avLst/>
          </a:prstGeom>
        </p:spPr>
      </p:pic>
      <p:pic>
        <p:nvPicPr>
          <p:cNvPr id="1026" name="Picture 2" descr="Конкурс на МОСВ за студен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2" y="3019193"/>
            <a:ext cx="3306792" cy="1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онтейнер за съдържание 1"/>
          <p:cNvSpPr txBox="1">
            <a:spLocks/>
          </p:cNvSpPr>
          <p:nvPr/>
        </p:nvSpPr>
        <p:spPr>
          <a:xfrm>
            <a:off x="3898381" y="934286"/>
            <a:ext cx="7693544" cy="208490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Bookman Old Style" panose="02050604050505020204" pitchFamily="18" charset="0"/>
              </a:rPr>
              <a:t>Researchers connected by the Dutch Embassy in Sofia, WUR and AUP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Bookman Old Style" panose="02050604050505020204" pitchFamily="18" charset="0"/>
              </a:rPr>
              <a:t>Current state-of-development of R&amp;I in AUP introduced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Bookman Old Style" panose="02050604050505020204" pitchFamily="18" charset="0"/>
              </a:rPr>
              <a:t>H2020 Twinning programme opportunity identified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Bookman Old Style" panose="02050604050505020204" pitchFamily="18" charset="0"/>
              </a:rPr>
              <a:t>Theme of common (future) interest identified (i.e. Bioeconomy)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Bookman Old Style" panose="02050604050505020204" pitchFamily="18" charset="0"/>
              </a:rPr>
              <a:t>Good contacts in network of EU Bioeconomy Universities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Bookman Old Style" panose="02050604050505020204" pitchFamily="18" charset="0"/>
              </a:rPr>
              <a:t>Strong involvement of key players in proposal development  (by all core partners)</a:t>
            </a:r>
          </a:p>
        </p:txBody>
      </p:sp>
      <p:sp>
        <p:nvSpPr>
          <p:cNvPr id="8" name="Контейнер за съдържание 1"/>
          <p:cNvSpPr txBox="1">
            <a:spLocks/>
          </p:cNvSpPr>
          <p:nvPr/>
        </p:nvSpPr>
        <p:spPr>
          <a:xfrm>
            <a:off x="3898380" y="3318296"/>
            <a:ext cx="7693544" cy="157382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Mutual interest to align current AUP Bioeconomy </a:t>
            </a:r>
            <a:r>
              <a:rPr lang="en-GB" sz="1600" b="1" dirty="0">
                <a:latin typeface="Bookman Old Style" panose="02050604050505020204" pitchFamily="18" charset="0"/>
              </a:rPr>
              <a:t>education programmes </a:t>
            </a:r>
            <a:r>
              <a:rPr lang="en-GB" sz="1600" dirty="0">
                <a:latin typeface="Bookman Old Style" panose="02050604050505020204" pitchFamily="18" charset="0"/>
              </a:rPr>
              <a:t>with those of the EU advanced universities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Mutual interest to widen collaboration in </a:t>
            </a:r>
            <a:r>
              <a:rPr lang="en-GB" sz="1600" b="1" dirty="0">
                <a:latin typeface="Bookman Old Style" panose="02050604050505020204" pitchFamily="18" charset="0"/>
              </a:rPr>
              <a:t>R&amp;I programmes between</a:t>
            </a:r>
            <a:r>
              <a:rPr lang="en-GB" sz="1600" dirty="0">
                <a:latin typeface="Bookman Old Style" panose="02050604050505020204" pitchFamily="18" charset="0"/>
              </a:rPr>
              <a:t> AUP Bioeconomy and those of the EU advanced universities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1" dirty="0">
                <a:latin typeface="Bookman Old Style" panose="02050604050505020204" pitchFamily="18" charset="0"/>
              </a:rPr>
              <a:t>Needs</a:t>
            </a:r>
            <a:r>
              <a:rPr lang="en-GB" sz="1600" dirty="0">
                <a:latin typeface="Bookman Old Style" panose="02050604050505020204" pitchFamily="18" charset="0"/>
              </a:rPr>
              <a:t> for building capacity on Bioeconomy research at AUP identified</a:t>
            </a:r>
          </a:p>
        </p:txBody>
      </p:sp>
      <p:sp>
        <p:nvSpPr>
          <p:cNvPr id="9" name="Контейнер за съдържание 1"/>
          <p:cNvSpPr txBox="1">
            <a:spLocks/>
          </p:cNvSpPr>
          <p:nvPr/>
        </p:nvSpPr>
        <p:spPr>
          <a:xfrm>
            <a:off x="3898380" y="5204367"/>
            <a:ext cx="7693545" cy="154516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Bookman Old Style" panose="02050604050505020204" pitchFamily="18" charset="0"/>
              </a:rPr>
              <a:t>Bioeconomy-advanced sectors in Plovdiv region identified and visited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Bookman Old Style" panose="02050604050505020204" pitchFamily="18" charset="0"/>
              </a:rPr>
              <a:t>Needs of regional and national Bioeconomy stakeholders inventorised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Bookman Old Style" panose="02050604050505020204" pitchFamily="18" charset="0"/>
              </a:rPr>
              <a:t>Liaison with other projects i.e. CELEBio (BBI-JU) realised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Bookman Old Style" panose="02050604050505020204" pitchFamily="18" charset="0"/>
              </a:rPr>
              <a:t>Opportunities for pilot </a:t>
            </a:r>
            <a:r>
              <a:rPr lang="en-US" sz="1500" dirty="0" err="1">
                <a:latin typeface="Bookman Old Style" panose="02050604050505020204" pitchFamily="18" charset="0"/>
              </a:rPr>
              <a:t>Bioeconomy</a:t>
            </a:r>
            <a:r>
              <a:rPr lang="en-US" sz="1500" dirty="0">
                <a:latin typeface="Bookman Old Style" panose="02050604050505020204" pitchFamily="18" charset="0"/>
              </a:rPr>
              <a:t> Living Lab in Plovdiv region identified</a:t>
            </a:r>
            <a:endParaRPr lang="bg-BG" sz="1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210207" y="2044263"/>
            <a:ext cx="3447393" cy="18550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To strengthen the AUP R&amp;I programmes and capacity to develop and implement R&amp;I projects in Bioeconomy value chains at regional, national and international scale</a:t>
            </a:r>
            <a:endParaRPr lang="bg-BG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-46240" y="311107"/>
            <a:ext cx="399393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ookman Old Style" panose="02050604050505020204" pitchFamily="18" charset="0"/>
              </a:rPr>
              <a:t>CAPBIO4BG Objectives and Approach</a:t>
            </a:r>
            <a:endParaRPr lang="bg-BG" sz="28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27" y="936672"/>
            <a:ext cx="2652829" cy="257694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43589"/>
              </p:ext>
            </p:extLst>
          </p:nvPr>
        </p:nvGraphicFramePr>
        <p:xfrm>
          <a:off x="5318235" y="3605048"/>
          <a:ext cx="6737132" cy="328186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737132">
                  <a:extLst>
                    <a:ext uri="{9D8B030D-6E8A-4147-A177-3AD203B41FA5}">
                      <a16:colId xmlns:a16="http://schemas.microsoft.com/office/drawing/2014/main" val="1386710390"/>
                    </a:ext>
                  </a:extLst>
                </a:gridCol>
              </a:tblGrid>
              <a:tr h="379811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bg-BG" sz="1400" b="0" dirty="0">
                          <a:effectLst/>
                          <a:latin typeface="Bookman Old Style" panose="02050604050505020204" pitchFamily="18" charset="0"/>
                        </a:rPr>
                        <a:t>Scaling</a:t>
                      </a:r>
                      <a:r>
                        <a:rPr lang="en-US" sz="1400" b="0" baseline="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bg-BG" sz="1400" b="0" dirty="0">
                          <a:effectLst/>
                          <a:latin typeface="Bookman Old Style" panose="02050604050505020204" pitchFamily="18" charset="0"/>
                        </a:rPr>
                        <a:t>up the regional</a:t>
                      </a:r>
                      <a:r>
                        <a:rPr lang="en-US" sz="1400" b="0" baseline="0" dirty="0">
                          <a:effectLst/>
                          <a:latin typeface="Bookman Old Style" panose="02050604050505020204" pitchFamily="18" charset="0"/>
                        </a:rPr>
                        <a:t> and</a:t>
                      </a:r>
                      <a:r>
                        <a:rPr lang="bg-BG" sz="1400" b="0" dirty="0">
                          <a:effectLst/>
                          <a:latin typeface="Bookman Old Style" panose="02050604050505020204" pitchFamily="18" charset="0"/>
                        </a:rPr>
                        <a:t> national </a:t>
                      </a:r>
                      <a:r>
                        <a:rPr lang="en-US" sz="1400" b="1" dirty="0"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  <a:r>
                        <a:rPr lang="bg-BG" sz="1400" b="1" dirty="0">
                          <a:effectLst/>
                          <a:latin typeface="Bookman Old Style" panose="02050604050505020204" pitchFamily="18" charset="0"/>
                        </a:rPr>
                        <a:t>ioeconomy</a:t>
                      </a:r>
                      <a:endParaRPr lang="bg-BG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608032"/>
                  </a:ext>
                </a:extLst>
              </a:tr>
              <a:tr h="625642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r>
                        <a:rPr lang="en-US" sz="1400" b="0" dirty="0">
                          <a:effectLst/>
                          <a:latin typeface="Bookman Old Style" panose="02050604050505020204" pitchFamily="18" charset="0"/>
                        </a:rPr>
                        <a:t>stablish a critical mass of AUP researchers capable of designing and managing interdisciplinary </a:t>
                      </a:r>
                      <a:r>
                        <a:rPr lang="en-US" sz="1400" b="1" dirty="0">
                          <a:effectLst/>
                          <a:latin typeface="Bookman Old Style" panose="02050604050505020204" pitchFamily="18" charset="0"/>
                        </a:rPr>
                        <a:t>R&amp;I programmes </a:t>
                      </a:r>
                      <a:r>
                        <a:rPr lang="en-US" sz="1400" b="0" dirty="0">
                          <a:effectLst/>
                          <a:latin typeface="Bookman Old Style" panose="02050604050505020204" pitchFamily="18" charset="0"/>
                        </a:rPr>
                        <a:t>in </a:t>
                      </a:r>
                      <a:r>
                        <a:rPr lang="en-US" sz="1400" b="1" dirty="0">
                          <a:effectLst/>
                          <a:latin typeface="Bookman Old Style" panose="02050604050505020204" pitchFamily="18" charset="0"/>
                        </a:rPr>
                        <a:t>Bioeconomy</a:t>
                      </a:r>
                      <a:endParaRPr lang="bg-BG" sz="1400" b="1" dirty="0"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4366464"/>
                  </a:ext>
                </a:extLst>
              </a:tr>
              <a:tr h="664143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Increase the AUP</a:t>
                      </a:r>
                      <a:r>
                        <a:rPr lang="en-GB" sz="1400" b="0" baseline="0" dirty="0">
                          <a:effectLst/>
                          <a:latin typeface="Bookman Old Style" panose="02050604050505020204" pitchFamily="18" charset="0"/>
                        </a:rPr>
                        <a:t> researchers’ </a:t>
                      </a: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skills in </a:t>
                      </a:r>
                      <a:r>
                        <a:rPr lang="en-GB" sz="1400" b="1" dirty="0">
                          <a:effectLst/>
                          <a:latin typeface="Bookman Old Style" panose="02050604050505020204" pitchFamily="18" charset="0"/>
                        </a:rPr>
                        <a:t>Bioeconomy</a:t>
                      </a: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Bookman Old Style" panose="02050604050505020204" pitchFamily="18" charset="0"/>
                        </a:rPr>
                        <a:t>R&amp;D project </a:t>
                      </a: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participation and execution</a:t>
                      </a:r>
                      <a:endParaRPr lang="bg-BG" sz="1400" b="0" dirty="0"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34716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Establish new</a:t>
                      </a:r>
                      <a:r>
                        <a:rPr lang="en-GB" sz="1400" b="0" baseline="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AUP’s partnerships with regional </a:t>
                      </a:r>
                      <a:r>
                        <a:rPr lang="en-GB" sz="1400" b="1" dirty="0">
                          <a:effectLst/>
                          <a:latin typeface="Bookman Old Style" panose="02050604050505020204" pitchFamily="18" charset="0"/>
                        </a:rPr>
                        <a:t>Bioeconomy</a:t>
                      </a: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GB" sz="1400" b="1" i="0" dirty="0">
                          <a:effectLst/>
                          <a:latin typeface="Bookman Old Style" panose="02050604050505020204" pitchFamily="18" charset="0"/>
                        </a:rPr>
                        <a:t>stakeholders</a:t>
                      </a:r>
                      <a:endParaRPr lang="bg-BG" sz="1400" b="1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859783"/>
                  </a:ext>
                </a:extLst>
              </a:tr>
              <a:tr h="47605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r>
                        <a:rPr lang="en-US" sz="1400" b="0" dirty="0">
                          <a:effectLst/>
                          <a:latin typeface="Bookman Old Style" panose="02050604050505020204" pitchFamily="18" charset="0"/>
                        </a:rPr>
                        <a:t>nhance the</a:t>
                      </a: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 research profile, recognition and </a:t>
                      </a:r>
                      <a:r>
                        <a:rPr lang="en-US" sz="1400" b="0" dirty="0">
                          <a:effectLst/>
                          <a:latin typeface="Bookman Old Style" panose="02050604050505020204" pitchFamily="18" charset="0"/>
                        </a:rPr>
                        <a:t>attractiveness of the AUP, peer review publications (h-factor) etc.</a:t>
                      </a:r>
                      <a:endParaRPr lang="bg-BG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2598331"/>
                  </a:ext>
                </a:extLst>
              </a:tr>
              <a:tr h="712697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r>
                        <a:rPr lang="en-US" sz="1400" b="0" dirty="0">
                          <a:effectLst/>
                          <a:latin typeface="Bookman Old Style" panose="02050604050505020204" pitchFamily="18" charset="0"/>
                        </a:rPr>
                        <a:t>stablish inter-disciplinary </a:t>
                      </a:r>
                      <a:r>
                        <a:rPr lang="en-US" sz="1400" b="1" dirty="0">
                          <a:effectLst/>
                          <a:latin typeface="Bookman Old Style" panose="02050604050505020204" pitchFamily="18" charset="0"/>
                        </a:rPr>
                        <a:t>knowledge data-base</a:t>
                      </a:r>
                      <a:r>
                        <a:rPr lang="en-US" sz="1400" b="1" baseline="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Bookman Old Style" panose="02050604050505020204" pitchFamily="18" charset="0"/>
                        </a:rPr>
                        <a:t>and know-how channels and networks on </a:t>
                      </a:r>
                      <a:r>
                        <a:rPr lang="en-US" sz="1400" b="1" dirty="0">
                          <a:effectLst/>
                          <a:latin typeface="Bookman Old Style" panose="02050604050505020204" pitchFamily="18" charset="0"/>
                        </a:rPr>
                        <a:t>Bioeconomy</a:t>
                      </a:r>
                      <a:endParaRPr lang="bg-BG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3774862"/>
                  </a:ext>
                </a:extLst>
              </a:tr>
            </a:tbl>
          </a:graphicData>
        </a:graphic>
      </p:graphicFrame>
      <p:sp>
        <p:nvSpPr>
          <p:cNvPr id="8" name="Заглавие 2"/>
          <p:cNvSpPr txBox="1">
            <a:spLocks/>
          </p:cNvSpPr>
          <p:nvPr/>
        </p:nvSpPr>
        <p:spPr>
          <a:xfrm>
            <a:off x="5402318" y="425634"/>
            <a:ext cx="6957848" cy="496639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Capacity Building Framework (CBF) for research &amp; innovation</a:t>
            </a:r>
            <a:endParaRPr lang="bg-BG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трелка надясно 8"/>
          <p:cNvSpPr/>
          <p:nvPr/>
        </p:nvSpPr>
        <p:spPr>
          <a:xfrm>
            <a:off x="3657600" y="2469931"/>
            <a:ext cx="330024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0" name="Заглавие 2"/>
          <p:cNvSpPr txBox="1">
            <a:spLocks/>
          </p:cNvSpPr>
          <p:nvPr/>
        </p:nvSpPr>
        <p:spPr>
          <a:xfrm>
            <a:off x="210206" y="4547044"/>
            <a:ext cx="3447393" cy="7567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H2020 Twinning project: closing innovation gap in Europe</a:t>
            </a:r>
            <a:endParaRPr lang="bg-BG" sz="16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Заглавие 2"/>
          <p:cNvSpPr txBox="1">
            <a:spLocks/>
          </p:cNvSpPr>
          <p:nvPr/>
        </p:nvSpPr>
        <p:spPr>
          <a:xfrm>
            <a:off x="210205" y="5699244"/>
            <a:ext cx="3447393" cy="8363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r" eaLnBrk="0" fontAlgn="base" hangingPunct="0">
              <a:lnSpc>
                <a:spcPct val="110000"/>
              </a:lnSpc>
              <a:spcAft>
                <a:spcPct val="0"/>
              </a:spcAft>
            </a:pPr>
            <a:r>
              <a:rPr lang="en-US" altLang="bg-BG" sz="1600" i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Programme “European Scientific Networks” of Ministry of Education and Science of Bulgaria</a:t>
            </a:r>
            <a:endParaRPr lang="en-US" altLang="bg-BG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трелка надолу 11"/>
          <p:cNvSpPr/>
          <p:nvPr/>
        </p:nvSpPr>
        <p:spPr>
          <a:xfrm>
            <a:off x="1765738" y="1696102"/>
            <a:ext cx="262759" cy="34816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Стрелка надолу 12"/>
          <p:cNvSpPr/>
          <p:nvPr/>
        </p:nvSpPr>
        <p:spPr>
          <a:xfrm>
            <a:off x="1765737" y="3899338"/>
            <a:ext cx="262759" cy="64770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4" name="Стрелка надолу 13"/>
          <p:cNvSpPr/>
          <p:nvPr/>
        </p:nvSpPr>
        <p:spPr>
          <a:xfrm>
            <a:off x="1765736" y="5327436"/>
            <a:ext cx="262759" cy="34816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4067503" y="2543898"/>
            <a:ext cx="223870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Core task</a:t>
            </a:r>
            <a:endParaRPr lang="bg-BG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90" y="1393458"/>
            <a:ext cx="3983420" cy="373559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</p:spPr>
      </p:pic>
      <p:sp>
        <p:nvSpPr>
          <p:cNvPr id="4" name="Правоъгълник 3"/>
          <p:cNvSpPr/>
          <p:nvPr/>
        </p:nvSpPr>
        <p:spPr>
          <a:xfrm>
            <a:off x="1653309" y="248412"/>
            <a:ext cx="887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  <a:ea typeface="Calibri" panose="020F0502020204030204" pitchFamily="34" charset="0"/>
              </a:rPr>
              <a:t>Capacity Building process for Bioeconomy Research &amp; Innovation at AUP</a:t>
            </a:r>
            <a:endParaRPr lang="bg-BG" sz="2400" dirty="0">
              <a:latin typeface="Bookman Old Style" panose="02050604050505020204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900456" y="1394727"/>
            <a:ext cx="4314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Aft>
                <a:spcPts val="0"/>
              </a:spcAft>
            </a:pPr>
            <a:r>
              <a:rPr lang="en-US" sz="1600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1: Capacity assessment: needs and knowledge gap analysis  </a:t>
            </a:r>
            <a:endParaRPr lang="bg-BG" sz="1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8103476" y="2901943"/>
            <a:ext cx="390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Aft>
                <a:spcPts val="300"/>
              </a:spcAft>
            </a:pPr>
            <a:r>
              <a:rPr lang="en-US" sz="1600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2: D</a:t>
            </a:r>
            <a:r>
              <a:rPr lang="en-US" sz="1600" i="1" dirty="0">
                <a:latin typeface="Bookman Old Style" panose="02050604050505020204" pitchFamily="18" charset="0"/>
                <a:ea typeface="Calibri" panose="020F0502020204030204" pitchFamily="34" charset="0"/>
              </a:rPr>
              <a:t>evelopment of a strategy and a program for capacity building on Bioeconomy research at the AUP</a:t>
            </a:r>
            <a:endParaRPr lang="bg-BG" sz="1600" i="1" dirty="0">
              <a:latin typeface="Bookman Old Style" panose="02050604050505020204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951890" y="5443097"/>
            <a:ext cx="3983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Aft>
                <a:spcPts val="300"/>
              </a:spcAft>
            </a:pPr>
            <a:r>
              <a:rPr lang="en-US" sz="1600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3: Implementation of Strategy – key roles o</a:t>
            </a:r>
            <a:r>
              <a:rPr lang="en-US" sz="1600" dirty="0">
                <a:latin typeface="Bookman Old Style" panose="02050604050505020204" pitchFamily="18" charset="0"/>
                <a:ea typeface="Calibri" panose="020F0502020204030204" pitchFamily="34" charset="0"/>
              </a:rPr>
              <a:t>f the AUP research teams individual, organizational and institutional</a:t>
            </a:r>
            <a:endParaRPr lang="bg-BG" sz="1600" dirty="0">
              <a:latin typeface="Bookman Old Style" panose="02050604050505020204" pitchFamily="18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1069760" y="2820852"/>
            <a:ext cx="2503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Aft>
                <a:spcPts val="0"/>
              </a:spcAft>
            </a:pPr>
            <a:r>
              <a:rPr lang="en-US" sz="1600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4: Monitoring and evaluation of the </a:t>
            </a:r>
            <a:r>
              <a:rPr lang="en-US" sz="1600" i="1" dirty="0">
                <a:latin typeface="Bookman Old Style" panose="02050604050505020204" pitchFamily="18" charset="0"/>
                <a:ea typeface="Calibri" panose="020F0502020204030204" pitchFamily="34" charset="0"/>
              </a:rPr>
              <a:t>effectiveness of the capacity building process </a:t>
            </a:r>
            <a:endParaRPr lang="bg-BG" sz="16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71055" y="92364"/>
            <a:ext cx="10972800" cy="1141013"/>
          </a:xfrm>
        </p:spPr>
        <p:txBody>
          <a:bodyPr rtlCol="0">
            <a:normAutofit/>
          </a:bodyPr>
          <a:lstStyle/>
          <a:p>
            <a:pPr algn="ctr"/>
            <a:r>
              <a:rPr lang="en-US" sz="3000" dirty="0">
                <a:latin typeface="Bookman Old Style" panose="02050604050505020204" pitchFamily="18" charset="0"/>
              </a:rPr>
              <a:t>Role of partners WUR, UCD and UNIBO in the knowledge transfer on Bioeconomy in CAPBIO4BG</a:t>
            </a:r>
            <a:endParaRPr lang="bg-BG" sz="3000" dirty="0">
              <a:latin typeface="Bookman Old Style" panose="02050604050505020204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956232" y="1673204"/>
            <a:ext cx="10889135" cy="13341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just">
              <a:lnSpc>
                <a:spcPct val="124000"/>
              </a:lnSpc>
              <a:spcBef>
                <a:spcPts val="600"/>
              </a:spcBef>
            </a:pPr>
            <a:r>
              <a:rPr lang="en-US" sz="2000" dirty="0">
                <a:latin typeface="Bookman Old Style" panose="02050604050505020204" pitchFamily="18" charset="0"/>
              </a:rPr>
              <a:t>The Bioeconomy CBF and a new R&amp;I programme at the AUP developed by combining know-how from three advanced EU Universities </a:t>
            </a:r>
          </a:p>
          <a:p>
            <a:pPr algn="just">
              <a:lnSpc>
                <a:spcPct val="124000"/>
              </a:lnSpc>
              <a:spcBef>
                <a:spcPts val="600"/>
              </a:spcBef>
            </a:pPr>
            <a:r>
              <a:rPr lang="en-US" sz="2000" dirty="0">
                <a:latin typeface="Bookman Old Style" panose="02050604050505020204" pitchFamily="18" charset="0"/>
              </a:rPr>
              <a:t>The CBF for boosting the R&amp;I potential of AUP based </a:t>
            </a:r>
            <a:r>
              <a:rPr lang="en-US" sz="2000">
                <a:latin typeface="Bookman Old Style" panose="02050604050505020204" pitchFamily="18" charset="0"/>
              </a:rPr>
              <a:t>on </a:t>
            </a:r>
            <a:r>
              <a:rPr lang="en-US" sz="2000" smtClean="0">
                <a:latin typeface="Bookman Old Style" panose="02050604050505020204" pitchFamily="18" charset="0"/>
              </a:rPr>
              <a:t>key </a:t>
            </a:r>
            <a:r>
              <a:rPr lang="en-US" sz="2000" dirty="0">
                <a:latin typeface="Bookman Old Style" panose="02050604050505020204" pitchFamily="18" charset="0"/>
              </a:rPr>
              <a:t>pillars:</a:t>
            </a:r>
            <a:endParaRPr lang="bg-BG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93223"/>
            <a:ext cx="5411972" cy="3309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Стрелка надясно 7"/>
          <p:cNvSpPr/>
          <p:nvPr/>
        </p:nvSpPr>
        <p:spPr>
          <a:xfrm>
            <a:off x="5687882" y="4646428"/>
            <a:ext cx="702285" cy="2977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pSp>
        <p:nvGrpSpPr>
          <p:cNvPr id="9" name="Group 22"/>
          <p:cNvGrpSpPr/>
          <p:nvPr/>
        </p:nvGrpSpPr>
        <p:grpSpPr>
          <a:xfrm>
            <a:off x="298952" y="3568361"/>
            <a:ext cx="5395732" cy="3034458"/>
            <a:chOff x="1603875" y="473702"/>
            <a:chExt cx="8995585" cy="5539565"/>
          </a:xfrm>
        </p:grpSpPr>
        <p:sp>
          <p:nvSpPr>
            <p:cNvPr id="10" name="Freeform: Shape 13"/>
            <p:cNvSpPr/>
            <p:nvPr/>
          </p:nvSpPr>
          <p:spPr>
            <a:xfrm>
              <a:off x="1603875" y="473704"/>
              <a:ext cx="2196635" cy="5539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6635"/>
                <a:gd name="f7" fmla="val 5539562"/>
                <a:gd name="f8" fmla="val 219664"/>
                <a:gd name="f9" fmla="val 98347"/>
                <a:gd name="f10" fmla="val 1976972"/>
                <a:gd name="f11" fmla="val 2098289"/>
                <a:gd name="f12" fmla="val 2196636"/>
                <a:gd name="f13" fmla="val 1919742"/>
                <a:gd name="f14" fmla="val 3619821"/>
                <a:gd name="f15" fmla="val 5319899"/>
                <a:gd name="f16" fmla="val 5441216"/>
                <a:gd name="f17" fmla="val 2098288"/>
                <a:gd name="f18" fmla="val 5539563"/>
                <a:gd name="f19" fmla="val 1976971"/>
                <a:gd name="f20" fmla="val 5441215"/>
                <a:gd name="f21" fmla="val 5319898"/>
                <a:gd name="f22" fmla="+- 0 0 -90"/>
                <a:gd name="f23" fmla="*/ f3 1 2196635"/>
                <a:gd name="f24" fmla="*/ f4 1 5539562"/>
                <a:gd name="f25" fmla="+- f7 0 f5"/>
                <a:gd name="f26" fmla="+- f6 0 f5"/>
                <a:gd name="f27" fmla="*/ f22 f0 1"/>
                <a:gd name="f28" fmla="*/ f26 1 2196635"/>
                <a:gd name="f29" fmla="*/ f25 1 5539562"/>
                <a:gd name="f30" fmla="*/ 0 f26 1"/>
                <a:gd name="f31" fmla="*/ 219664 f25 1"/>
                <a:gd name="f32" fmla="*/ 219664 f26 1"/>
                <a:gd name="f33" fmla="*/ 0 f25 1"/>
                <a:gd name="f34" fmla="*/ 1976972 f26 1"/>
                <a:gd name="f35" fmla="*/ 2196636 f26 1"/>
                <a:gd name="f36" fmla="*/ 2196635 f26 1"/>
                <a:gd name="f37" fmla="*/ 5319899 f25 1"/>
                <a:gd name="f38" fmla="*/ 1976971 f26 1"/>
                <a:gd name="f39" fmla="*/ 5539563 f25 1"/>
                <a:gd name="f40" fmla="*/ 5539562 f25 1"/>
                <a:gd name="f41" fmla="*/ 5319898 f25 1"/>
                <a:gd name="f42" fmla="*/ f27 1 f2"/>
                <a:gd name="f43" fmla="*/ f30 1 2196635"/>
                <a:gd name="f44" fmla="*/ f31 1 5539562"/>
                <a:gd name="f45" fmla="*/ f32 1 2196635"/>
                <a:gd name="f46" fmla="*/ f33 1 5539562"/>
                <a:gd name="f47" fmla="*/ f34 1 2196635"/>
                <a:gd name="f48" fmla="*/ f35 1 2196635"/>
                <a:gd name="f49" fmla="*/ f36 1 2196635"/>
                <a:gd name="f50" fmla="*/ f37 1 5539562"/>
                <a:gd name="f51" fmla="*/ f38 1 2196635"/>
                <a:gd name="f52" fmla="*/ f39 1 5539562"/>
                <a:gd name="f53" fmla="*/ f40 1 5539562"/>
                <a:gd name="f54" fmla="*/ f41 1 5539562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2196635" h="55395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5D2CA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2244" tIns="2358063" rIns="142244" bIns="1250149" anchor="ctr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b="0" i="0" u="none" strike="noStrike" kern="1200" cap="none" spc="0" baseline="0" dirty="0">
                  <a:solidFill>
                    <a:srgbClr val="FFFFFF"/>
                  </a:solidFill>
                  <a:uFillTx/>
                  <a:latin typeface="Bookman Old Style" panose="02050604050505020204" pitchFamily="18" charset="0"/>
                </a:rPr>
                <a:t>Biomass Production</a:t>
              </a:r>
            </a:p>
          </p:txBody>
        </p:sp>
        <p:sp>
          <p:nvSpPr>
            <p:cNvPr id="11" name="Oval 14"/>
            <p:cNvSpPr/>
            <p:nvPr/>
          </p:nvSpPr>
          <p:spPr>
            <a:xfrm>
              <a:off x="1779861" y="806080"/>
              <a:ext cx="1844673" cy="184467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5"/>
            <p:cNvSpPr/>
            <p:nvPr/>
          </p:nvSpPr>
          <p:spPr>
            <a:xfrm>
              <a:off x="3866412" y="473704"/>
              <a:ext cx="2196635" cy="5539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6635"/>
                <a:gd name="f7" fmla="val 5539562"/>
                <a:gd name="f8" fmla="val 219664"/>
                <a:gd name="f9" fmla="val 98347"/>
                <a:gd name="f10" fmla="val 1976972"/>
                <a:gd name="f11" fmla="val 2098289"/>
                <a:gd name="f12" fmla="val 2196636"/>
                <a:gd name="f13" fmla="val 1919742"/>
                <a:gd name="f14" fmla="val 3619821"/>
                <a:gd name="f15" fmla="val 5319899"/>
                <a:gd name="f16" fmla="val 5441216"/>
                <a:gd name="f17" fmla="val 2098288"/>
                <a:gd name="f18" fmla="val 5539563"/>
                <a:gd name="f19" fmla="val 1976971"/>
                <a:gd name="f20" fmla="val 5441215"/>
                <a:gd name="f21" fmla="val 5319898"/>
                <a:gd name="f22" fmla="+- 0 0 -90"/>
                <a:gd name="f23" fmla="*/ f3 1 2196635"/>
                <a:gd name="f24" fmla="*/ f4 1 5539562"/>
                <a:gd name="f25" fmla="+- f7 0 f5"/>
                <a:gd name="f26" fmla="+- f6 0 f5"/>
                <a:gd name="f27" fmla="*/ f22 f0 1"/>
                <a:gd name="f28" fmla="*/ f26 1 2196635"/>
                <a:gd name="f29" fmla="*/ f25 1 5539562"/>
                <a:gd name="f30" fmla="*/ 0 f26 1"/>
                <a:gd name="f31" fmla="*/ 219664 f25 1"/>
                <a:gd name="f32" fmla="*/ 219664 f26 1"/>
                <a:gd name="f33" fmla="*/ 0 f25 1"/>
                <a:gd name="f34" fmla="*/ 1976972 f26 1"/>
                <a:gd name="f35" fmla="*/ 2196636 f26 1"/>
                <a:gd name="f36" fmla="*/ 2196635 f26 1"/>
                <a:gd name="f37" fmla="*/ 5319899 f25 1"/>
                <a:gd name="f38" fmla="*/ 1976971 f26 1"/>
                <a:gd name="f39" fmla="*/ 5539563 f25 1"/>
                <a:gd name="f40" fmla="*/ 5539562 f25 1"/>
                <a:gd name="f41" fmla="*/ 5319898 f25 1"/>
                <a:gd name="f42" fmla="*/ f27 1 f2"/>
                <a:gd name="f43" fmla="*/ f30 1 2196635"/>
                <a:gd name="f44" fmla="*/ f31 1 5539562"/>
                <a:gd name="f45" fmla="*/ f32 1 2196635"/>
                <a:gd name="f46" fmla="*/ f33 1 5539562"/>
                <a:gd name="f47" fmla="*/ f34 1 2196635"/>
                <a:gd name="f48" fmla="*/ f35 1 2196635"/>
                <a:gd name="f49" fmla="*/ f36 1 2196635"/>
                <a:gd name="f50" fmla="*/ f37 1 5539562"/>
                <a:gd name="f51" fmla="*/ f38 1 2196635"/>
                <a:gd name="f52" fmla="*/ f39 1 5539562"/>
                <a:gd name="f53" fmla="*/ f40 1 5539562"/>
                <a:gd name="f54" fmla="*/ f41 1 5539562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2196635" h="55395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3BE96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2244" tIns="2358063" rIns="142244" bIns="1250149" anchor="ctr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Bookman Old Style" panose="02050604050505020204" pitchFamily="18" charset="0"/>
                </a:rPr>
                <a:t>Bio-refinery </a:t>
              </a:r>
              <a:r>
                <a:rPr lang="en-GB" b="0" i="0" u="none" strike="noStrike" kern="1200" cap="none" spc="0" baseline="0" dirty="0">
                  <a:solidFill>
                    <a:srgbClr val="FFFFFF"/>
                  </a:solidFill>
                  <a:uFillTx/>
                  <a:latin typeface="Bookman Old Style" panose="02050604050505020204" pitchFamily="18" charset="0"/>
                </a:rPr>
                <a:t>&amp; </a:t>
              </a:r>
              <a:r>
                <a:rPr lang="en-GB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Bookman Old Style" panose="02050604050505020204" pitchFamily="18" charset="0"/>
                </a:rPr>
                <a:t>con-version</a:t>
              </a:r>
              <a:endPara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Bookman Old Style" panose="02050604050505020204" pitchFamily="18" charset="0"/>
              </a:endParaRPr>
            </a:p>
          </p:txBody>
        </p:sp>
        <p:sp>
          <p:nvSpPr>
            <p:cNvPr id="13" name="Oval 16"/>
            <p:cNvSpPr/>
            <p:nvPr/>
          </p:nvSpPr>
          <p:spPr>
            <a:xfrm>
              <a:off x="4042397" y="806080"/>
              <a:ext cx="1844673" cy="184467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17"/>
            <p:cNvSpPr/>
            <p:nvPr/>
          </p:nvSpPr>
          <p:spPr>
            <a:xfrm>
              <a:off x="6128948" y="473704"/>
              <a:ext cx="2196635" cy="5539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6635"/>
                <a:gd name="f7" fmla="val 5539562"/>
                <a:gd name="f8" fmla="val 219664"/>
                <a:gd name="f9" fmla="val 98347"/>
                <a:gd name="f10" fmla="val 1976972"/>
                <a:gd name="f11" fmla="val 2098289"/>
                <a:gd name="f12" fmla="val 2196636"/>
                <a:gd name="f13" fmla="val 1919742"/>
                <a:gd name="f14" fmla="val 3619821"/>
                <a:gd name="f15" fmla="val 5319899"/>
                <a:gd name="f16" fmla="val 5441216"/>
                <a:gd name="f17" fmla="val 2098288"/>
                <a:gd name="f18" fmla="val 5539563"/>
                <a:gd name="f19" fmla="val 1976971"/>
                <a:gd name="f20" fmla="val 5441215"/>
                <a:gd name="f21" fmla="val 5319898"/>
                <a:gd name="f22" fmla="+- 0 0 -90"/>
                <a:gd name="f23" fmla="*/ f3 1 2196635"/>
                <a:gd name="f24" fmla="*/ f4 1 5539562"/>
                <a:gd name="f25" fmla="+- f7 0 f5"/>
                <a:gd name="f26" fmla="+- f6 0 f5"/>
                <a:gd name="f27" fmla="*/ f22 f0 1"/>
                <a:gd name="f28" fmla="*/ f26 1 2196635"/>
                <a:gd name="f29" fmla="*/ f25 1 5539562"/>
                <a:gd name="f30" fmla="*/ 0 f26 1"/>
                <a:gd name="f31" fmla="*/ 219664 f25 1"/>
                <a:gd name="f32" fmla="*/ 219664 f26 1"/>
                <a:gd name="f33" fmla="*/ 0 f25 1"/>
                <a:gd name="f34" fmla="*/ 1976972 f26 1"/>
                <a:gd name="f35" fmla="*/ 2196636 f26 1"/>
                <a:gd name="f36" fmla="*/ 2196635 f26 1"/>
                <a:gd name="f37" fmla="*/ 5319899 f25 1"/>
                <a:gd name="f38" fmla="*/ 1976971 f26 1"/>
                <a:gd name="f39" fmla="*/ 5539563 f25 1"/>
                <a:gd name="f40" fmla="*/ 5539562 f25 1"/>
                <a:gd name="f41" fmla="*/ 5319898 f25 1"/>
                <a:gd name="f42" fmla="*/ f27 1 f2"/>
                <a:gd name="f43" fmla="*/ f30 1 2196635"/>
                <a:gd name="f44" fmla="*/ f31 1 5539562"/>
                <a:gd name="f45" fmla="*/ f32 1 2196635"/>
                <a:gd name="f46" fmla="*/ f33 1 5539562"/>
                <a:gd name="f47" fmla="*/ f34 1 2196635"/>
                <a:gd name="f48" fmla="*/ f35 1 2196635"/>
                <a:gd name="f49" fmla="*/ f36 1 2196635"/>
                <a:gd name="f50" fmla="*/ f37 1 5539562"/>
                <a:gd name="f51" fmla="*/ f38 1 2196635"/>
                <a:gd name="f52" fmla="*/ f39 1 5539562"/>
                <a:gd name="f53" fmla="*/ f40 1 5539562"/>
                <a:gd name="f54" fmla="*/ f41 1 5539562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2196635" h="55395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1A353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2244" tIns="2358063" rIns="142244" bIns="1250149" anchor="ctr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b="0" i="0" u="none" strike="noStrike" kern="1200" cap="none" spc="0" baseline="0" dirty="0">
                  <a:solidFill>
                    <a:srgbClr val="FFFFFF"/>
                  </a:solidFill>
                  <a:uFillTx/>
                  <a:latin typeface="Bookman Old Style" panose="02050604050505020204" pitchFamily="18" charset="0"/>
                </a:rPr>
                <a:t>Bio-based  Circular Economy</a:t>
              </a:r>
            </a:p>
          </p:txBody>
        </p:sp>
        <p:sp>
          <p:nvSpPr>
            <p:cNvPr id="15" name="Oval 18"/>
            <p:cNvSpPr/>
            <p:nvPr/>
          </p:nvSpPr>
          <p:spPr>
            <a:xfrm>
              <a:off x="6304934" y="806080"/>
              <a:ext cx="1844673" cy="184467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: Shape 19"/>
            <p:cNvSpPr/>
            <p:nvPr/>
          </p:nvSpPr>
          <p:spPr>
            <a:xfrm>
              <a:off x="8402824" y="473702"/>
              <a:ext cx="2196636" cy="5539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6635"/>
                <a:gd name="f7" fmla="val 5539562"/>
                <a:gd name="f8" fmla="val 219664"/>
                <a:gd name="f9" fmla="val 98347"/>
                <a:gd name="f10" fmla="val 1976972"/>
                <a:gd name="f11" fmla="val 2098289"/>
                <a:gd name="f12" fmla="val 2196636"/>
                <a:gd name="f13" fmla="val 1919742"/>
                <a:gd name="f14" fmla="val 3619821"/>
                <a:gd name="f15" fmla="val 5319899"/>
                <a:gd name="f16" fmla="val 5441216"/>
                <a:gd name="f17" fmla="val 2098288"/>
                <a:gd name="f18" fmla="val 5539563"/>
                <a:gd name="f19" fmla="val 1976971"/>
                <a:gd name="f20" fmla="val 5441215"/>
                <a:gd name="f21" fmla="val 5319898"/>
                <a:gd name="f22" fmla="+- 0 0 -90"/>
                <a:gd name="f23" fmla="*/ f3 1 2196635"/>
                <a:gd name="f24" fmla="*/ f4 1 5539562"/>
                <a:gd name="f25" fmla="+- f7 0 f5"/>
                <a:gd name="f26" fmla="+- f6 0 f5"/>
                <a:gd name="f27" fmla="*/ f22 f0 1"/>
                <a:gd name="f28" fmla="*/ f26 1 2196635"/>
                <a:gd name="f29" fmla="*/ f25 1 5539562"/>
                <a:gd name="f30" fmla="*/ 0 f26 1"/>
                <a:gd name="f31" fmla="*/ 219664 f25 1"/>
                <a:gd name="f32" fmla="*/ 219664 f26 1"/>
                <a:gd name="f33" fmla="*/ 0 f25 1"/>
                <a:gd name="f34" fmla="*/ 1976972 f26 1"/>
                <a:gd name="f35" fmla="*/ 2196636 f26 1"/>
                <a:gd name="f36" fmla="*/ 2196635 f26 1"/>
                <a:gd name="f37" fmla="*/ 5319899 f25 1"/>
                <a:gd name="f38" fmla="*/ 1976971 f26 1"/>
                <a:gd name="f39" fmla="*/ 5539563 f25 1"/>
                <a:gd name="f40" fmla="*/ 5539562 f25 1"/>
                <a:gd name="f41" fmla="*/ 5319898 f25 1"/>
                <a:gd name="f42" fmla="*/ f27 1 f2"/>
                <a:gd name="f43" fmla="*/ f30 1 2196635"/>
                <a:gd name="f44" fmla="*/ f31 1 5539562"/>
                <a:gd name="f45" fmla="*/ f32 1 2196635"/>
                <a:gd name="f46" fmla="*/ f33 1 5539562"/>
                <a:gd name="f47" fmla="*/ f34 1 2196635"/>
                <a:gd name="f48" fmla="*/ f35 1 2196635"/>
                <a:gd name="f49" fmla="*/ f36 1 2196635"/>
                <a:gd name="f50" fmla="*/ f37 1 5539562"/>
                <a:gd name="f51" fmla="*/ f38 1 2196635"/>
                <a:gd name="f52" fmla="*/ f39 1 5539562"/>
                <a:gd name="f53" fmla="*/ f40 1 5539562"/>
                <a:gd name="f54" fmla="*/ f41 1 5539562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2196635" h="55395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7900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2244" tIns="2358063" rIns="142244" bIns="1250149" anchor="ctr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b="0" i="0" u="none" strike="noStrike" kern="1200" cap="none" spc="0" baseline="0" dirty="0">
                  <a:solidFill>
                    <a:srgbClr val="FFFFFF"/>
                  </a:solidFill>
                  <a:uFillTx/>
                  <a:latin typeface="Bookman Old Style" panose="02050604050505020204" pitchFamily="18" charset="0"/>
                </a:rPr>
                <a:t>Society in Bio-economy</a:t>
              </a:r>
            </a:p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7" name="Oval 20"/>
            <p:cNvSpPr/>
            <p:nvPr/>
          </p:nvSpPr>
          <p:spPr>
            <a:xfrm>
              <a:off x="8567461" y="806080"/>
              <a:ext cx="1844673" cy="184467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7">
                <a:alphaModFix/>
              </a:blip>
              <a:stretch>
                <a:fillRect/>
              </a:stretch>
            </a:blip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Arrow: Left-Right 21"/>
            <p:cNvSpPr/>
            <p:nvPr/>
          </p:nvSpPr>
          <p:spPr>
            <a:xfrm>
              <a:off x="1779861" y="5182332"/>
              <a:ext cx="8632273" cy="830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29 f26 1"/>
                <a:gd name="f35" fmla="*/ f30 f26 1"/>
                <a:gd name="f36" fmla="*/ f32 1 2"/>
                <a:gd name="f37" fmla="*/ f33 1 2"/>
                <a:gd name="f38" fmla="min f33 f32"/>
                <a:gd name="f39" fmla="*/ f32 f7 1"/>
                <a:gd name="f40" fmla="+- f6 f36 0"/>
                <a:gd name="f41" fmla="+- f6 f37 0"/>
                <a:gd name="f42" fmla="*/ f38 f7 1"/>
                <a:gd name="f43" fmla="*/ f39 1 200000"/>
                <a:gd name="f44" fmla="*/ f42 1 100000"/>
                <a:gd name="f45" fmla="+- f40 0 f43"/>
                <a:gd name="f46" fmla="+- f40 f43 0"/>
                <a:gd name="f47" fmla="*/ f40 f26 1"/>
                <a:gd name="f48" fmla="*/ f41 f26 1"/>
                <a:gd name="f49" fmla="+- f29 0 f44"/>
                <a:gd name="f50" fmla="*/ f45 f44 1"/>
                <a:gd name="f51" fmla="*/ f45 f26 1"/>
                <a:gd name="f52" fmla="*/ f46 f26 1"/>
                <a:gd name="f53" fmla="*/ f44 f26 1"/>
                <a:gd name="f54" fmla="*/ f50 1 f36"/>
                <a:gd name="f55" fmla="*/ f49 f26 1"/>
                <a:gd name="f56" fmla="+- f44 0 f54"/>
                <a:gd name="f57" fmla="+- f49 f54 0"/>
                <a:gd name="f58" fmla="*/ f56 f26 1"/>
                <a:gd name="f59" fmla="*/ f5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5" y="f31"/>
                </a:cxn>
                <a:cxn ang="f24">
                  <a:pos x="f48" y="f51"/>
                </a:cxn>
                <a:cxn ang="f24">
                  <a:pos x="f53" y="f31"/>
                </a:cxn>
                <a:cxn ang="f25">
                  <a:pos x="f53" y="f35"/>
                </a:cxn>
                <a:cxn ang="f25">
                  <a:pos x="f48" y="f52"/>
                </a:cxn>
                <a:cxn ang="f25">
                  <a:pos x="f55" y="f35"/>
                </a:cxn>
              </a:cxnLst>
              <a:rect l="f58" t="f51" r="f59" b="f52"/>
              <a:pathLst>
                <a:path>
                  <a:moveTo>
                    <a:pt x="f31" y="f47"/>
                  </a:moveTo>
                  <a:lnTo>
                    <a:pt x="f53" y="f31"/>
                  </a:lnTo>
                  <a:lnTo>
                    <a:pt x="f53" y="f51"/>
                  </a:lnTo>
                  <a:lnTo>
                    <a:pt x="f55" y="f51"/>
                  </a:lnTo>
                  <a:lnTo>
                    <a:pt x="f55" y="f31"/>
                  </a:lnTo>
                  <a:lnTo>
                    <a:pt x="f34" y="f47"/>
                  </a:lnTo>
                  <a:lnTo>
                    <a:pt x="f55" y="f35"/>
                  </a:lnTo>
                  <a:lnTo>
                    <a:pt x="f55" y="f52"/>
                  </a:lnTo>
                  <a:lnTo>
                    <a:pt x="f53" y="f52"/>
                  </a:lnTo>
                  <a:lnTo>
                    <a:pt x="f53" y="f35"/>
                  </a:lnTo>
                  <a:close/>
                </a:path>
              </a:pathLst>
            </a:custGeom>
            <a:solidFill>
              <a:srgbClr val="EFEEEC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1" compatLnSpc="1">
              <a:no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u="none" strike="noStrike" kern="1200" cap="none" spc="0" baseline="0" dirty="0">
                  <a:solidFill>
                    <a:srgbClr val="C55A11"/>
                  </a:solidFill>
                  <a:uFillTx/>
                  <a:latin typeface="Bookman Old Style" panose="02050604050505020204" pitchFamily="18" charset="0"/>
                </a:rPr>
                <a:t>WPs 1-4 Research &amp; Innovation Potential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255432" y="215925"/>
            <a:ext cx="11305947" cy="630620"/>
          </a:xfrm>
        </p:spPr>
        <p:txBody>
          <a:bodyPr rtlCol="0">
            <a:noAutofit/>
          </a:bodyPr>
          <a:lstStyle/>
          <a:p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bg-BG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How do you experience the cooperation in the project so far? What are the learnt lessons? 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168166" y="1387365"/>
            <a:ext cx="3415862" cy="643759"/>
          </a:xfrm>
          <a:ln>
            <a:solidFill>
              <a:srgbClr val="92D050"/>
            </a:solidFill>
          </a:ln>
        </p:spPr>
        <p:txBody>
          <a:bodyPr rtlCol="0"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Bookman Old Style" panose="02050604050505020204" pitchFamily="18" charset="0"/>
              </a:rPr>
              <a:t>Project Management 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8" name="Контейнер за съдържание 1"/>
          <p:cNvSpPr txBox="1">
            <a:spLocks/>
          </p:cNvSpPr>
          <p:nvPr/>
        </p:nvSpPr>
        <p:spPr>
          <a:xfrm>
            <a:off x="168166" y="2691886"/>
            <a:ext cx="3415862" cy="64375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/>
              <a:buNone/>
            </a:pPr>
            <a:r>
              <a:rPr lang="en-US" sz="1600" b="1" dirty="0">
                <a:latin typeface="Bookman Old Style" panose="02050604050505020204" pitchFamily="18" charset="0"/>
              </a:rPr>
              <a:t>Collaboration of partners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9" name="Контейнер за съдържание 1"/>
          <p:cNvSpPr txBox="1">
            <a:spLocks/>
          </p:cNvSpPr>
          <p:nvPr/>
        </p:nvSpPr>
        <p:spPr>
          <a:xfrm>
            <a:off x="168166" y="3996407"/>
            <a:ext cx="3415862" cy="64375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/>
              <a:buNone/>
            </a:pPr>
            <a:r>
              <a:rPr lang="en-US" sz="1600" b="1" dirty="0">
                <a:latin typeface="Bookman Old Style" panose="02050604050505020204" pitchFamily="18" charset="0"/>
              </a:rPr>
              <a:t>Know-how exchange/transfer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0" name="Контейнер за съдържание 1"/>
          <p:cNvSpPr txBox="1">
            <a:spLocks/>
          </p:cNvSpPr>
          <p:nvPr/>
        </p:nvSpPr>
        <p:spPr>
          <a:xfrm>
            <a:off x="168166" y="5300928"/>
            <a:ext cx="3415862" cy="64375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en-US" sz="1600" b="1" dirty="0">
                <a:latin typeface="Bookman Old Style" panose="02050604050505020204" pitchFamily="18" charset="0"/>
              </a:rPr>
              <a:t>Involvement of receiving University (i.e. AUP)</a:t>
            </a: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537540938"/>
              </p:ext>
            </p:extLst>
          </p:nvPr>
        </p:nvGraphicFramePr>
        <p:xfrm>
          <a:off x="3584028" y="788315"/>
          <a:ext cx="8449912" cy="590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59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87925" y="178676"/>
            <a:ext cx="10510343" cy="777765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bg-BG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What are, in your opinion, crucial factors determining the success or failure of a project like this? </a:t>
            </a:r>
          </a:p>
        </p:txBody>
      </p:sp>
      <p:sp>
        <p:nvSpPr>
          <p:cNvPr id="4" name="Контейнер за съдържание 1"/>
          <p:cNvSpPr txBox="1">
            <a:spLocks/>
          </p:cNvSpPr>
          <p:nvPr/>
        </p:nvSpPr>
        <p:spPr>
          <a:xfrm>
            <a:off x="387925" y="1300434"/>
            <a:ext cx="8128001" cy="279518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Bookman Old Style" panose="02050604050505020204" pitchFamily="18" charset="0"/>
              </a:rPr>
              <a:t>Preparatory phase: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Engagement of partners and key experts/researchers by on-site (country) visits, focus group discussions,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Engagement and involvement of project (target) stakeholders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Adapt approaches/ instruments to local conditions (AUP, </a:t>
            </a:r>
            <a:r>
              <a:rPr lang="en-GB" sz="1600" dirty="0" err="1">
                <a:latin typeface="Bookman Old Style" panose="02050604050505020204" pitchFamily="18" charset="0"/>
              </a:rPr>
              <a:t>Bioeconomy</a:t>
            </a:r>
            <a:r>
              <a:rPr lang="en-GB" sz="1600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en-GB" sz="1600" b="1" dirty="0">
                <a:latin typeface="Bookman Old Style" panose="02050604050505020204" pitchFamily="18" charset="0"/>
              </a:rPr>
              <a:t>Execution phase: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Ensure active involvement of all partners in all project tasks (WPs)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Use efficient learning instruments for know-how transfer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Bookman Old Style" panose="02050604050505020204" pitchFamily="18" charset="0"/>
              </a:rPr>
              <a:t>Ensure active participation of selected (core) researchers </a:t>
            </a:r>
          </a:p>
          <a:p>
            <a:pPr marL="0" indent="0">
              <a:buNone/>
            </a:pPr>
            <a:endParaRPr lang="en-GB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bg-BG" sz="2800" dirty="0"/>
          </a:p>
        </p:txBody>
      </p:sp>
      <p:sp>
        <p:nvSpPr>
          <p:cNvPr id="5" name="Контейнер за съдържание 1"/>
          <p:cNvSpPr txBox="1">
            <a:spLocks/>
          </p:cNvSpPr>
          <p:nvPr/>
        </p:nvSpPr>
        <p:spPr>
          <a:xfrm>
            <a:off x="387925" y="4439612"/>
            <a:ext cx="8128001" cy="217470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Bookman Old Style" panose="02050604050505020204" pitchFamily="18" charset="0"/>
              </a:rPr>
              <a:t>Other</a:t>
            </a:r>
            <a:r>
              <a:rPr lang="en-US" sz="1600" b="1" dirty="0">
                <a:latin typeface="Bookman Old Style" panose="02050604050505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Adjust to and align with the national R&amp;I policies and actions/initiatives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Engage relevant policy-makers in project implementation (national, regional)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Use existing and relevant expertise from previous (or parallel) projects in the topic area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Ensure efficient project communication (incl. at the EU-level)</a:t>
            </a:r>
          </a:p>
          <a:p>
            <a:endParaRPr lang="en-GB" sz="3200" b="1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58ECA1-B27F-428B-ADEF-C4C5F416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93" y="4322532"/>
            <a:ext cx="2990193" cy="2048078"/>
          </a:xfrm>
          <a:prstGeom prst="rect">
            <a:avLst/>
          </a:prstGeom>
        </p:spPr>
      </p:pic>
      <p:pic>
        <p:nvPicPr>
          <p:cNvPr id="2" name="Картина 1" descr="Article: Collaboration through integrative thinkin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08" y="1459130"/>
            <a:ext cx="3594892" cy="19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07568" y="1124746"/>
            <a:ext cx="7772400" cy="10313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Lucida Calligraphy" panose="03010101010101010101" pitchFamily="66" charset="0"/>
              </a:rPr>
              <a:t>Thank you for your attention…! </a:t>
            </a:r>
            <a:endParaRPr lang="bg-BG" sz="3200" dirty="0">
              <a:solidFill>
                <a:srgbClr val="0070C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99" y="2468988"/>
            <a:ext cx="3223589" cy="196638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549" y="4651150"/>
            <a:ext cx="3157249" cy="206857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61" y="4672206"/>
            <a:ext cx="3069585" cy="204752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941" y="2483476"/>
            <a:ext cx="3194857" cy="1966389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599" y="4651151"/>
            <a:ext cx="3223589" cy="2068577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339752" cy="950524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61" y="2483476"/>
            <a:ext cx="3069585" cy="19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за мозъчна атак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7_TF03460637" id="{BFDBD38F-0264-4B92-BDE7-95B2658E8846}" vid="{309B5360-283C-4E11-ABFE-681C7C9C089A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за мозъчна атака в бизнеса</Template>
  <TotalTime>612</TotalTime>
  <Words>999</Words>
  <Application>Microsoft Office PowerPoint</Application>
  <PresentationFormat>Широк екран</PresentationFormat>
  <Paragraphs>100</Paragraphs>
  <Slides>9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Lucida Calligraphy</vt:lpstr>
      <vt:lpstr>Palatino Linotype</vt:lpstr>
      <vt:lpstr>Times New Roman</vt:lpstr>
      <vt:lpstr>Verdana</vt:lpstr>
      <vt:lpstr>Wingdings</vt:lpstr>
      <vt:lpstr>Wingdings 2</vt:lpstr>
      <vt:lpstr>Презентация за мозъчна атака</vt:lpstr>
      <vt:lpstr>CAPBIO4BG project  “Strengthening the research &amp; innovation capacity in the area of Bioeconomy for the Plovdiv region”</vt:lpstr>
      <vt:lpstr>Презентация на PowerPoint</vt:lpstr>
      <vt:lpstr> How was the consortium of the project created? What were the necessary preconditions to start the project?</vt:lpstr>
      <vt:lpstr>To strengthen the AUP R&amp;I programmes and capacity to develop and implement R&amp;I projects in Bioeconomy value chains at regional, national and international scale</vt:lpstr>
      <vt:lpstr>Презентация на PowerPoint</vt:lpstr>
      <vt:lpstr>Role of partners WUR, UCD and UNIBO in the knowledge transfer on Bioeconomy in CAPBIO4BG</vt:lpstr>
      <vt:lpstr> How do you experience the cooperation in the project so far? What are the learnt lessons? </vt:lpstr>
      <vt:lpstr> What are, in your opinion, crucial factors determining the success or failure of a project like this? </vt:lpstr>
      <vt:lpstr>Thank you for your attention…!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CAPBIO4BG  Kick-off meeting</dc:title>
  <dc:creator>В. Попов</dc:creator>
  <cp:lastModifiedBy>Потребител на Windows</cp:lastModifiedBy>
  <cp:revision>110</cp:revision>
  <cp:lastPrinted>2021-02-03T10:53:11Z</cp:lastPrinted>
  <dcterms:created xsi:type="dcterms:W3CDTF">2021-01-25T11:37:49Z</dcterms:created>
  <dcterms:modified xsi:type="dcterms:W3CDTF">2021-09-22T09:38:31Z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