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7" r:id="rId3"/>
    <p:sldId id="265" r:id="rId4"/>
    <p:sldId id="279" r:id="rId5"/>
    <p:sldId id="273" r:id="rId6"/>
    <p:sldId id="278" r:id="rId7"/>
    <p:sldId id="264" r:id="rId8"/>
    <p:sldId id="268" r:id="rId9"/>
    <p:sldId id="269" r:id="rId10"/>
    <p:sldId id="280" r:id="rId11"/>
    <p:sldId id="281" r:id="rId12"/>
    <p:sldId id="270" r:id="rId13"/>
    <p:sldId id="257" r:id="rId14"/>
    <p:sldId id="258" r:id="rId15"/>
    <p:sldId id="272" r:id="rId16"/>
    <p:sldId id="260" r:id="rId17"/>
    <p:sldId id="275" r:id="rId18"/>
    <p:sldId id="274" r:id="rId19"/>
    <p:sldId id="259" r:id="rId20"/>
    <p:sldId id="277" r:id="rId21"/>
    <p:sldId id="261" r:id="rId22"/>
    <p:sldId id="262" r:id="rId23"/>
    <p:sldId id="263" r:id="rId24"/>
    <p:sldId id="271" r:id="rId25"/>
    <p:sldId id="266" r:id="rId2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86" autoAdjust="0"/>
  </p:normalViewPr>
  <p:slideViewPr>
    <p:cSldViewPr>
      <p:cViewPr varScale="1">
        <p:scale>
          <a:sx n="115" d="100"/>
          <a:sy n="115" d="100"/>
        </p:scale>
        <p:origin x="14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C4303-5046-40D1-AE10-18D5C288F26A}" type="datetimeFigureOut">
              <a:rPr lang="bg-BG" smtClean="0"/>
              <a:t>26.11.2020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62F15-DA36-4F76-87D6-DF3BD087216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9458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97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075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DE05-3BF5-4FED-92DC-14F47E4864D6}" type="datetimeFigureOut">
              <a:rPr lang="bg-BG" smtClean="0"/>
              <a:t>26.11.2020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15B1-0A3F-4C65-BA89-9437701E25AD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19192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DE05-3BF5-4FED-92DC-14F47E4864D6}" type="datetimeFigureOut">
              <a:rPr lang="bg-BG" smtClean="0"/>
              <a:t>26.11.2020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15B1-0A3F-4C65-BA89-9437701E25AD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0380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DE05-3BF5-4FED-92DC-14F47E4864D6}" type="datetimeFigureOut">
              <a:rPr lang="bg-BG" smtClean="0"/>
              <a:t>26.11.2020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15B1-0A3F-4C65-BA89-9437701E25AD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29390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79274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defRPr/>
            </a:lvl1pPr>
            <a:lvl2pPr>
              <a:lnSpc>
                <a:spcPct val="100000"/>
              </a:lnSpc>
              <a:spcAft>
                <a:spcPts val="1350"/>
              </a:spcAft>
              <a:defRPr/>
            </a:lvl2pPr>
            <a:lvl3pPr>
              <a:lnSpc>
                <a:spcPct val="100000"/>
              </a:lnSpc>
              <a:spcAft>
                <a:spcPts val="1350"/>
              </a:spcAft>
              <a:defRPr/>
            </a:lvl3pPr>
            <a:lvl4pPr>
              <a:lnSpc>
                <a:spcPct val="100000"/>
              </a:lnSpc>
              <a:spcAft>
                <a:spcPts val="1350"/>
              </a:spcAft>
              <a:defRPr/>
            </a:lvl4pPr>
            <a:lvl5pPr>
              <a:lnSpc>
                <a:spcPct val="100000"/>
              </a:lnSpc>
              <a:spcAft>
                <a:spcPts val="135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55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DE05-3BF5-4FED-92DC-14F47E4864D6}" type="datetimeFigureOut">
              <a:rPr lang="bg-BG" smtClean="0"/>
              <a:t>26.11.2020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15B1-0A3F-4C65-BA89-9437701E25AD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89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DE05-3BF5-4FED-92DC-14F47E4864D6}" type="datetimeFigureOut">
              <a:rPr lang="bg-BG" smtClean="0"/>
              <a:t>26.11.2020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15B1-0A3F-4C65-BA89-9437701E25AD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8080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DE05-3BF5-4FED-92DC-14F47E4864D6}" type="datetimeFigureOut">
              <a:rPr lang="bg-BG" smtClean="0"/>
              <a:t>26.11.2020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15B1-0A3F-4C65-BA89-9437701E25AD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3891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DE05-3BF5-4FED-92DC-14F47E4864D6}" type="datetimeFigureOut">
              <a:rPr lang="bg-BG" smtClean="0"/>
              <a:t>26.11.2020 г.</a:t>
            </a:fld>
            <a:endParaRPr lang="bg-BG" dirty="0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15B1-0A3F-4C65-BA89-9437701E25AD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8513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DE05-3BF5-4FED-92DC-14F47E4864D6}" type="datetimeFigureOut">
              <a:rPr lang="bg-BG" smtClean="0"/>
              <a:t>26.11.2020 г.</a:t>
            </a:fld>
            <a:endParaRPr lang="bg-BG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15B1-0A3F-4C65-BA89-9437701E25AD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7038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DE05-3BF5-4FED-92DC-14F47E4864D6}" type="datetimeFigureOut">
              <a:rPr lang="bg-BG" smtClean="0"/>
              <a:t>26.11.2020 г.</a:t>
            </a:fld>
            <a:endParaRPr lang="bg-BG" dirty="0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15B1-0A3F-4C65-BA89-9437701E25AD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0789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DE05-3BF5-4FED-92DC-14F47E4864D6}" type="datetimeFigureOut">
              <a:rPr lang="bg-BG" smtClean="0"/>
              <a:t>26.11.2020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15B1-0A3F-4C65-BA89-9437701E25AD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2832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DE05-3BF5-4FED-92DC-14F47E4864D6}" type="datetimeFigureOut">
              <a:rPr lang="bg-BG" smtClean="0"/>
              <a:t>26.11.2020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15B1-0A3F-4C65-BA89-9437701E25AD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5375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BDE05-3BF5-4FED-92DC-14F47E4864D6}" type="datetimeFigureOut">
              <a:rPr lang="bg-BG" smtClean="0"/>
              <a:t>26.11.2020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315B1-0A3F-4C65-BA89-9437701E25AD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1793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it.europa.eu/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bbi-europe.eu/participate/call-proposals-202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bioeast.eu/republic-of-bulgaria-ministry-of-agriculture-food-and-forestry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research/bioeconomy/index.cf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ec.europa.eu/research/bioeconomy/index.cfm?pg=policy&amp;lib=observatory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c.europa.eu/knowledge4policy/bioeconomy/monitoring_e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research-and-innovation/research-area/bioeconomy/food-2030_en" TargetMode="External"/><Relationship Id="rId7" Type="http://schemas.openxmlformats.org/officeDocument/2006/relationships/hyperlink" Target="https://ec.europa.eu/info/publications/food-2030-pathways-action-research-and-innovation-policy-driver-sustainable-healthy-and-inclusive-food-systems-all_en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c.europa.eu/info/research-and-innovation/research-area/food-systems/food-2030_en" TargetMode="External"/><Relationship Id="rId5" Type="http://schemas.openxmlformats.org/officeDocument/2006/relationships/hyperlink" Target="https://ec.europa.eu/info/research-and-innovation/research-area/food-systems_en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publications/food-2030-pathways-action-research-and-innovation-policy-driver-sustainable-healthy-and-inclusive-food-systems-all_e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Autofit/>
          </a:bodyPr>
          <a:lstStyle/>
          <a:p>
            <a:r>
              <a:rPr lang="bg-BG" sz="3200" dirty="0"/>
              <a:t>Възможности за участие на колективи на ВУ в Европейски програми и проекти в областта на Биоикономиката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267744" y="4797152"/>
            <a:ext cx="6400800" cy="1152128"/>
          </a:xfrm>
        </p:spPr>
        <p:txBody>
          <a:bodyPr>
            <a:normAutofit/>
          </a:bodyPr>
          <a:lstStyle/>
          <a:p>
            <a:pPr algn="r"/>
            <a:r>
              <a:rPr lang="bg-BG" sz="2800" dirty="0" smtClean="0">
                <a:solidFill>
                  <a:schemeClr val="tx1"/>
                </a:solidFill>
              </a:rPr>
              <a:t>Проф. д-р В.Попов</a:t>
            </a:r>
          </a:p>
          <a:p>
            <a:pPr algn="r"/>
            <a:r>
              <a:rPr lang="bg-BG" sz="2800" dirty="0" smtClean="0">
                <a:solidFill>
                  <a:schemeClr val="tx1"/>
                </a:solidFill>
              </a:rPr>
              <a:t>Аграрен Университет-Пловдив</a:t>
            </a:r>
            <a:endParaRPr lang="bg-BG" sz="2800" dirty="0">
              <a:solidFill>
                <a:schemeClr val="tx1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91" y="116632"/>
            <a:ext cx="1186465" cy="11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05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620688"/>
            <a:ext cx="6953396" cy="586768"/>
          </a:xfrm>
        </p:spPr>
        <p:txBody>
          <a:bodyPr/>
          <a:lstStyle/>
          <a:p>
            <a:r>
              <a:rPr lang="fr-BE" sz="2400" dirty="0"/>
              <a:t>HE Cluster 6 WP 2021-2022 structure</a:t>
            </a:r>
            <a:endParaRPr lang="en-IE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65233" y="1681822"/>
            <a:ext cx="1338828" cy="300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fr-BE" sz="1350" b="1" dirty="0">
                <a:solidFill>
                  <a:srgbClr val="4D4D4D"/>
                </a:solidFill>
                <a:latin typeface="Arial"/>
              </a:rPr>
              <a:t>Strategic Plan</a:t>
            </a:r>
            <a:endParaRPr lang="en-IE" sz="1350" b="1" dirty="0">
              <a:solidFill>
                <a:srgbClr val="4D4D4D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8602" y="1681822"/>
            <a:ext cx="16242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fr-BE" sz="1350" b="1" dirty="0" err="1">
                <a:solidFill>
                  <a:srgbClr val="4D4D4D"/>
                </a:solidFill>
                <a:latin typeface="Arial"/>
              </a:rPr>
              <a:t>Work</a:t>
            </a:r>
            <a:r>
              <a:rPr lang="fr-BE" sz="1350" b="1" dirty="0">
                <a:solidFill>
                  <a:srgbClr val="4D4D4D"/>
                </a:solidFill>
                <a:latin typeface="Arial"/>
              </a:rPr>
              <a:t> Programme</a:t>
            </a:r>
            <a:endParaRPr lang="en-IE" sz="1350" b="1" dirty="0">
              <a:solidFill>
                <a:srgbClr val="4D4D4D"/>
              </a:solidFill>
              <a:latin typeface="Arial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5" y="1831863"/>
            <a:ext cx="9086855" cy="440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9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943634"/>
              </p:ext>
            </p:extLst>
          </p:nvPr>
        </p:nvGraphicFramePr>
        <p:xfrm>
          <a:off x="629841" y="2011160"/>
          <a:ext cx="8020090" cy="3337422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6150833">
                  <a:extLst>
                    <a:ext uri="{9D8B030D-6E8A-4147-A177-3AD203B41FA5}">
                      <a16:colId xmlns:a16="http://schemas.microsoft.com/office/drawing/2014/main" val="2612990304"/>
                    </a:ext>
                  </a:extLst>
                </a:gridCol>
                <a:gridCol w="1869257">
                  <a:extLst>
                    <a:ext uri="{9D8B030D-6E8A-4147-A177-3AD203B41FA5}">
                      <a16:colId xmlns:a16="http://schemas.microsoft.com/office/drawing/2014/main" val="1225307484"/>
                    </a:ext>
                  </a:extLst>
                </a:gridCol>
              </a:tblGrid>
              <a:tr h="5383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Co-funded</a:t>
                      </a:r>
                      <a:r>
                        <a:rPr lang="en-US" sz="1600" baseline="0" dirty="0" smtClean="0">
                          <a:effectLst/>
                        </a:rPr>
                        <a:t> p</a:t>
                      </a:r>
                      <a:r>
                        <a:rPr lang="en-US" sz="1600" dirty="0" smtClean="0">
                          <a:effectLst/>
                        </a:rPr>
                        <a:t>artnership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Work </a:t>
                      </a:r>
                      <a:r>
                        <a:rPr lang="en-US" sz="1600" dirty="0" err="1">
                          <a:effectLst/>
                        </a:rPr>
                        <a:t>Programme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/>
                </a:tc>
                <a:extLst>
                  <a:ext uri="{0D108BD9-81ED-4DB2-BD59-A6C34878D82A}">
                    <a16:rowId xmlns:a16="http://schemas.microsoft.com/office/drawing/2014/main" val="1826882327"/>
                  </a:ext>
                </a:extLst>
              </a:tr>
              <a:tr h="38147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Rescuing biodiversity to safeguard life on Earth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2021-2022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/>
                </a:tc>
                <a:extLst>
                  <a:ext uri="{0D108BD9-81ED-4DB2-BD59-A6C34878D82A}">
                    <a16:rowId xmlns:a16="http://schemas.microsoft.com/office/drawing/2014/main" val="2111308335"/>
                  </a:ext>
                </a:extLst>
              </a:tr>
              <a:tr h="38147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A climate neutral, sustainable and productive Blue Economy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2021-2022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/>
                </a:tc>
                <a:extLst>
                  <a:ext uri="{0D108BD9-81ED-4DB2-BD59-A6C34878D82A}">
                    <a16:rowId xmlns:a16="http://schemas.microsoft.com/office/drawing/2014/main" val="3550802546"/>
                  </a:ext>
                </a:extLst>
              </a:tr>
              <a:tr h="38147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Water4All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2021-2022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/>
                </a:tc>
                <a:extLst>
                  <a:ext uri="{0D108BD9-81ED-4DB2-BD59-A6C34878D82A}">
                    <a16:rowId xmlns:a16="http://schemas.microsoft.com/office/drawing/2014/main" val="3991810538"/>
                  </a:ext>
                </a:extLst>
              </a:tr>
              <a:tr h="38147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Accelerating farming systems transition: </a:t>
                      </a:r>
                      <a:r>
                        <a:rPr lang="en-US" sz="1600" dirty="0" err="1" smtClean="0">
                          <a:effectLst/>
                        </a:rPr>
                        <a:t>agroecology</a:t>
                      </a:r>
                      <a:r>
                        <a:rPr lang="en-US" sz="1600" dirty="0" smtClean="0">
                          <a:effectLst/>
                        </a:rPr>
                        <a:t>,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living </a:t>
                      </a:r>
                      <a:r>
                        <a:rPr lang="en-US" sz="1600" dirty="0">
                          <a:effectLst/>
                        </a:rPr>
                        <a:t>labs and research infrastructures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2023-2024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693084"/>
                  </a:ext>
                </a:extLst>
              </a:tr>
              <a:tr h="38147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Animal health: fighting infectious diseases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2023-2024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619431"/>
                  </a:ext>
                </a:extLst>
              </a:tr>
              <a:tr h="38147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Environmental observations for a sustainable EU agriculture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2023-2024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158537"/>
                  </a:ext>
                </a:extLst>
              </a:tr>
              <a:tr h="38147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Safe and sustainable food systems for people, planet and climate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2023-2024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05" marR="5430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4341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8042" y="692696"/>
            <a:ext cx="7886700" cy="572522"/>
          </a:xfrm>
        </p:spPr>
        <p:txBody>
          <a:bodyPr/>
          <a:lstStyle/>
          <a:p>
            <a:r>
              <a:rPr lang="en-IE" sz="2800" dirty="0" smtClean="0"/>
              <a:t>Cluster 6 co-funded partnerships in WP </a:t>
            </a:r>
            <a:endParaRPr lang="en-GB" sz="2800" dirty="0"/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581755" y="2011160"/>
            <a:ext cx="8325464" cy="291142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629842" y="5434739"/>
            <a:ext cx="53760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 b="1" dirty="0"/>
              <a:t>Outside the WP: Circular bio-based Europe (Joint </a:t>
            </a:r>
            <a:r>
              <a:rPr lang="fr-BE" sz="1350" b="1" dirty="0" smtClean="0"/>
              <a:t>Under</a:t>
            </a:r>
            <a:r>
              <a:rPr lang="en-US" sz="1350" b="1" dirty="0"/>
              <a:t>t</a:t>
            </a:r>
            <a:r>
              <a:rPr lang="fr-BE" sz="1350" b="1" dirty="0" smtClean="0"/>
              <a:t>aking</a:t>
            </a:r>
            <a:r>
              <a:rPr lang="fr-BE" sz="1350" b="1" dirty="0"/>
              <a:t>)</a:t>
            </a:r>
            <a:endParaRPr lang="en-GB" sz="1350" b="1" dirty="0"/>
          </a:p>
        </p:txBody>
      </p:sp>
    </p:spTree>
    <p:extLst>
      <p:ext uri="{BB962C8B-B14F-4D97-AF65-F5344CB8AC3E}">
        <p14:creationId xmlns:p14="http://schemas.microsoft.com/office/powerpoint/2010/main" val="94171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040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792088"/>
          </a:xfrm>
        </p:spPr>
        <p:txBody>
          <a:bodyPr>
            <a:normAutofit/>
          </a:bodyPr>
          <a:lstStyle/>
          <a:p>
            <a:r>
              <a:rPr lang="bg-BG" sz="2400" dirty="0" smtClean="0"/>
              <a:t>Изводи от доклада на Световната банка</a:t>
            </a:r>
            <a:r>
              <a:rPr lang="en-US" sz="2400" dirty="0" smtClean="0"/>
              <a:t> </a:t>
            </a:r>
            <a:r>
              <a:rPr lang="bg-BG" sz="2400" dirty="0" smtClean="0"/>
              <a:t>  </a:t>
            </a:r>
            <a:endParaRPr lang="bg-BG" sz="240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604448" cy="5400600"/>
          </a:xfrm>
        </p:spPr>
        <p:txBody>
          <a:bodyPr>
            <a:noAutofit/>
          </a:bodyPr>
          <a:lstStyle/>
          <a:p>
            <a:pPr marL="285750" indent="-285750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</a:rPr>
              <a:t>Инвестициите в НИРД </a:t>
            </a:r>
            <a:r>
              <a:rPr lang="bg-BG" sz="1500" dirty="0" smtClean="0">
                <a:solidFill>
                  <a:schemeClr val="tx1"/>
                </a:solidFill>
              </a:rPr>
              <a:t>в България </a:t>
            </a:r>
            <a:r>
              <a:rPr lang="ru-RU" sz="1500" dirty="0" smtClean="0">
                <a:solidFill>
                  <a:schemeClr val="tx1"/>
                </a:solidFill>
              </a:rPr>
              <a:t>са все още много ниски в сравнение с другите ДЧ,</a:t>
            </a:r>
          </a:p>
          <a:p>
            <a:pPr marL="285750" indent="-285750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</a:rPr>
              <a:t>България има най-ниските нива на брутни разходи за научни изследвания и иновации (БРНИИ) като процент от БВП (или от целта на страната за 2030 г. от 3% от БВП),</a:t>
            </a:r>
          </a:p>
          <a:p>
            <a:pPr marL="285750" indent="-285750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</a:rPr>
              <a:t>Публичните изследователски институции са слабо финансирани и извършват по-малък дял от националните НИ и развойни дейности, отколкото партньорските ДЧ.</a:t>
            </a:r>
          </a:p>
          <a:p>
            <a:pPr marL="285750" indent="-285750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</a:rPr>
              <a:t>Резултатите от научните изследвания (публикации, патенти и др.) </a:t>
            </a:r>
            <a:r>
              <a:rPr lang="ru-RU" sz="1500" dirty="0">
                <a:solidFill>
                  <a:schemeClr val="tx1"/>
                </a:solidFill>
              </a:rPr>
              <a:t>и</a:t>
            </a:r>
            <a:r>
              <a:rPr lang="ru-RU" sz="1500" dirty="0" smtClean="0">
                <a:solidFill>
                  <a:schemeClr val="tx1"/>
                </a:solidFill>
              </a:rPr>
              <a:t>мат слабо влияние в международен план.</a:t>
            </a:r>
          </a:p>
          <a:p>
            <a:pPr marL="285750" indent="-285750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</a:rPr>
              <a:t>Институциите за научни </a:t>
            </a:r>
            <a:r>
              <a:rPr lang="ru-RU" sz="1500" dirty="0">
                <a:solidFill>
                  <a:schemeClr val="tx1"/>
                </a:solidFill>
              </a:rPr>
              <a:t>изследвания и </a:t>
            </a:r>
            <a:r>
              <a:rPr lang="ru-RU" sz="1500" dirty="0" smtClean="0">
                <a:solidFill>
                  <a:schemeClr val="tx1"/>
                </a:solidFill>
              </a:rPr>
              <a:t>иновации (НИИ) </a:t>
            </a:r>
            <a:r>
              <a:rPr lang="ru-RU" sz="1500" dirty="0">
                <a:solidFill>
                  <a:schemeClr val="tx1"/>
                </a:solidFill>
              </a:rPr>
              <a:t>са фрагментирани и страдат от слабо управление, което е довело до фрагментирани </a:t>
            </a:r>
            <a:r>
              <a:rPr lang="ru-RU" sz="1500" dirty="0" smtClean="0">
                <a:solidFill>
                  <a:schemeClr val="tx1"/>
                </a:solidFill>
              </a:rPr>
              <a:t>политики и програми и липса на координирана национална програма за НИ и развойна дейност с ясни цели и отговорности. </a:t>
            </a:r>
          </a:p>
          <a:p>
            <a:pPr marL="285750" indent="-285750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</a:rPr>
              <a:t>Недостатъчен е трансферът на знания и технологии от публичния към частния сектор. </a:t>
            </a:r>
          </a:p>
          <a:p>
            <a:pPr marL="285750" indent="-285750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</a:rPr>
              <a:t>Слабото представяне на сектора НИИ е пропусната възможност за допълнителен растеж на производителността, водена от иновации и квалифицирана работна ръка. </a:t>
            </a:r>
          </a:p>
          <a:p>
            <a:pPr marL="285750" indent="-285750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</a:rPr>
              <a:t>Необходимо е модернизиране на националната НИИ система, особено в публичния сектор, за подобряване на ефективността на публичните НИ организации, с акцент върху научните постижения, пазарно ориентираните програми за научни изследвания и трансфера на технологии.</a:t>
            </a:r>
          </a:p>
        </p:txBody>
      </p:sp>
      <p:sp>
        <p:nvSpPr>
          <p:cNvPr id="4" name="Правоъгълник 3"/>
          <p:cNvSpPr/>
          <p:nvPr/>
        </p:nvSpPr>
        <p:spPr>
          <a:xfrm>
            <a:off x="2699792" y="6308948"/>
            <a:ext cx="6228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Source: World Bank Group, Bulgaria: Country Needs and STI Policy Mix Assessment, Sept. 2020</a:t>
            </a:r>
            <a:endParaRPr lang="bg-BG" sz="1400" i="1" dirty="0"/>
          </a:p>
        </p:txBody>
      </p:sp>
    </p:spTree>
    <p:extLst>
      <p:ext uri="{BB962C8B-B14F-4D97-AF65-F5344CB8AC3E}">
        <p14:creationId xmlns:p14="http://schemas.microsoft.com/office/powerpoint/2010/main" val="8772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1"/>
          <p:cNvSpPr txBox="1">
            <a:spLocks/>
          </p:cNvSpPr>
          <p:nvPr/>
        </p:nvSpPr>
        <p:spPr>
          <a:xfrm>
            <a:off x="539552" y="1124744"/>
            <a:ext cx="8363725" cy="72008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800" dirty="0" smtClean="0"/>
              <a:t>Възможности за адресиране на проблемните области</a:t>
            </a:r>
            <a:endParaRPr lang="bg-BG" sz="2800" dirty="0"/>
          </a:p>
        </p:txBody>
      </p:sp>
      <p:sp>
        <p:nvSpPr>
          <p:cNvPr id="13" name="Правоъгълник 12"/>
          <p:cNvSpPr/>
          <p:nvPr/>
        </p:nvSpPr>
        <p:spPr>
          <a:xfrm>
            <a:off x="683568" y="2492896"/>
            <a:ext cx="7848872" cy="296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 b="1" dirty="0" smtClean="0"/>
              <a:t>ПОДОБРЯВАНЕ НА </a:t>
            </a:r>
            <a:r>
              <a:rPr lang="bg-BG" sz="1600" b="1" dirty="0" smtClean="0"/>
              <a:t>НИ </a:t>
            </a:r>
            <a:r>
              <a:rPr lang="ru-RU" sz="1600" b="1" dirty="0" smtClean="0"/>
              <a:t>СПОСОБНОСТИ И ОСИГУРЯВАНЕ НА ИКОНОМИЧЕСКАТА И ОБЩЕСТВЕНА ЗНАЧИМОСТ НА НАУЧНОИЗСЛЕДОВАТЕЛСКАТА ДЕЙНОСТ ЧРЕЗ:</a:t>
            </a:r>
          </a:p>
          <a:p>
            <a:pPr marL="285750" indent="-28575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/>
              <a:t>ПРОДЪЛЖАВАНЕ НА РЕФОРМИТЕ НА ФИНАНСИРАНЕ, ОСНОВАНИ НА РЕЗУЛТАТИТЕ,</a:t>
            </a:r>
          </a:p>
          <a:p>
            <a:pPr marL="285750" indent="-28575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/>
              <a:t>ПРЕОРИЕНТИРАНЕ НА ОБЩЕСТВЕНИТЕ ПРОГРАМИ ЗА НИИ КЪМ АДРЕСИРАНЕ НА НУЖДИТЕ НА ИНДУСТРИЯТА И ОБЩЕСТВОТО</a:t>
            </a:r>
          </a:p>
          <a:p>
            <a:pPr marL="285750" indent="-28575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/>
              <a:t>ПРОГРАМИ ЗА ПРОМИШЛЕНОСТТА ДА ОСИГУРИ ПРИНОС КЪМ ПУБЛИЧНИТЕ ПРОГРАМИ ЗА НАУЧНИ ИЗСЛЕДВАНИЯ   </a:t>
            </a:r>
            <a:r>
              <a:rPr lang="ru-RU" sz="1600" dirty="0" smtClean="0"/>
              <a:t>/</a:t>
            </a:r>
            <a:r>
              <a:rPr lang="ru-RU" sz="1600" i="1" dirty="0" smtClean="0"/>
              <a:t>ДОКЛАД НА СВЕТОВНАТА БАНКА, 2020</a:t>
            </a:r>
            <a:r>
              <a:rPr lang="ru-RU" sz="1600" dirty="0" smtClean="0"/>
              <a:t>/</a:t>
            </a:r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8772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094603" y="2019089"/>
            <a:ext cx="6984776" cy="64807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bg-BG" sz="2800" b="1" dirty="0" smtClean="0">
                <a:solidFill>
                  <a:schemeClr val="tx1"/>
                </a:solidFill>
              </a:rPr>
              <a:t>Ключов подход:  Синергия</a:t>
            </a:r>
            <a:endParaRPr lang="bg-BG" sz="2800" b="1" dirty="0">
              <a:solidFill>
                <a:schemeClr val="tx1"/>
              </a:solidFill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2751182" y="3493426"/>
            <a:ext cx="3096344" cy="19870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dirty="0" smtClean="0"/>
              <a:t>Национални програми за НИИ – </a:t>
            </a:r>
            <a:r>
              <a:rPr lang="ru-RU" dirty="0"/>
              <a:t>я</a:t>
            </a:r>
            <a:r>
              <a:rPr lang="ru-RU" dirty="0" smtClean="0"/>
              <a:t>сни и целенасочени – </a:t>
            </a:r>
            <a:r>
              <a:rPr lang="ru-RU" i="1" dirty="0" smtClean="0"/>
              <a:t>пример с Хоризонт Европа -  Мисии, Дестинации, </a:t>
            </a:r>
            <a:r>
              <a:rPr lang="ru-RU" i="1" dirty="0"/>
              <a:t>П</a:t>
            </a:r>
            <a:r>
              <a:rPr lang="ru-RU" i="1" dirty="0" smtClean="0"/>
              <a:t>артньорства…  с хоризонт до 2030 г.</a:t>
            </a:r>
          </a:p>
        </p:txBody>
      </p:sp>
      <p:sp>
        <p:nvSpPr>
          <p:cNvPr id="6" name="Правоъгълник 5"/>
          <p:cNvSpPr/>
          <p:nvPr/>
        </p:nvSpPr>
        <p:spPr>
          <a:xfrm>
            <a:off x="179512" y="3493426"/>
            <a:ext cx="2088232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Политики – на ниво ЕС и национално</a:t>
            </a:r>
          </a:p>
        </p:txBody>
      </p:sp>
      <p:sp>
        <p:nvSpPr>
          <p:cNvPr id="7" name="Правоъгълник 6"/>
          <p:cNvSpPr/>
          <p:nvPr/>
        </p:nvSpPr>
        <p:spPr>
          <a:xfrm>
            <a:off x="6143053" y="3496857"/>
            <a:ext cx="2663315" cy="167129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dirty="0" smtClean="0"/>
              <a:t>Партньорски проекти в страната – между ВУ, НИ, бизнес, общини , областни управи и други…. </a:t>
            </a:r>
          </a:p>
        </p:txBody>
      </p:sp>
      <p:sp>
        <p:nvSpPr>
          <p:cNvPr id="8" name="Заглавие 1"/>
          <p:cNvSpPr txBox="1">
            <a:spLocks/>
          </p:cNvSpPr>
          <p:nvPr/>
        </p:nvSpPr>
        <p:spPr>
          <a:xfrm>
            <a:off x="442643" y="764704"/>
            <a:ext cx="8363725" cy="72008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800" dirty="0" smtClean="0"/>
              <a:t>Възможности за адресиране на проблемните области</a:t>
            </a:r>
            <a:endParaRPr lang="bg-BG" sz="2800" dirty="0"/>
          </a:p>
        </p:txBody>
      </p:sp>
      <p:sp>
        <p:nvSpPr>
          <p:cNvPr id="5" name="Стрелка надолу 4"/>
          <p:cNvSpPr/>
          <p:nvPr/>
        </p:nvSpPr>
        <p:spPr>
          <a:xfrm>
            <a:off x="4406250" y="1484784"/>
            <a:ext cx="2182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cxnSp>
        <p:nvCxnSpPr>
          <p:cNvPr id="12" name="Съединител &quot;права стрелка&quot; 11"/>
          <p:cNvCxnSpPr/>
          <p:nvPr/>
        </p:nvCxnSpPr>
        <p:spPr>
          <a:xfrm>
            <a:off x="4638381" y="2708920"/>
            <a:ext cx="3009345" cy="58431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ъединител &quot;права стрелка&quot; 13"/>
          <p:cNvCxnSpPr/>
          <p:nvPr/>
        </p:nvCxnSpPr>
        <p:spPr>
          <a:xfrm flipH="1">
            <a:off x="1096114" y="2708920"/>
            <a:ext cx="3310136" cy="65631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ъединител &quot;права стрелка&quot; 17"/>
          <p:cNvCxnSpPr/>
          <p:nvPr/>
        </p:nvCxnSpPr>
        <p:spPr>
          <a:xfrm>
            <a:off x="4515378" y="2636912"/>
            <a:ext cx="0" cy="85651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2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7772400" cy="792087"/>
          </a:xfrm>
        </p:spPr>
        <p:txBody>
          <a:bodyPr>
            <a:normAutofit/>
          </a:bodyPr>
          <a:lstStyle/>
          <a:p>
            <a:r>
              <a:rPr lang="bg-BG" sz="2400" dirty="0" smtClean="0"/>
              <a:t>Проблемни области и възможни решения</a:t>
            </a:r>
            <a:endParaRPr lang="bg-BG" sz="2400" dirty="0"/>
          </a:p>
        </p:txBody>
      </p:sp>
      <p:sp>
        <p:nvSpPr>
          <p:cNvPr id="10" name="Правоъгълник 9"/>
          <p:cNvSpPr/>
          <p:nvPr/>
        </p:nvSpPr>
        <p:spPr>
          <a:xfrm>
            <a:off x="4476328" y="1076543"/>
            <a:ext cx="4416152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g-BG" sz="1600" dirty="0" smtClean="0"/>
              <a:t>Синергия между финансирането по линия на Европейските Структурни и Инвестиционни фондове и Рамковата Програма за Научни Изследвания /Х2020 и ХЕ/</a:t>
            </a:r>
            <a:endParaRPr lang="en-US" sz="1600" dirty="0"/>
          </a:p>
        </p:txBody>
      </p:sp>
      <p:sp>
        <p:nvSpPr>
          <p:cNvPr id="11" name="Правоъгълник 10"/>
          <p:cNvSpPr/>
          <p:nvPr/>
        </p:nvSpPr>
        <p:spPr>
          <a:xfrm>
            <a:off x="4468523" y="2492896"/>
            <a:ext cx="4441717" cy="13234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g-BG" sz="1600" dirty="0" smtClean="0"/>
              <a:t>Програми за съгласуваност </a:t>
            </a:r>
            <a:r>
              <a:rPr lang="bg-BG" sz="1600" dirty="0"/>
              <a:t>на регионалните политики за биоикономика </a:t>
            </a:r>
            <a:r>
              <a:rPr lang="bg-BG" sz="1600" dirty="0" smtClean="0"/>
              <a:t> </a:t>
            </a:r>
            <a:r>
              <a:rPr lang="bg-BG" sz="1600" dirty="0"/>
              <a:t>с другите политики, като тези на кръговата икономика, селското стопанство, горското стопанство, енергетиката и климата.</a:t>
            </a:r>
            <a:endParaRPr lang="en-US" sz="1600" dirty="0"/>
          </a:p>
        </p:txBody>
      </p:sp>
      <p:sp>
        <p:nvSpPr>
          <p:cNvPr id="13" name="Подзаглавие 2"/>
          <p:cNvSpPr>
            <a:spLocks noGrp="1"/>
          </p:cNvSpPr>
          <p:nvPr>
            <p:ph type="subTitle" idx="1"/>
          </p:nvPr>
        </p:nvSpPr>
        <p:spPr>
          <a:xfrm>
            <a:off x="227927" y="1696452"/>
            <a:ext cx="3528392" cy="339308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endParaRPr lang="bg-BG" sz="16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bg-BG" sz="1600" dirty="0" smtClean="0">
                <a:solidFill>
                  <a:schemeClr val="tx1"/>
                </a:solidFill>
              </a:rPr>
              <a:t>България е сред страните в ЕС-28 с относително нисък дял на приноса на секторите в биоикономиката в националната икономика, но с голям брой заети лица в тези сектори.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bg-BG" sz="1600" dirty="0" smtClean="0">
                <a:solidFill>
                  <a:schemeClr val="tx1"/>
                </a:solidFill>
              </a:rPr>
              <a:t>Страните с ниска добавена стойност от биоикономиката (напр. в ЦИЕ) имат същевременно висок, но неизползван потенциал на секторите, формиращи биоикономика. </a:t>
            </a:r>
          </a:p>
        </p:txBody>
      </p:sp>
      <p:sp>
        <p:nvSpPr>
          <p:cNvPr id="14" name="Правоъгълник 13"/>
          <p:cNvSpPr/>
          <p:nvPr/>
        </p:nvSpPr>
        <p:spPr>
          <a:xfrm>
            <a:off x="4476328" y="4149080"/>
            <a:ext cx="4572000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lvl="0"/>
            <a:r>
              <a:rPr lang="bg-BG" sz="1600" dirty="0" smtClean="0"/>
              <a:t>Програми </a:t>
            </a:r>
            <a:r>
              <a:rPr lang="bg-BG" sz="1600" dirty="0"/>
              <a:t>за </a:t>
            </a:r>
            <a:r>
              <a:rPr lang="bg-BG" sz="1600" dirty="0" smtClean="0"/>
              <a:t>подобряване на квалифицирана </a:t>
            </a:r>
            <a:r>
              <a:rPr lang="bg-BG" sz="1600" dirty="0"/>
              <a:t>работна сила </a:t>
            </a:r>
            <a:r>
              <a:rPr lang="bg-BG" sz="1600" dirty="0" smtClean="0"/>
              <a:t>в секторите </a:t>
            </a:r>
            <a:r>
              <a:rPr lang="bg-BG" sz="1600" dirty="0"/>
              <a:t>на биоикономиката</a:t>
            </a:r>
            <a:r>
              <a:rPr lang="bg-BG" sz="1600" dirty="0" smtClean="0"/>
              <a:t>.</a:t>
            </a:r>
            <a:endParaRPr lang="en-US" sz="1600" dirty="0"/>
          </a:p>
        </p:txBody>
      </p:sp>
      <p:sp>
        <p:nvSpPr>
          <p:cNvPr id="15" name="Правоъгълник 14"/>
          <p:cNvSpPr/>
          <p:nvPr/>
        </p:nvSpPr>
        <p:spPr>
          <a:xfrm>
            <a:off x="4468523" y="4941168"/>
            <a:ext cx="4506858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g-BG" sz="1600" dirty="0" smtClean="0"/>
              <a:t>Програми за подобряване капацитета </a:t>
            </a:r>
            <a:r>
              <a:rPr lang="bg-BG" sz="1600" dirty="0"/>
              <a:t>на </a:t>
            </a:r>
            <a:r>
              <a:rPr lang="bg-BG" sz="1600" dirty="0" smtClean="0"/>
              <a:t>ВУ и НИ </a:t>
            </a:r>
            <a:r>
              <a:rPr lang="bg-BG" sz="1600" dirty="0"/>
              <a:t>за предоставяне на качествено </a:t>
            </a:r>
            <a:r>
              <a:rPr lang="bg-BG" sz="1600" dirty="0" smtClean="0"/>
              <a:t>ноу-хау и </a:t>
            </a:r>
            <a:r>
              <a:rPr lang="bg-BG" sz="1600" dirty="0"/>
              <a:t>консултации на основните заинтересоване страни в биоикономиката, </a:t>
            </a:r>
            <a:endParaRPr lang="bg-BG" sz="1600" dirty="0" smtClean="0"/>
          </a:p>
          <a:p>
            <a:pPr lvl="0"/>
            <a:r>
              <a:rPr lang="bg-BG" sz="1400" dirty="0" smtClean="0"/>
              <a:t>напр</a:t>
            </a:r>
            <a:r>
              <a:rPr lang="bg-BG" sz="1400" dirty="0"/>
              <a:t>. производители и преработватели от хранително-вкусовата промишленост, агробизнеса, рециклирането, логистичния бизнес, органите за опазване на околната среда и други.</a:t>
            </a:r>
            <a:endParaRPr lang="en-US" sz="1400" dirty="0"/>
          </a:p>
        </p:txBody>
      </p:sp>
      <p:sp>
        <p:nvSpPr>
          <p:cNvPr id="16" name="Стрелка надясно 15"/>
          <p:cNvSpPr/>
          <p:nvPr/>
        </p:nvSpPr>
        <p:spPr>
          <a:xfrm>
            <a:off x="3756319" y="3212976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2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792087"/>
          </a:xfrm>
        </p:spPr>
        <p:txBody>
          <a:bodyPr>
            <a:normAutofit/>
          </a:bodyPr>
          <a:lstStyle/>
          <a:p>
            <a:r>
              <a:rPr lang="bg-BG" sz="2800" dirty="0" smtClean="0"/>
              <a:t>Проблемни области и възможни решения</a:t>
            </a:r>
            <a:endParaRPr lang="bg-BG" sz="2800" dirty="0"/>
          </a:p>
        </p:txBody>
      </p:sp>
      <p:sp>
        <p:nvSpPr>
          <p:cNvPr id="13" name="Подзаглавие 2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416824" cy="460851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bg-BG" sz="1400" b="1" dirty="0">
                <a:solidFill>
                  <a:schemeClr val="tx1"/>
                </a:solidFill>
              </a:rPr>
              <a:t>България няма национална стратегия за развитие на </a:t>
            </a:r>
            <a:r>
              <a:rPr lang="bg-BG" sz="1400" b="1" dirty="0" smtClean="0">
                <a:solidFill>
                  <a:schemeClr val="tx1"/>
                </a:solidFill>
              </a:rPr>
              <a:t>биоикономиката</a:t>
            </a:r>
            <a:r>
              <a:rPr lang="bg-BG" sz="1400" dirty="0" smtClean="0">
                <a:solidFill>
                  <a:schemeClr val="tx1"/>
                </a:solidFill>
              </a:rPr>
              <a:t>, 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bg-BG" sz="1400" dirty="0" smtClean="0">
                <a:solidFill>
                  <a:schemeClr val="tx1"/>
                </a:solidFill>
              </a:rPr>
              <a:t>Има стратегии за стимулиране на сектори на биоикономиката – Стратегия за издигане ролята на селското стопанство в биоикономиката (МЗХГ), </a:t>
            </a:r>
            <a:r>
              <a:rPr lang="ru-RU" sz="1400" dirty="0">
                <a:solidFill>
                  <a:schemeClr val="tx1"/>
                </a:solidFill>
              </a:rPr>
              <a:t>Иновационна стратегия за интелигентна специализация на Република България 2014-2020 г</a:t>
            </a:r>
            <a:r>
              <a:rPr lang="ru-RU" sz="1400" dirty="0" smtClean="0">
                <a:solidFill>
                  <a:schemeClr val="tx1"/>
                </a:solidFill>
              </a:rPr>
              <a:t>.; </a:t>
            </a:r>
            <a:r>
              <a:rPr lang="ru-RU" sz="1400" dirty="0">
                <a:solidFill>
                  <a:schemeClr val="tx1"/>
                </a:solidFill>
              </a:rPr>
              <a:t>Актуализирана Национална стратегия за развитие на научните изследвания в Република България 2017-2030 </a:t>
            </a:r>
            <a:r>
              <a:rPr lang="ru-RU" sz="1400" dirty="0" smtClean="0">
                <a:solidFill>
                  <a:schemeClr val="tx1"/>
                </a:solidFill>
              </a:rPr>
              <a:t>г. (МОН) и 11 Национални Научни Програми (ННП), Регионални стратегии за интелигентно развитие и др.</a:t>
            </a:r>
            <a:endParaRPr lang="bg-BG" sz="1400" dirty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bg-BG" sz="1400" dirty="0" smtClean="0">
                <a:solidFill>
                  <a:schemeClr val="tx1"/>
                </a:solidFill>
              </a:rPr>
              <a:t>България е сред страните относително нисък дял на приноса на секторите в биоикономиката в националната икономика, но с голям брой заети лица в тези сектори.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bg-BG" sz="1400" dirty="0" smtClean="0">
                <a:solidFill>
                  <a:schemeClr val="tx1"/>
                </a:solidFill>
              </a:rPr>
              <a:t>Страните с ниска добавена стойност от биоикономиката имат същевременно висок, но неизползван потенциал за добив на биомаса. 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bg-BG" sz="1400" dirty="0" smtClean="0">
                <a:solidFill>
                  <a:schemeClr val="tx1"/>
                </a:solidFill>
              </a:rPr>
              <a:t>Разнообразието </a:t>
            </a:r>
            <a:r>
              <a:rPr lang="bg-BG" sz="1400" dirty="0">
                <a:solidFill>
                  <a:schemeClr val="tx1"/>
                </a:solidFill>
              </a:rPr>
              <a:t>от аспекти на биоикономиката, избрано като фокус от различните държави-членки, най-често следва подхода на „интелигентната специализация“, който е в съответствие с политиките на ЕС. </a:t>
            </a:r>
            <a:endParaRPr lang="bg-BG" sz="1400" dirty="0" smtClean="0">
              <a:solidFill>
                <a:schemeClr val="tx1"/>
              </a:solidFill>
            </a:endParaRPr>
          </a:p>
          <a:p>
            <a:pPr marL="285750" lvl="0" indent="-285750" algn="l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bg-BG" sz="1400" dirty="0" smtClean="0">
                <a:solidFill>
                  <a:schemeClr val="tx1"/>
                </a:solidFill>
              </a:rPr>
              <a:t>Регионална инициатива, като </a:t>
            </a:r>
            <a:r>
              <a:rPr lang="en-US" sz="1400" dirty="0">
                <a:solidFill>
                  <a:schemeClr val="tx1"/>
                </a:solidFill>
              </a:rPr>
              <a:t>BIOEAST</a:t>
            </a:r>
            <a:r>
              <a:rPr lang="bg-BG" sz="1400" dirty="0">
                <a:solidFill>
                  <a:schemeClr val="tx1"/>
                </a:solidFill>
              </a:rPr>
              <a:t> </a:t>
            </a:r>
            <a:r>
              <a:rPr lang="bg-BG" sz="1400" dirty="0" smtClean="0">
                <a:solidFill>
                  <a:schemeClr val="tx1"/>
                </a:solidFill>
              </a:rPr>
              <a:t>, предлага </a:t>
            </a:r>
            <a:r>
              <a:rPr lang="bg-BG" sz="1400" dirty="0">
                <a:solidFill>
                  <a:schemeClr val="tx1"/>
                </a:solidFill>
              </a:rPr>
              <a:t>стратегия за устойчиво увеличаване на добива на биомаса, кръгова преработка и жизнени селски </a:t>
            </a:r>
            <a:r>
              <a:rPr lang="bg-BG" sz="1400" dirty="0" smtClean="0">
                <a:solidFill>
                  <a:schemeClr val="tx1"/>
                </a:solidFill>
              </a:rPr>
              <a:t>райони</a:t>
            </a:r>
            <a:r>
              <a:rPr lang="bg-BG" sz="1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04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545223" y="260648"/>
            <a:ext cx="7772400" cy="792087"/>
          </a:xfrm>
        </p:spPr>
        <p:txBody>
          <a:bodyPr>
            <a:normAutofit/>
          </a:bodyPr>
          <a:lstStyle/>
          <a:p>
            <a:r>
              <a:rPr lang="bg-BG" sz="3200" dirty="0" smtClean="0"/>
              <a:t>Необходими подходи</a:t>
            </a:r>
            <a:endParaRPr lang="bg-BG" sz="320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813863" y="2996952"/>
            <a:ext cx="7833468" cy="1554746"/>
          </a:xfr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bg-BG" sz="1600" b="1" dirty="0" smtClean="0">
                <a:solidFill>
                  <a:schemeClr val="tx1"/>
                </a:solidFill>
              </a:rPr>
              <a:t>Изискване към всички проекто-предложения в Х2020 – Зелена сделка</a:t>
            </a:r>
            <a:r>
              <a:rPr lang="bg-BG" sz="1600" dirty="0" smtClean="0">
                <a:solidFill>
                  <a:schemeClr val="tx1"/>
                </a:solidFill>
              </a:rPr>
              <a:t>:</a:t>
            </a:r>
          </a:p>
          <a:p>
            <a:r>
              <a:rPr lang="bg-BG" sz="1400" b="1" dirty="0">
                <a:solidFill>
                  <a:srgbClr val="FF0000"/>
                </a:solidFill>
              </a:rPr>
              <a:t>Д</a:t>
            </a:r>
            <a:r>
              <a:rPr lang="bg-BG" sz="1400" b="1" dirty="0" smtClean="0">
                <a:solidFill>
                  <a:srgbClr val="FF0000"/>
                </a:solidFill>
              </a:rPr>
              <a:t>а се фокусират върху </a:t>
            </a:r>
            <a:r>
              <a:rPr lang="bg-BG" sz="1400" b="1" i="1" dirty="0" smtClean="0">
                <a:solidFill>
                  <a:srgbClr val="FF0000"/>
                </a:solidFill>
              </a:rPr>
              <a:t>системни иновации</a:t>
            </a:r>
            <a:r>
              <a:rPr lang="bg-BG" sz="1400" b="1" dirty="0" smtClean="0">
                <a:solidFill>
                  <a:srgbClr val="FF0000"/>
                </a:solidFill>
              </a:rPr>
              <a:t>, които увеличават синергиите и намаляват компромисите за да предложат решения за 3-те стълба на устойчивостта -  климатични/екологични, икономически, и социални/здравни, вкл. биоразнообразие и благополучието на животните</a:t>
            </a:r>
            <a:r>
              <a:rPr lang="en-US" sz="1400" b="1" dirty="0" smtClean="0">
                <a:solidFill>
                  <a:srgbClr val="FF0000"/>
                </a:solidFill>
              </a:rPr>
              <a:t>, </a:t>
            </a:r>
            <a:r>
              <a:rPr lang="bg-BG" sz="1400" b="1" dirty="0" smtClean="0">
                <a:solidFill>
                  <a:srgbClr val="FF0000"/>
                </a:solidFill>
              </a:rPr>
              <a:t>които повишават устойчивостта на хранителните системи към стрес, развиват се в сигурна среда и предлагат достатъчно безопасни и питателни храни за всички.</a:t>
            </a:r>
            <a:endParaRPr lang="bg-BG" sz="1400" b="1" dirty="0">
              <a:solidFill>
                <a:srgbClr val="FF0000"/>
              </a:solidFill>
            </a:endParaRPr>
          </a:p>
        </p:txBody>
      </p:sp>
      <p:sp>
        <p:nvSpPr>
          <p:cNvPr id="5" name="Подзаглавие 2"/>
          <p:cNvSpPr txBox="1">
            <a:spLocks/>
          </p:cNvSpPr>
          <p:nvPr/>
        </p:nvSpPr>
        <p:spPr>
          <a:xfrm>
            <a:off x="107504" y="5287168"/>
            <a:ext cx="2048156" cy="62292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1"/>
                </a:solidFill>
              </a:rPr>
              <a:t>Horizon2020</a:t>
            </a:r>
            <a:endParaRPr lang="bg-BG" sz="2000" b="1" dirty="0">
              <a:solidFill>
                <a:schemeClr val="tx1"/>
              </a:solidFill>
            </a:endParaRPr>
          </a:p>
        </p:txBody>
      </p:sp>
      <p:sp>
        <p:nvSpPr>
          <p:cNvPr id="6" name="Подзаглавие 2"/>
          <p:cNvSpPr txBox="1">
            <a:spLocks/>
          </p:cNvSpPr>
          <p:nvPr/>
        </p:nvSpPr>
        <p:spPr>
          <a:xfrm>
            <a:off x="2337551" y="5287168"/>
            <a:ext cx="1512168" cy="108344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b="1" dirty="0" smtClean="0">
                <a:solidFill>
                  <a:schemeClr val="tx1"/>
                </a:solidFill>
              </a:rPr>
              <a:t>EIT</a:t>
            </a:r>
          </a:p>
          <a:p>
            <a:r>
              <a:rPr lang="en-US" sz="2000" dirty="0">
                <a:solidFill>
                  <a:schemeClr val="tx1"/>
                </a:solidFill>
              </a:rPr>
              <a:t>/</a:t>
            </a:r>
            <a:r>
              <a:rPr lang="en-US" sz="2000" dirty="0" smtClean="0">
                <a:solidFill>
                  <a:schemeClr val="tx1"/>
                </a:solidFill>
              </a:rPr>
              <a:t>European Institute of Innovation and Technology/</a:t>
            </a:r>
            <a:endParaRPr lang="bg-BG" sz="2000" dirty="0">
              <a:solidFill>
                <a:schemeClr val="tx1"/>
              </a:solidFill>
            </a:endParaRPr>
          </a:p>
        </p:txBody>
      </p:sp>
      <p:sp>
        <p:nvSpPr>
          <p:cNvPr id="7" name="Подзаглавие 2"/>
          <p:cNvSpPr txBox="1">
            <a:spLocks/>
          </p:cNvSpPr>
          <p:nvPr/>
        </p:nvSpPr>
        <p:spPr>
          <a:xfrm>
            <a:off x="7380312" y="5260606"/>
            <a:ext cx="1607492" cy="62292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1600" b="1" dirty="0" smtClean="0">
                <a:solidFill>
                  <a:schemeClr val="tx1"/>
                </a:solidFill>
              </a:rPr>
              <a:t>Фонд Научни </a:t>
            </a:r>
            <a:r>
              <a:rPr lang="bg-BG" sz="1600" b="1" dirty="0">
                <a:solidFill>
                  <a:schemeClr val="tx1"/>
                </a:solidFill>
              </a:rPr>
              <a:t>И</a:t>
            </a:r>
            <a:r>
              <a:rPr lang="bg-BG" sz="1600" b="1" dirty="0" smtClean="0">
                <a:solidFill>
                  <a:schemeClr val="tx1"/>
                </a:solidFill>
              </a:rPr>
              <a:t>зследвания</a:t>
            </a:r>
            <a:endParaRPr lang="bg-BG" sz="1600" b="1" dirty="0">
              <a:solidFill>
                <a:schemeClr val="tx1"/>
              </a:solidFill>
            </a:endParaRPr>
          </a:p>
        </p:txBody>
      </p:sp>
      <p:sp>
        <p:nvSpPr>
          <p:cNvPr id="8" name="Подзаглавие 2"/>
          <p:cNvSpPr txBox="1">
            <a:spLocks/>
          </p:cNvSpPr>
          <p:nvPr/>
        </p:nvSpPr>
        <p:spPr>
          <a:xfrm>
            <a:off x="5796136" y="5273887"/>
            <a:ext cx="1523118" cy="111000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tx1"/>
                </a:solidFill>
              </a:rPr>
              <a:t>BBI-JU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/Biobased Industries – Joint Undertaking/</a:t>
            </a:r>
            <a:endParaRPr lang="bg-BG" sz="1400" dirty="0">
              <a:solidFill>
                <a:schemeClr val="tx1"/>
              </a:solidFill>
            </a:endParaRPr>
          </a:p>
        </p:txBody>
      </p:sp>
      <p:sp>
        <p:nvSpPr>
          <p:cNvPr id="9" name="Стрелка надолу 8"/>
          <p:cNvSpPr/>
          <p:nvPr/>
        </p:nvSpPr>
        <p:spPr>
          <a:xfrm>
            <a:off x="4118977" y="4551698"/>
            <a:ext cx="624892" cy="713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0" name="Правоъгълник 9"/>
          <p:cNvSpPr/>
          <p:nvPr/>
        </p:nvSpPr>
        <p:spPr>
          <a:xfrm>
            <a:off x="813863" y="1185902"/>
            <a:ext cx="7833468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g-BG" b="1" dirty="0" smtClean="0"/>
              <a:t>По-добра синергия между МОН и ВУ/НИ за по-широка информираност и повишено участие в програмите на ЕС за НИИ</a:t>
            </a:r>
            <a:endParaRPr lang="en-US" b="1" dirty="0"/>
          </a:p>
        </p:txBody>
      </p:sp>
      <p:sp>
        <p:nvSpPr>
          <p:cNvPr id="11" name="Правоъгълник 10"/>
          <p:cNvSpPr/>
          <p:nvPr/>
        </p:nvSpPr>
        <p:spPr>
          <a:xfrm>
            <a:off x="813863" y="2060848"/>
            <a:ext cx="7833468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g-BG" b="1" dirty="0" smtClean="0"/>
              <a:t>По-добра синергия между ВУ/НИ за споделено използване на научна инфраструктура и НИИ на системно ниво</a:t>
            </a:r>
            <a:endParaRPr lang="en-US" b="1" dirty="0"/>
          </a:p>
        </p:txBody>
      </p:sp>
      <p:sp>
        <p:nvSpPr>
          <p:cNvPr id="4" name="Стрелка надолу 3"/>
          <p:cNvSpPr/>
          <p:nvPr/>
        </p:nvSpPr>
        <p:spPr>
          <a:xfrm>
            <a:off x="4254824" y="1832233"/>
            <a:ext cx="274311" cy="2286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2" name="Стрелка надолу 11"/>
          <p:cNvSpPr/>
          <p:nvPr/>
        </p:nvSpPr>
        <p:spPr>
          <a:xfrm>
            <a:off x="4298316" y="2707180"/>
            <a:ext cx="230820" cy="289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3" name="Подзаглавие 2"/>
          <p:cNvSpPr txBox="1">
            <a:spLocks/>
          </p:cNvSpPr>
          <p:nvPr/>
        </p:nvSpPr>
        <p:spPr>
          <a:xfrm>
            <a:off x="3995936" y="5287168"/>
            <a:ext cx="1584175" cy="123817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b="1" dirty="0" smtClean="0">
                <a:solidFill>
                  <a:schemeClr val="tx1"/>
                </a:solidFill>
              </a:rPr>
              <a:t>JRC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/Joint Research Centre/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and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LIFE+</a:t>
            </a:r>
            <a:endParaRPr lang="bg-BG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008111"/>
          </a:xfrm>
        </p:spPr>
        <p:txBody>
          <a:bodyPr>
            <a:normAutofit/>
          </a:bodyPr>
          <a:lstStyle/>
          <a:p>
            <a:r>
              <a:rPr lang="bg-BG" sz="2000" dirty="0" smtClean="0"/>
              <a:t>Хоризонт 2020 – Работна програма 2018-2020 </a:t>
            </a:r>
            <a:br>
              <a:rPr lang="bg-BG" sz="2000" dirty="0" smtClean="0"/>
            </a:br>
            <a:r>
              <a:rPr lang="en-US" sz="2000" b="1" dirty="0" smtClean="0"/>
              <a:t>Call </a:t>
            </a:r>
            <a:r>
              <a:rPr lang="en-US" sz="2000" b="1" dirty="0"/>
              <a:t>- Building a low-carbon, climate resilient future: Research and innovation in support of the European Green Deal </a:t>
            </a:r>
            <a:endParaRPr lang="bg-BG" sz="200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79512" y="1268761"/>
            <a:ext cx="5940660" cy="5328591"/>
          </a:xfr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noAutofit/>
          </a:bodyPr>
          <a:lstStyle/>
          <a:p>
            <a:r>
              <a:rPr lang="bg-BG" sz="1400" b="1" dirty="0" smtClean="0">
                <a:solidFill>
                  <a:schemeClr val="tx1"/>
                </a:solidFill>
              </a:rPr>
              <a:t>Конкурси /до 26.01.2021/:</a:t>
            </a:r>
          </a:p>
          <a:p>
            <a:pPr algn="l"/>
            <a:r>
              <a:rPr lang="en-US" sz="1400" b="1" u="sng" dirty="0">
                <a:solidFill>
                  <a:schemeClr val="tx1"/>
                </a:solidFill>
              </a:rPr>
              <a:t>Area 6: Farm to </a:t>
            </a:r>
            <a:r>
              <a:rPr lang="en-US" sz="1400" b="1" u="sng" dirty="0" smtClean="0">
                <a:solidFill>
                  <a:schemeClr val="tx1"/>
                </a:solidFill>
              </a:rPr>
              <a:t>Fork</a:t>
            </a:r>
            <a:r>
              <a:rPr lang="bg-BG" sz="1400" b="1" dirty="0" smtClean="0">
                <a:solidFill>
                  <a:schemeClr val="tx1"/>
                </a:solidFill>
              </a:rPr>
              <a:t>:  </a:t>
            </a:r>
          </a:p>
          <a:p>
            <a:pPr algn="l"/>
            <a:r>
              <a:rPr lang="en-US" sz="1400" b="1" dirty="0">
                <a:solidFill>
                  <a:schemeClr val="tx1"/>
                </a:solidFill>
              </a:rPr>
              <a:t>LC-GD-6-1-2020: Testing and demonstrating systemic innovations in support of the Farm-to-Fork </a:t>
            </a:r>
            <a:r>
              <a:rPr lang="en-US" sz="1400" b="1" dirty="0" smtClean="0">
                <a:solidFill>
                  <a:schemeClr val="tx1"/>
                </a:solidFill>
              </a:rPr>
              <a:t>Strategy</a:t>
            </a:r>
            <a:r>
              <a:rPr lang="bg-BG" sz="14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bg-BG" sz="1400" b="1" dirty="0" smtClean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Subtopic A. [2021] Achieving climate neutral farms by reducing GHG emissions and by increasing farm-based carbon sequestration and storage (IA) 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Subtopic B. [2021] Achieving climate neutral food businesses by mitigating climate change, reducing energy use and increasing energy efficiency in processing, distribution, conservation and preparation of food (IA) 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Subtopic C. [2021] Reducing the dependence on hazardous pesticides; reducing the losses of nutrients from fertilisers, towards zero pollution of water, soil and air and ultimately fertiliser </a:t>
            </a:r>
            <a:r>
              <a:rPr lang="en-US" sz="1400" dirty="0" smtClean="0">
                <a:solidFill>
                  <a:schemeClr val="tx1"/>
                </a:solidFill>
              </a:rPr>
              <a:t>use</a:t>
            </a:r>
            <a:r>
              <a:rPr lang="bg-BG" sz="1400" dirty="0" smtClean="0">
                <a:solidFill>
                  <a:schemeClr val="tx1"/>
                </a:solidFill>
              </a:rPr>
              <a:t>. (</a:t>
            </a:r>
            <a:r>
              <a:rPr lang="en-US" sz="1400" dirty="0" smtClean="0">
                <a:solidFill>
                  <a:schemeClr val="tx1"/>
                </a:solidFill>
              </a:rPr>
              <a:t>IA)</a:t>
            </a:r>
            <a:endParaRPr lang="en-US" sz="1400" dirty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Subtopic D. [2021] Reducing the dependence on the use of antimicrobials in animal production and in aquaculture (IA) 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Subtopic E. [2021] Reducing food losses and waste at every stage of the food chain </a:t>
            </a:r>
            <a:r>
              <a:rPr lang="en-US" sz="1400" dirty="0" smtClean="0">
                <a:solidFill>
                  <a:schemeClr val="tx1"/>
                </a:solidFill>
              </a:rPr>
              <a:t>includng </a:t>
            </a:r>
            <a:r>
              <a:rPr lang="en-US" sz="1400" dirty="0">
                <a:solidFill>
                  <a:schemeClr val="tx1"/>
                </a:solidFill>
              </a:rPr>
              <a:t>consumption, while also avoiding unsustainable packaging (IA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  <a:r>
              <a:rPr lang="bg-BG" sz="1400" dirty="0" smtClean="0">
                <a:solidFill>
                  <a:schemeClr val="tx1"/>
                </a:solidFill>
              </a:rPr>
              <a:t>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tx1"/>
                </a:solidFill>
              </a:rPr>
              <a:t>Area 7: Biodiversity and ecosystem services </a:t>
            </a:r>
            <a:endParaRPr lang="bg-BG" sz="1400" b="1" dirty="0" smtClean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tx1"/>
                </a:solidFill>
              </a:rPr>
              <a:t>Area 8: Zero-pollution, toxic free environment 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bg-BG" sz="1400" dirty="0" smtClean="0">
              <a:solidFill>
                <a:schemeClr val="tx1"/>
              </a:solidFill>
            </a:endParaRPr>
          </a:p>
        </p:txBody>
      </p:sp>
      <p:sp>
        <p:nvSpPr>
          <p:cNvPr id="5" name="Подзаглавие 2"/>
          <p:cNvSpPr txBox="1">
            <a:spLocks/>
          </p:cNvSpPr>
          <p:nvPr/>
        </p:nvSpPr>
        <p:spPr>
          <a:xfrm>
            <a:off x="6660232" y="1700808"/>
            <a:ext cx="2304256" cy="374441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1600" b="1" dirty="0" smtClean="0">
                <a:solidFill>
                  <a:schemeClr val="tx1"/>
                </a:solidFill>
              </a:rPr>
              <a:t>Инструменти за по-широко включване в консорциуми: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bg-BG" sz="1600" dirty="0" smtClean="0">
                <a:solidFill>
                  <a:schemeClr val="tx1"/>
                </a:solidFill>
              </a:rPr>
              <a:t>Виртуални брокерски събития в ЕС и БГ,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bg-BG" sz="1600" dirty="0" smtClean="0">
                <a:solidFill>
                  <a:schemeClr val="tx1"/>
                </a:solidFill>
              </a:rPr>
              <a:t>Обмен на данни и съвместни колективи – напр. от ННП,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bg-BG" sz="1600" dirty="0" smtClean="0">
                <a:solidFill>
                  <a:schemeClr val="tx1"/>
                </a:solidFill>
              </a:rPr>
              <a:t>Х2020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bg-BG" sz="1600" dirty="0" smtClean="0">
                <a:solidFill>
                  <a:schemeClr val="tx1"/>
                </a:solidFill>
              </a:rPr>
              <a:t>Инфо-семинари, обучение и уъркшопове</a:t>
            </a:r>
          </a:p>
          <a:p>
            <a:pPr algn="l"/>
            <a:endParaRPr lang="bg-BG" sz="1600" dirty="0">
              <a:solidFill>
                <a:schemeClr val="tx1"/>
              </a:solidFill>
            </a:endParaRPr>
          </a:p>
        </p:txBody>
      </p:sp>
      <p:sp>
        <p:nvSpPr>
          <p:cNvPr id="4" name="Стрелка наляво и надясно 3"/>
          <p:cNvSpPr/>
          <p:nvPr/>
        </p:nvSpPr>
        <p:spPr>
          <a:xfrm>
            <a:off x="6120172" y="3573016"/>
            <a:ext cx="504056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772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8" name="Картина 6" descr="Резултат с изображение за Bioecon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0" y="11863"/>
            <a:ext cx="8483919" cy="478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04248" y="4112384"/>
            <a:ext cx="216024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източник: BioVale, 2018</a:t>
            </a:r>
            <a:endParaRPr kumimoji="0" lang="bg-BG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одзаглавие 2"/>
          <p:cNvSpPr>
            <a:spLocks noGrp="1"/>
          </p:cNvSpPr>
          <p:nvPr>
            <p:ph type="subTitle" idx="1"/>
          </p:nvPr>
        </p:nvSpPr>
        <p:spPr>
          <a:xfrm>
            <a:off x="475078" y="4799728"/>
            <a:ext cx="8193843" cy="2023433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algn="l"/>
            <a:r>
              <a:rPr lang="bg-BG" sz="1600" b="1" dirty="0">
                <a:solidFill>
                  <a:schemeClr val="tx1"/>
                </a:solidFill>
              </a:rPr>
              <a:t>Биоикономиката</a:t>
            </a:r>
            <a:r>
              <a:rPr lang="bg-BG" sz="1600" dirty="0">
                <a:solidFill>
                  <a:schemeClr val="tx1"/>
                </a:solidFill>
              </a:rPr>
              <a:t> обхваща всички сектори и системи, които използват биологични ресурси (животни, растения, микроорганизми и получена биомаса, включително органични отпадъци), техните функции и принципи. </a:t>
            </a:r>
            <a:endParaRPr lang="bg-BG" sz="1600" dirty="0" smtClean="0">
              <a:solidFill>
                <a:schemeClr val="tx1"/>
              </a:solidFill>
            </a:endParaRPr>
          </a:p>
          <a:p>
            <a:pPr algn="l"/>
            <a:r>
              <a:rPr lang="bg-BG" sz="1600" dirty="0" smtClean="0">
                <a:solidFill>
                  <a:schemeClr val="tx1"/>
                </a:solidFill>
              </a:rPr>
              <a:t>Тя </a:t>
            </a:r>
            <a:r>
              <a:rPr lang="bg-BG" sz="1600" dirty="0">
                <a:solidFill>
                  <a:schemeClr val="tx1"/>
                </a:solidFill>
              </a:rPr>
              <a:t>включва и междусистемни връзки: </a:t>
            </a:r>
            <a:endParaRPr lang="bg-BG" sz="16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g-BG" sz="1600" dirty="0" smtClean="0">
                <a:solidFill>
                  <a:schemeClr val="tx1"/>
                </a:solidFill>
              </a:rPr>
              <a:t>сухопътни </a:t>
            </a:r>
            <a:r>
              <a:rPr lang="bg-BG" sz="1600" dirty="0">
                <a:solidFill>
                  <a:schemeClr val="tx1"/>
                </a:solidFill>
              </a:rPr>
              <a:t>и морски екосистеми и услугите, които те предоставят; </a:t>
            </a:r>
            <a:endParaRPr lang="bg-BG" sz="16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g-BG" sz="1600" dirty="0" smtClean="0">
                <a:solidFill>
                  <a:schemeClr val="tx1"/>
                </a:solidFill>
              </a:rPr>
              <a:t>всички </a:t>
            </a:r>
            <a:r>
              <a:rPr lang="bg-BG" sz="1600" dirty="0">
                <a:solidFill>
                  <a:schemeClr val="tx1"/>
                </a:solidFill>
              </a:rPr>
              <a:t>сектори на първичното производство, които използват и произвеждат биологични ресурси (селско стопанство, горско стопанство, рибарство и аквакултури); </a:t>
            </a:r>
            <a:endParaRPr lang="bg-BG" sz="16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g-BG" sz="1600" dirty="0" smtClean="0">
                <a:solidFill>
                  <a:schemeClr val="tx1"/>
                </a:solidFill>
              </a:rPr>
              <a:t>всички </a:t>
            </a:r>
            <a:r>
              <a:rPr lang="bg-BG" sz="1600" dirty="0">
                <a:solidFill>
                  <a:schemeClr val="tx1"/>
                </a:solidFill>
              </a:rPr>
              <a:t>икономически и промишлени сектори, които използват биологични ресурси и процеси за производство на храни, фуражи, продукти на биологична основа, енергия и услуги. </a:t>
            </a:r>
            <a:r>
              <a:rPr lang="bg-BG" sz="1600" dirty="0" smtClean="0">
                <a:solidFill>
                  <a:schemeClr val="tx1"/>
                </a:solidFill>
              </a:rPr>
              <a:t> </a:t>
            </a:r>
            <a:endParaRPr lang="bg-BG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40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8064896" cy="5184576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sz="1500" b="1" dirty="0" smtClean="0"/>
              <a:t>Цел: </a:t>
            </a:r>
            <a:r>
              <a:rPr lang="bg-BG" sz="1500" dirty="0" smtClean="0"/>
              <a:t>Независим институт на ЕС, работещ за повишаване на способността на Европа за иновации чрез поощряване на предприемаческите умения и подкрепа на нови идеи.</a:t>
            </a:r>
            <a:br>
              <a:rPr lang="bg-BG" sz="1500" dirty="0" smtClean="0"/>
            </a:br>
            <a:r>
              <a:rPr lang="bg-BG" sz="1500" dirty="0" smtClean="0"/>
              <a:t/>
            </a:r>
            <a:br>
              <a:rPr lang="bg-BG" sz="1500" dirty="0" smtClean="0"/>
            </a:br>
            <a:r>
              <a:rPr lang="bg-BG" sz="1500" b="1" dirty="0" smtClean="0"/>
              <a:t>Задачи: </a:t>
            </a:r>
            <a:br>
              <a:rPr lang="bg-BG" sz="1500" b="1" dirty="0" smtClean="0"/>
            </a:br>
            <a:r>
              <a:rPr lang="bg-BG" sz="1500" b="1" dirty="0" smtClean="0"/>
              <a:t>- </a:t>
            </a:r>
            <a:r>
              <a:rPr lang="ru-RU" sz="1500" dirty="0" smtClean="0"/>
              <a:t>Повишаване </a:t>
            </a:r>
            <a:r>
              <a:rPr lang="ru-RU" sz="1500" dirty="0"/>
              <a:t>на конкурентоспособността на Европа, нейния устойчив икономически растеж и създаване на работни места чрез насърчаване и укрепване на сътрудничеството между водещи бизнес, образователни и изследователски </a:t>
            </a:r>
            <a:r>
              <a:rPr lang="ru-RU" sz="1500" dirty="0" smtClean="0"/>
              <a:t>организации.</a:t>
            </a:r>
            <a:br>
              <a:rPr lang="ru-RU" sz="1500" dirty="0" smtClean="0"/>
            </a:br>
            <a:r>
              <a:rPr lang="ru-RU" sz="1500" dirty="0" smtClean="0"/>
              <a:t>- Мощни </a:t>
            </a:r>
            <a:r>
              <a:rPr lang="ru-RU" sz="1500" dirty="0"/>
              <a:t>иновации и предприемачество в Европа чрез създаване на среда за процъфтяване на творчески и иновативни </a:t>
            </a:r>
            <a:r>
              <a:rPr lang="ru-RU" sz="1500" dirty="0" smtClean="0"/>
              <a:t>идеи и инициативи.</a:t>
            </a:r>
            <a:r>
              <a:rPr lang="bg-BG" sz="1500" dirty="0" smtClean="0"/>
              <a:t>  </a:t>
            </a:r>
            <a:br>
              <a:rPr lang="bg-BG" sz="1500" dirty="0" smtClean="0"/>
            </a:br>
            <a:r>
              <a:rPr lang="bg-BG" sz="1500" dirty="0"/>
              <a:t/>
            </a:r>
            <a:br>
              <a:rPr lang="bg-BG" sz="1500" dirty="0"/>
            </a:br>
            <a:r>
              <a:rPr lang="bg-BG" sz="1500" b="1" u="sng" dirty="0" smtClean="0"/>
              <a:t>Стратегия 2021-2027</a:t>
            </a:r>
            <a:r>
              <a:rPr lang="bg-BG" sz="1500" b="1" dirty="0" smtClean="0"/>
              <a:t>:</a:t>
            </a:r>
            <a:br>
              <a:rPr lang="bg-BG" sz="1500" b="1" dirty="0" smtClean="0"/>
            </a:br>
            <a:r>
              <a:rPr lang="en-US" sz="1500" b="1" dirty="0" smtClean="0"/>
              <a:t>1. </a:t>
            </a:r>
            <a:r>
              <a:rPr lang="ru-RU" sz="1500" b="1" dirty="0" smtClean="0"/>
              <a:t>Повишаване </a:t>
            </a:r>
            <a:r>
              <a:rPr lang="ru-RU" sz="1500" b="1" dirty="0"/>
              <a:t>на регионалното въздействие на общностите на знанието и </a:t>
            </a:r>
            <a:r>
              <a:rPr lang="ru-RU" sz="1500" b="1" dirty="0" smtClean="0"/>
              <a:t>иновациите (К</a:t>
            </a:r>
            <a:r>
              <a:rPr lang="en-US" sz="1500" b="1" dirty="0" smtClean="0"/>
              <a:t>ICs</a:t>
            </a:r>
            <a:r>
              <a:rPr lang="en-US" sz="1500" dirty="0" smtClean="0"/>
              <a:t>)</a:t>
            </a:r>
            <a:r>
              <a:rPr lang="ru-RU" sz="1500" dirty="0" smtClean="0"/>
              <a:t>: </a:t>
            </a:r>
            <a:r>
              <a:rPr lang="ru-RU" sz="1500" dirty="0"/>
              <a:t>В бъдеще EIT ще укрепи своите мрежи, като включи повече висши учебни заведения, предприятия и изследователски организации чрез разработване на регионални </a:t>
            </a:r>
            <a:r>
              <a:rPr lang="ru-RU" sz="1500" dirty="0" smtClean="0"/>
              <a:t>стратегии</a:t>
            </a:r>
            <a:r>
              <a:rPr lang="en-US" sz="1500" dirty="0" smtClean="0"/>
              <a:t>.</a:t>
            </a:r>
            <a:br>
              <a:rPr lang="en-US" sz="1500" dirty="0" smtClean="0"/>
            </a:br>
            <a:r>
              <a:rPr lang="en-US" sz="1500" dirty="0" smtClean="0"/>
              <a:t>KICs </a:t>
            </a:r>
            <a:r>
              <a:rPr lang="ru-RU" sz="1500" dirty="0" smtClean="0"/>
              <a:t>ще </a:t>
            </a:r>
            <a:r>
              <a:rPr lang="ru-RU" sz="1500" dirty="0"/>
              <a:t>развият връзки със стратегиите за интелигентна специализация, инициатива на ЕС за стимулиране на икономическия растеж и създаването на работни места, като позволяват на всеки регион да идентифицира и развие свои собствени конкурентни предимства.</a:t>
            </a:r>
            <a:br>
              <a:rPr lang="ru-RU" sz="1500" dirty="0"/>
            </a:br>
            <a:r>
              <a:rPr lang="en-US" sz="1500" b="1" dirty="0" smtClean="0"/>
              <a:t>2.  </a:t>
            </a:r>
            <a:r>
              <a:rPr lang="ru-RU" sz="1500" b="1" dirty="0" smtClean="0"/>
              <a:t>Повишаване </a:t>
            </a:r>
            <a:r>
              <a:rPr lang="ru-RU" sz="1500" b="1" dirty="0"/>
              <a:t>на иновационния капацитет на висшето образование</a:t>
            </a:r>
            <a:r>
              <a:rPr lang="ru-RU" sz="1500" dirty="0"/>
              <a:t>: EIT ще подкрепи 750 висши учебни заведения с финансиране, експертиза и коучинг, което ще им позволи да развиват икономически дейности в сферата на своите интереси. Институтът ще проектира и стартира дейности, особено в страни с по-нисък иновационен капацитет. </a:t>
            </a:r>
            <a:endParaRPr lang="bg-BG" sz="1500" dirty="0"/>
          </a:p>
        </p:txBody>
      </p:sp>
      <p:sp>
        <p:nvSpPr>
          <p:cNvPr id="4" name="Заглавие 1"/>
          <p:cNvSpPr txBox="1">
            <a:spLocks/>
          </p:cNvSpPr>
          <p:nvPr/>
        </p:nvSpPr>
        <p:spPr>
          <a:xfrm>
            <a:off x="276778" y="345273"/>
            <a:ext cx="8039638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dirty="0" smtClean="0">
                <a:hlinkClick r:id="rId2"/>
              </a:rPr>
              <a:t>https</a:t>
            </a:r>
            <a:r>
              <a:rPr lang="en-US" sz="2000" b="1" dirty="0">
                <a:hlinkClick r:id="rId2"/>
              </a:rPr>
              <a:t>://</a:t>
            </a:r>
            <a:r>
              <a:rPr lang="en-US" sz="2000" b="1" dirty="0" smtClean="0">
                <a:hlinkClick r:id="rId2"/>
              </a:rPr>
              <a:t>eit.europa.eu</a:t>
            </a:r>
            <a:r>
              <a:rPr lang="bg-BG" sz="2000" b="1" dirty="0" smtClean="0"/>
              <a:t> </a:t>
            </a:r>
          </a:p>
        </p:txBody>
      </p:sp>
      <p:sp>
        <p:nvSpPr>
          <p:cNvPr id="3" name="AutoShape 2" descr="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 dirty="0"/>
          </a:p>
        </p:txBody>
      </p:sp>
      <p:sp>
        <p:nvSpPr>
          <p:cNvPr id="5" name="AutoShape 4" descr="Ho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5" y="13819"/>
            <a:ext cx="3825145" cy="128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73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1343199"/>
          </a:xfrm>
        </p:spPr>
        <p:txBody>
          <a:bodyPr>
            <a:normAutofit/>
          </a:bodyPr>
          <a:lstStyle/>
          <a:p>
            <a:r>
              <a:rPr lang="bg-BG" sz="2200" b="1" dirty="0" smtClean="0"/>
              <a:t>Пример: </a:t>
            </a:r>
            <a:r>
              <a:rPr lang="en-US" sz="2200" b="1" dirty="0" smtClean="0"/>
              <a:t>EIT</a:t>
            </a:r>
            <a:r>
              <a:rPr lang="bg-BG" sz="2200" b="1" dirty="0" smtClean="0"/>
              <a:t>-</a:t>
            </a:r>
            <a:r>
              <a:rPr lang="en-US" sz="2200" b="1" dirty="0" smtClean="0"/>
              <a:t>Food </a:t>
            </a:r>
            <a:r>
              <a:rPr lang="en-US" sz="2200" b="1" dirty="0"/>
              <a:t>Portfolio </a:t>
            </a:r>
            <a:r>
              <a:rPr lang="en-US" sz="2200" b="1" dirty="0" smtClean="0"/>
              <a:t>2021</a:t>
            </a:r>
            <a:r>
              <a:rPr lang="bg-BG" sz="2000" b="1" dirty="0" smtClean="0"/>
              <a:t/>
            </a:r>
            <a:br>
              <a:rPr lang="bg-BG" sz="2000" b="1" dirty="0" smtClean="0"/>
            </a:br>
            <a:r>
              <a:rPr lang="en-US" sz="2000" b="1" dirty="0" smtClean="0"/>
              <a:t> </a:t>
            </a:r>
            <a:r>
              <a:rPr lang="en-US" sz="2000" dirty="0" smtClean="0"/>
              <a:t>EIT </a:t>
            </a:r>
            <a:r>
              <a:rPr lang="bg-BG" sz="2000" dirty="0" smtClean="0"/>
              <a:t>обявява ежегодни конкурси по тематични фокус-области, изграждащи синергия с темите на Х2020 и Хоризонт Европа</a:t>
            </a:r>
            <a:endParaRPr lang="bg-BG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74" y="1628800"/>
            <a:ext cx="8539699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2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914400"/>
            <a:ext cx="90392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2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866774"/>
            <a:ext cx="8848725" cy="529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2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907704" y="256604"/>
            <a:ext cx="7056784" cy="1614041"/>
          </a:xfrm>
          <a:ln>
            <a:noFill/>
          </a:ln>
        </p:spPr>
        <p:txBody>
          <a:bodyPr>
            <a:normAutofit/>
          </a:bodyPr>
          <a:lstStyle/>
          <a:p>
            <a:r>
              <a:rPr lang="bg-BG" sz="2000" dirty="0" smtClean="0"/>
              <a:t>Проекти на Биобазирани Индустрии – Съвместни предприятия </a:t>
            </a:r>
            <a:br>
              <a:rPr lang="bg-BG" sz="2000" dirty="0" smtClean="0"/>
            </a:br>
            <a:r>
              <a:rPr lang="en-US" sz="2000" b="1" dirty="0" smtClean="0"/>
              <a:t>Biobased Industries – Joint Undertaking</a:t>
            </a:r>
            <a:br>
              <a:rPr lang="en-US" sz="2000" b="1" dirty="0" smtClean="0"/>
            </a:b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www.bbi-europe.eu/participate/call-proposals-2020</a:t>
            </a:r>
            <a:r>
              <a:rPr lang="en-US" sz="2000" dirty="0" smtClean="0"/>
              <a:t> </a:t>
            </a:r>
            <a:endParaRPr lang="bg-BG" sz="2000" b="1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5372" y="2204864"/>
            <a:ext cx="5444740" cy="465313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263525" indent="-263525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На 6 май 2014 г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bg-BG" sz="1400" dirty="0" smtClean="0">
                <a:solidFill>
                  <a:schemeClr val="tx1"/>
                </a:solidFill>
              </a:rPr>
              <a:t>се </a:t>
            </a:r>
            <a:r>
              <a:rPr lang="ru-RU" sz="1400" dirty="0" smtClean="0">
                <a:solidFill>
                  <a:schemeClr val="tx1"/>
                </a:solidFill>
              </a:rPr>
              <a:t>създаване </a:t>
            </a:r>
            <a:r>
              <a:rPr lang="ru-RU" sz="1400" dirty="0">
                <a:solidFill>
                  <a:schemeClr val="tx1"/>
                </a:solidFill>
              </a:rPr>
              <a:t>на Съвместно предприятие „Био-базирани индустрии“ (BBI JU), ново публично-частно партньорство между ЕС и консорциума за биологични индустрии в размер на 3,7 милиарда евро. 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263525" indent="-263525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Действайки </a:t>
            </a:r>
            <a:r>
              <a:rPr lang="ru-RU" sz="1400" dirty="0">
                <a:solidFill>
                  <a:schemeClr val="tx1"/>
                </a:solidFill>
              </a:rPr>
              <a:t>в рамките на „Хоризонт 2020“, той се ръководи от Програмата за визия и стратегически иновации и изследвания (SIRA), разработена от индустрията.</a:t>
            </a:r>
          </a:p>
          <a:p>
            <a:pPr marL="263525" indent="-263525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Целта на Съвместното предприятие BBI е да приложи програма за </a:t>
            </a:r>
            <a:r>
              <a:rPr lang="ru-RU" sz="1400" dirty="0" smtClean="0">
                <a:solidFill>
                  <a:schemeClr val="tx1"/>
                </a:solidFill>
              </a:rPr>
              <a:t>НИИ в </a:t>
            </a:r>
            <a:r>
              <a:rPr lang="ru-RU" sz="1400" dirty="0">
                <a:solidFill>
                  <a:schemeClr val="tx1"/>
                </a:solidFill>
              </a:rPr>
              <a:t>Европа, </a:t>
            </a:r>
            <a:r>
              <a:rPr lang="ru-RU" sz="1400" dirty="0" smtClean="0">
                <a:solidFill>
                  <a:schemeClr val="tx1"/>
                </a:solidFill>
              </a:rPr>
              <a:t>оценяваща </a:t>
            </a:r>
            <a:r>
              <a:rPr lang="ru-RU" sz="1400" dirty="0">
                <a:solidFill>
                  <a:schemeClr val="tx1"/>
                </a:solidFill>
              </a:rPr>
              <a:t>наличието на възобновяеми </a:t>
            </a:r>
            <a:r>
              <a:rPr lang="ru-RU" sz="1400" dirty="0" smtClean="0">
                <a:solidFill>
                  <a:schemeClr val="tx1"/>
                </a:solidFill>
              </a:rPr>
              <a:t>био-ресурси </a:t>
            </a:r>
            <a:r>
              <a:rPr lang="ru-RU" sz="1400" dirty="0">
                <a:solidFill>
                  <a:schemeClr val="tx1"/>
                </a:solidFill>
              </a:rPr>
              <a:t>и развитието на нови технологии за биорафиниране, </a:t>
            </a:r>
            <a:r>
              <a:rPr lang="ru-RU" sz="1400" dirty="0" smtClean="0">
                <a:solidFill>
                  <a:schemeClr val="tx1"/>
                </a:solidFill>
              </a:rPr>
              <a:t>за </a:t>
            </a:r>
            <a:r>
              <a:rPr lang="ru-RU" sz="1400" dirty="0">
                <a:solidFill>
                  <a:schemeClr val="tx1"/>
                </a:solidFill>
              </a:rPr>
              <a:t>устойчиво </a:t>
            </a:r>
            <a:r>
              <a:rPr lang="ru-RU" sz="1400" dirty="0" smtClean="0">
                <a:solidFill>
                  <a:schemeClr val="tx1"/>
                </a:solidFill>
              </a:rPr>
              <a:t>трансформиране на тези </a:t>
            </a:r>
            <a:r>
              <a:rPr lang="ru-RU" sz="1400" dirty="0">
                <a:solidFill>
                  <a:schemeClr val="tx1"/>
                </a:solidFill>
              </a:rPr>
              <a:t>ресурси в продукти, материали и горива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pPr marL="263525" indent="-263525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Тези </a:t>
            </a:r>
            <a:r>
              <a:rPr lang="ru-RU" sz="1400" dirty="0" smtClean="0">
                <a:solidFill>
                  <a:schemeClr val="tx1"/>
                </a:solidFill>
              </a:rPr>
              <a:t>дейности </a:t>
            </a:r>
            <a:r>
              <a:rPr lang="ru-RU" sz="1400" dirty="0">
                <a:solidFill>
                  <a:schemeClr val="tx1"/>
                </a:solidFill>
              </a:rPr>
              <a:t>се извършват чрез сътрудничество между заинтересованите страни по цялата верига за създаване на стойност на база биологични продукти, включително първична производствена и преработваща промишленост, потребителски марки, МСП, изследователски и технологични центрове и </a:t>
            </a:r>
            <a:r>
              <a:rPr lang="ru-RU" sz="1400" dirty="0" smtClean="0">
                <a:solidFill>
                  <a:schemeClr val="tx1"/>
                </a:solidFill>
              </a:rPr>
              <a:t>ВУ.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2" y="332656"/>
            <a:ext cx="1717423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3419873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040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136904" cy="1440159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BIOEAST </a:t>
            </a:r>
            <a:r>
              <a:rPr lang="en-US" sz="2400" b="1" dirty="0"/>
              <a:t>– CENTRAL AND EASTERN EUROPEAN INITIATIVE FOR KNOWLEDGE-BASED AGRICULTURE, AQUACULTURE AND FORESTRY IN THE </a:t>
            </a:r>
            <a:r>
              <a:rPr lang="en-US" sz="2400" b="1" dirty="0" smtClean="0"/>
              <a:t>BIOECONOMY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1800" dirty="0">
                <a:hlinkClick r:id="rId2"/>
              </a:rPr>
              <a:t>https://bioeast.eu/republic-of-bulgaria-ministry-of-agriculture-food-and-forestry</a:t>
            </a:r>
            <a:r>
              <a:rPr lang="en-US" sz="1800" dirty="0" smtClean="0">
                <a:hlinkClick r:id="rId2"/>
              </a:rPr>
              <a:t>/</a:t>
            </a:r>
            <a:r>
              <a:rPr lang="en-US" sz="1800" dirty="0" smtClean="0"/>
              <a:t> </a:t>
            </a:r>
            <a:endParaRPr lang="bg-BG" sz="1800" dirty="0"/>
          </a:p>
        </p:txBody>
      </p:sp>
      <p:sp>
        <p:nvSpPr>
          <p:cNvPr id="2" name="Правоъгълник 1"/>
          <p:cNvSpPr/>
          <p:nvPr/>
        </p:nvSpPr>
        <p:spPr>
          <a:xfrm>
            <a:off x="323528" y="2924944"/>
            <a:ext cx="5184576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/>
              <a:t>Мисия</a:t>
            </a:r>
            <a:r>
              <a:rPr lang="ru-RU" sz="1600" dirty="0" smtClean="0"/>
              <a:t>: </a:t>
            </a:r>
            <a:endParaRPr lang="en-US" sz="1600" dirty="0" smtClean="0"/>
          </a:p>
          <a:p>
            <a:r>
              <a:rPr lang="ru-RU" sz="1600" dirty="0" smtClean="0"/>
              <a:t>Чрез </a:t>
            </a:r>
            <a:r>
              <a:rPr lang="ru-RU" sz="1600" dirty="0"/>
              <a:t>правителствената инициатива страните от Централна и Източна Европа (ЦИЕ) определят визията за 2030 г.: да развиват кръгови биоикономики, основани на знания и сътрудничество, което помага да се засили техният приобщаващ растеж и да се създадат нови работни места с добавена стойност особено в селските райони, поддържане или дори укрепване на екологичната устойчивост.</a:t>
            </a:r>
            <a:endParaRPr lang="bg-BG" sz="1600" dirty="0"/>
          </a:p>
        </p:txBody>
      </p:sp>
      <p:pic>
        <p:nvPicPr>
          <p:cNvPr id="5122" name="Picture 2" descr="https://bioeast.eu/wp-content/uploads/2019/11/cus-of-Bioea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66" y="2348880"/>
            <a:ext cx="310112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22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1240" y="1052736"/>
            <a:ext cx="439117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лавие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928992" cy="864096"/>
          </a:xfrm>
        </p:spPr>
        <p:txBody>
          <a:bodyPr>
            <a:noAutofit/>
          </a:bodyPr>
          <a:lstStyle/>
          <a:p>
            <a:r>
              <a:rPr lang="bg-BG" sz="2200" b="1" dirty="0" smtClean="0"/>
              <a:t>Цели на актуализираната Европейска стратегия за биоикономика</a:t>
            </a:r>
            <a:r>
              <a:rPr lang="en-US" sz="2200" b="1" dirty="0"/>
              <a:t>, 2018</a:t>
            </a:r>
            <a:br>
              <a:rPr lang="en-US" sz="2200" b="1" dirty="0"/>
            </a:b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ec.europa.eu/research/bioeconomy/index.cfm</a:t>
            </a:r>
            <a:r>
              <a:rPr lang="en-US" sz="1800" dirty="0" smtClean="0"/>
              <a:t> </a:t>
            </a:r>
            <a:endParaRPr lang="bg-BG" sz="1800" dirty="0"/>
          </a:p>
        </p:txBody>
      </p:sp>
      <p:sp>
        <p:nvSpPr>
          <p:cNvPr id="9" name="Правоъгълник 8"/>
          <p:cNvSpPr/>
          <p:nvPr/>
        </p:nvSpPr>
        <p:spPr>
          <a:xfrm>
            <a:off x="827584" y="5301208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 smtClean="0"/>
              <a:t>Пр</a:t>
            </a:r>
            <a:r>
              <a:rPr lang="ru-RU" sz="1600" dirty="0" smtClean="0"/>
              <a:t>илагане </a:t>
            </a:r>
            <a:r>
              <a:rPr lang="ru-RU" sz="1600" dirty="0"/>
              <a:t>на </a:t>
            </a:r>
            <a:r>
              <a:rPr lang="ru-RU" sz="1600" dirty="0" smtClean="0"/>
              <a:t>мерки за реализация </a:t>
            </a:r>
            <a:r>
              <a:rPr lang="ru-RU" sz="1600" dirty="0"/>
              <a:t>на приоритета на </a:t>
            </a:r>
            <a:r>
              <a:rPr lang="ru-RU" sz="1600" dirty="0" smtClean="0"/>
              <a:t>ЕС </a:t>
            </a:r>
            <a:r>
              <a:rPr lang="ru-RU" sz="1600" dirty="0"/>
              <a:t>за развитие на селските райони за насърчаване на ефективното използване на ресурсите и подпомагане на прехода към нисковъглеродна и устойчива на изменението на климата икономика в селското стопанство, сектора на храните и горското стопанство, </a:t>
            </a:r>
            <a:r>
              <a:rPr lang="ru-RU" sz="1600" dirty="0" smtClean="0"/>
              <a:t>и </a:t>
            </a:r>
            <a:r>
              <a:rPr lang="ru-RU" sz="1600" dirty="0"/>
              <a:t>акцент върху иновациите в подкрепа на биоикономиката.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7222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8928992" cy="864096"/>
          </a:xfrm>
        </p:spPr>
        <p:txBody>
          <a:bodyPr>
            <a:noAutofit/>
          </a:bodyPr>
          <a:lstStyle/>
          <a:p>
            <a:r>
              <a:rPr lang="bg-BG" sz="2200" b="1" dirty="0" smtClean="0"/>
              <a:t>ЕС Център на Знания за Биоикономика</a:t>
            </a:r>
            <a:r>
              <a:rPr lang="en-US" sz="2200" b="1" dirty="0"/>
              <a:t>, 2018</a:t>
            </a:r>
            <a:br>
              <a:rPr lang="en-US" sz="2200" b="1" dirty="0"/>
            </a:b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ec.europa.eu/research/bioeconomy/index.cfm?pg=policy&amp;lib=observatory</a:t>
            </a:r>
            <a:r>
              <a:rPr lang="en-US" sz="1800" dirty="0" smtClean="0"/>
              <a:t> </a:t>
            </a:r>
            <a:endParaRPr lang="bg-BG" sz="1800" dirty="0"/>
          </a:p>
        </p:txBody>
      </p:sp>
      <p:sp>
        <p:nvSpPr>
          <p:cNvPr id="9" name="Правоъгълник 8"/>
          <p:cNvSpPr/>
          <p:nvPr/>
        </p:nvSpPr>
        <p:spPr>
          <a:xfrm>
            <a:off x="755576" y="3447883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Платформата няма да генерира </a:t>
            </a:r>
            <a:r>
              <a:rPr lang="ru-RU" sz="1600" dirty="0" smtClean="0"/>
              <a:t>знания</a:t>
            </a:r>
            <a:r>
              <a:rPr lang="ru-RU" sz="1600" dirty="0"/>
              <a:t>, а ще събира, структурира и прави достъпни </a:t>
            </a:r>
            <a:r>
              <a:rPr lang="ru-RU" sz="1600" dirty="0" smtClean="0"/>
              <a:t>знанията </a:t>
            </a:r>
            <a:r>
              <a:rPr lang="ru-RU" sz="1600" dirty="0"/>
              <a:t>от широк спектър от научни дисциплини и източници за биоикономиката, устойчивото производство на възобновяеми биологични ресурси и превръщането им в ценни продукти.</a:t>
            </a:r>
            <a:endParaRPr lang="en-US" sz="1600" dirty="0"/>
          </a:p>
        </p:txBody>
      </p:sp>
      <p:pic>
        <p:nvPicPr>
          <p:cNvPr id="6146" name="Picture 2" descr="Knowledge Centre for Bioecon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179097"/>
            <a:ext cx="4032448" cy="225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1259632" y="5709927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ec.europa.eu/knowledge4policy/bioeconomy/monitoring_en</a:t>
            </a:r>
            <a:r>
              <a:rPr lang="bg-BG" dirty="0" smtClean="0"/>
              <a:t> </a:t>
            </a:r>
            <a:endParaRPr lang="bg-BG" dirty="0"/>
          </a:p>
        </p:txBody>
      </p:sp>
      <p:sp>
        <p:nvSpPr>
          <p:cNvPr id="3" name="Правоъгълник 2"/>
          <p:cNvSpPr/>
          <p:nvPr/>
        </p:nvSpPr>
        <p:spPr>
          <a:xfrm>
            <a:off x="1712659" y="5085184"/>
            <a:ext cx="4587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EU </a:t>
            </a:r>
            <a:r>
              <a:rPr lang="en-US" b="1" dirty="0" err="1" smtClean="0"/>
              <a:t>Bioeconomy</a:t>
            </a:r>
            <a:r>
              <a:rPr lang="en-US" b="1" dirty="0" smtClean="0"/>
              <a:t> </a:t>
            </a:r>
            <a:r>
              <a:rPr lang="en-US" b="1" dirty="0"/>
              <a:t>Monitoring System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374108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Картина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7" y="1393797"/>
            <a:ext cx="6465301" cy="37760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лавие 1"/>
          <p:cNvSpPr>
            <a:spLocks noGrp="1"/>
          </p:cNvSpPr>
          <p:nvPr>
            <p:ph type="ctrTitle"/>
          </p:nvPr>
        </p:nvSpPr>
        <p:spPr>
          <a:xfrm>
            <a:off x="1319421" y="239299"/>
            <a:ext cx="7560840" cy="1041259"/>
          </a:xfrm>
        </p:spPr>
        <p:txBody>
          <a:bodyPr>
            <a:noAutofit/>
          </a:bodyPr>
          <a:lstStyle/>
          <a:p>
            <a:r>
              <a:rPr lang="bg-BG" sz="2400" dirty="0" smtClean="0"/>
              <a:t>Фокус на </a:t>
            </a:r>
            <a:r>
              <a:rPr lang="bg-BG" sz="2400" dirty="0"/>
              <a:t>С</a:t>
            </a:r>
            <a:r>
              <a:rPr lang="bg-BG" sz="2400" dirty="0" smtClean="0"/>
              <a:t>тратегията за биоикономика</a:t>
            </a:r>
            <a:r>
              <a:rPr lang="bg-BG" sz="2400" dirty="0"/>
              <a:t> </a:t>
            </a:r>
            <a:r>
              <a:rPr lang="bg-BG" sz="2400" dirty="0" smtClean="0"/>
              <a:t>– </a:t>
            </a:r>
            <a:r>
              <a:rPr lang="en-US" sz="2400" dirty="0" smtClean="0"/>
              <a:t>FOOD 2030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ec.europa.eu/info/research-and-innovation/research-area/bioeconomy/food-2030_en</a:t>
            </a:r>
            <a:r>
              <a:rPr lang="en-US" sz="1800" dirty="0" smtClean="0"/>
              <a:t> </a:t>
            </a:r>
            <a:endParaRPr lang="bg-BG" sz="1800" dirty="0"/>
          </a:p>
        </p:txBody>
      </p:sp>
      <p:pic>
        <p:nvPicPr>
          <p:cNvPr id="3076" name="Picture 4" descr="FIT4FOOD2030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600"/>
            <a:ext cx="1163847" cy="116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561470" y="5186869"/>
            <a:ext cx="834070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400" dirty="0" smtClean="0"/>
              <a:t>Две нови страници за</a:t>
            </a:r>
            <a:r>
              <a:rPr lang="en-US" sz="1400" dirty="0" smtClean="0"/>
              <a:t> </a:t>
            </a:r>
            <a:r>
              <a:rPr lang="en-US" sz="1400" dirty="0"/>
              <a:t>Food Systems and Food </a:t>
            </a:r>
            <a:r>
              <a:rPr lang="en-US" sz="1400" dirty="0" smtClean="0"/>
              <a:t>2030: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1400" dirty="0" smtClean="0"/>
              <a:t>·       </a:t>
            </a:r>
            <a:r>
              <a:rPr lang="en-US" sz="1400" dirty="0">
                <a:hlinkClick r:id="rId5"/>
              </a:rPr>
              <a:t>https://</a:t>
            </a:r>
            <a:r>
              <a:rPr lang="en-US" sz="1400" dirty="0" smtClean="0">
                <a:hlinkClick r:id="rId5"/>
              </a:rPr>
              <a:t>ec.europa.eu/info/research-and-innovation/research-area/food-systems_en</a:t>
            </a:r>
            <a:r>
              <a:rPr lang="en-US" sz="1400" dirty="0" smtClean="0"/>
              <a:t> 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1400" dirty="0" smtClean="0"/>
              <a:t>·       </a:t>
            </a:r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ec.europa.eu/info/research-and-innovation/research-area/food-systems/food-2030_en</a:t>
            </a:r>
            <a:r>
              <a:rPr lang="en-US" sz="1400" dirty="0" smtClean="0"/>
              <a:t> 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bg-BG" sz="1400" dirty="0" smtClean="0"/>
              <a:t>На тези 2 страници ще се запознаете с последните дейности и публикации, вкл.</a:t>
            </a:r>
            <a:r>
              <a:rPr lang="en-US" sz="1400" dirty="0" smtClean="0"/>
              <a:t> </a:t>
            </a:r>
            <a:r>
              <a:rPr lang="en-US" sz="1400" b="1" u="sng" dirty="0">
                <a:hlinkClick r:id="rId7"/>
              </a:rPr>
              <a:t>Food 2030 Pathways report &amp; factsheets</a:t>
            </a:r>
            <a:r>
              <a:rPr lang="en-US" sz="1400" b="1" dirty="0"/>
              <a:t>.</a:t>
            </a:r>
            <a:endParaRPr lang="bg-BG" sz="1400" dirty="0"/>
          </a:p>
        </p:txBody>
      </p:sp>
    </p:spTree>
    <p:extLst>
      <p:ext uri="{BB962C8B-B14F-4D97-AF65-F5344CB8AC3E}">
        <p14:creationId xmlns:p14="http://schemas.microsoft.com/office/powerpoint/2010/main" val="277016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65260"/>
            <a:ext cx="5038489" cy="530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395536" y="281079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Food 2030 pathways for action - Research and innovation policy as a driver for sustainable, healthy and inclusive food systems</a:t>
            </a:r>
          </a:p>
          <a:p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ec.europa.eu/info/publications/food-2030-pathways-action-research-and-innovation-policy-driver-sustainable-healthy-and-inclusive-food-systems-all_en</a:t>
            </a:r>
            <a:r>
              <a:rPr lang="en-US" sz="1600" dirty="0" smtClean="0"/>
              <a:t> </a:t>
            </a:r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2854609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c.europa.eu/knowledge4policy/sites/know4pol/files/horizon-20202015002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22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8" y="1"/>
            <a:ext cx="9039324" cy="67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040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589"/>
            <a:ext cx="9144000" cy="690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040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10199</TotalTime>
  <Words>1752</Words>
  <Application>Microsoft Office PowerPoint</Application>
  <PresentationFormat>Презентация на цял екран (4:3)</PresentationFormat>
  <Paragraphs>123</Paragraphs>
  <Slides>25</Slides>
  <Notes>2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Office тема</vt:lpstr>
      <vt:lpstr>Възможности за участие на колективи на ВУ в Европейски програми и проекти в областта на Биоикономиката</vt:lpstr>
      <vt:lpstr>Презентация на PowerPoint</vt:lpstr>
      <vt:lpstr>Цели на актуализираната Европейска стратегия за биоикономика, 2018 https://ec.europa.eu/research/bioeconomy/index.cfm </vt:lpstr>
      <vt:lpstr>ЕС Център на Знания за Биоикономика, 2018 https://ec.europa.eu/research/bioeconomy/index.cfm?pg=policy&amp;lib=observatory </vt:lpstr>
      <vt:lpstr>Фокус на Стратегията за биоикономика – FOOD 2030 https://ec.europa.eu/info/research-and-innovation/research-area/bioeconomy/food-2030_en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HE Cluster 6 WP 2021-2022 structure</vt:lpstr>
      <vt:lpstr>Cluster 6 co-funded partnerships in WP </vt:lpstr>
      <vt:lpstr>Презентация на PowerPoint</vt:lpstr>
      <vt:lpstr>Изводи от доклада на Световната банка   </vt:lpstr>
      <vt:lpstr>Презентация на PowerPoint</vt:lpstr>
      <vt:lpstr>Презентация на PowerPoint</vt:lpstr>
      <vt:lpstr>Проблемни области и възможни решения</vt:lpstr>
      <vt:lpstr>Проблемни области и възможни решения</vt:lpstr>
      <vt:lpstr>Необходими подходи</vt:lpstr>
      <vt:lpstr>Хоризонт 2020 – Работна програма 2018-2020  Call - Building a low-carbon, climate resilient future: Research and innovation in support of the European Green Deal </vt:lpstr>
      <vt:lpstr>Цел: Независим институт на ЕС, работещ за повишаване на способността на Европа за иновации чрез поощряване на предприемаческите умения и подкрепа на нови идеи.  Задачи:  - Повишаване на конкурентоспособността на Европа, нейния устойчив икономически растеж и създаване на работни места чрез насърчаване и укрепване на сътрудничеството между водещи бизнес, образователни и изследователски организации. - Мощни иновации и предприемачество в Европа чрез създаване на среда за процъфтяване на творчески и иновативни идеи и инициативи.    Стратегия 2021-2027: 1. Повишаване на регионалното въздействие на общностите на знанието и иновациите (КICs): В бъдеще EIT ще укрепи своите мрежи, като включи повече висши учебни заведения, предприятия и изследователски организации чрез разработване на регионални стратегии. KICs ще развият връзки със стратегиите за интелигентна специализация, инициатива на ЕС за стимулиране на икономическия растеж и създаването на работни места, като позволяват на всеки регион да идентифицира и развие свои собствени конкурентни предимства. 2.  Повишаване на иновационния капацитет на висшето образование: EIT ще подкрепи 750 висши учебни заведения с финансиране, експертиза и коучинг, което ще им позволи да развиват икономически дейности в сферата на своите интереси. Институтът ще проектира и стартира дейности, особено в страни с по-нисък иновационен капацитет. </vt:lpstr>
      <vt:lpstr>Пример: EIT-Food Portfolio 2021  EIT обявява ежегодни конкурси по тематични фокус-области, изграждащи синергия с темите на Х2020 и Хоризонт Европа</vt:lpstr>
      <vt:lpstr>Презентация на PowerPoint</vt:lpstr>
      <vt:lpstr>Презентация на PowerPoint</vt:lpstr>
      <vt:lpstr>Проекти на Биобазирани Индустрии – Съвместни предприятия  Biobased Industries – Joint Undertaking https://www.bbi-europe.eu/participate/call-proposals-2020 </vt:lpstr>
      <vt:lpstr>BIOEAST – CENTRAL AND EASTERN EUROPEAN INITIATIVE FOR KNOWLEDGE-BASED AGRICULTURE, AQUACULTURE AND FORESTRY IN THE BIOECONOMY https://bioeast.eu/republic-of-bulgaria-ministry-of-agriculture-food-and-forestry/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AU</dc:creator>
  <cp:lastModifiedBy>В. Попов</cp:lastModifiedBy>
  <cp:revision>93</cp:revision>
  <dcterms:created xsi:type="dcterms:W3CDTF">2020-10-19T07:50:03Z</dcterms:created>
  <dcterms:modified xsi:type="dcterms:W3CDTF">2020-11-26T10:07:37Z</dcterms:modified>
</cp:coreProperties>
</file>