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0" r:id="rId1"/>
    <p:sldMasterId id="2147484012" r:id="rId2"/>
    <p:sldMasterId id="2147484032" r:id="rId3"/>
    <p:sldMasterId id="2147484045" r:id="rId4"/>
    <p:sldMasterId id="2147484058" r:id="rId5"/>
    <p:sldMasterId id="2147484071" r:id="rId6"/>
    <p:sldMasterId id="2147484117" r:id="rId7"/>
    <p:sldMasterId id="2147484157" r:id="rId8"/>
    <p:sldMasterId id="2147484197" r:id="rId9"/>
    <p:sldMasterId id="2147484217" r:id="rId10"/>
    <p:sldMasterId id="2147484237" r:id="rId11"/>
  </p:sldMasterIdLst>
  <p:notesMasterIdLst>
    <p:notesMasterId r:id="rId40"/>
  </p:notesMasterIdLst>
  <p:sldIdLst>
    <p:sldId id="256" r:id="rId12"/>
    <p:sldId id="257" r:id="rId13"/>
    <p:sldId id="274" r:id="rId14"/>
    <p:sldId id="302"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76" r:id="rId28"/>
    <p:sldId id="303" r:id="rId29"/>
    <p:sldId id="304" r:id="rId30"/>
    <p:sldId id="295" r:id="rId31"/>
    <p:sldId id="266" r:id="rId32"/>
    <p:sldId id="267" r:id="rId33"/>
    <p:sldId id="268" r:id="rId34"/>
    <p:sldId id="269" r:id="rId35"/>
    <p:sldId id="270" r:id="rId36"/>
    <p:sldId id="305" r:id="rId37"/>
    <p:sldId id="306" r:id="rId38"/>
    <p:sldId id="26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70920" autoAdjust="0"/>
  </p:normalViewPr>
  <p:slideViewPr>
    <p:cSldViewPr snapToGrid="0" showGuides="1">
      <p:cViewPr varScale="1">
        <p:scale>
          <a:sx n="82" d="100"/>
          <a:sy n="82" d="100"/>
        </p:scale>
        <p:origin x="-1710" y="-8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74255-E7BB-49D1-AF23-D273825592AF}" type="datetimeFigureOut">
              <a:rPr lang="bg-BG" smtClean="0"/>
              <a:t>2.12.2020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51A4D-9A9A-4851-934F-170AC2154B06}" type="slidenum">
              <a:rPr lang="bg-BG" smtClean="0"/>
              <a:t>‹#›</a:t>
            </a:fld>
            <a:endParaRPr lang="bg-BG"/>
          </a:p>
        </p:txBody>
      </p:sp>
    </p:spTree>
    <p:extLst>
      <p:ext uri="{BB962C8B-B14F-4D97-AF65-F5344CB8AC3E}">
        <p14:creationId xmlns:p14="http://schemas.microsoft.com/office/powerpoint/2010/main" val="74024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a:t>Мисиите</a:t>
            </a:r>
            <a:r>
              <a:rPr lang="ru-RU" dirty="0"/>
              <a:t> се </a:t>
            </a:r>
            <a:r>
              <a:rPr lang="ru-RU" dirty="0" err="1"/>
              <a:t>програмират</a:t>
            </a:r>
            <a:r>
              <a:rPr lang="ru-RU" dirty="0"/>
              <a:t> в </a:t>
            </a:r>
            <a:r>
              <a:rPr lang="ru-RU" dirty="0" err="1"/>
              <a:t>рамките</a:t>
            </a:r>
            <a:r>
              <a:rPr lang="ru-RU" dirty="0"/>
              <a:t> на </a:t>
            </a:r>
            <a:r>
              <a:rPr lang="ru-RU" dirty="0" err="1"/>
              <a:t>стълб</a:t>
            </a:r>
            <a:r>
              <a:rPr lang="ru-RU" dirty="0"/>
              <a:t> „</a:t>
            </a:r>
            <a:r>
              <a:rPr lang="ru-RU" dirty="0" err="1"/>
              <a:t>Глобални</a:t>
            </a:r>
            <a:r>
              <a:rPr lang="ru-RU" dirty="0"/>
              <a:t> </a:t>
            </a:r>
            <a:r>
              <a:rPr lang="ru-RU" dirty="0" err="1"/>
              <a:t>предизвикателства</a:t>
            </a:r>
            <a:r>
              <a:rPr lang="ru-RU" dirty="0"/>
              <a:t> и </a:t>
            </a:r>
            <a:r>
              <a:rPr lang="ru-RU" dirty="0" err="1"/>
              <a:t>конкурентоспособност</a:t>
            </a:r>
            <a:r>
              <a:rPr lang="ru-RU" dirty="0"/>
              <a:t> на </a:t>
            </a:r>
            <a:r>
              <a:rPr lang="ru-RU" dirty="0" err="1"/>
              <a:t>европейската</a:t>
            </a:r>
            <a:r>
              <a:rPr lang="ru-RU" dirty="0"/>
              <a:t> </a:t>
            </a:r>
            <a:r>
              <a:rPr lang="ru-RU" dirty="0" err="1"/>
              <a:t>промишленост</a:t>
            </a:r>
            <a:r>
              <a:rPr lang="ru-RU" dirty="0"/>
              <a:t>“, но за </a:t>
            </a:r>
            <a:r>
              <a:rPr lang="ru-RU" dirty="0" err="1"/>
              <a:t>тях</a:t>
            </a:r>
            <a:r>
              <a:rPr lang="ru-RU" dirty="0"/>
              <a:t> </a:t>
            </a:r>
            <a:r>
              <a:rPr lang="ru-RU" dirty="0" err="1"/>
              <a:t>може</a:t>
            </a:r>
            <a:r>
              <a:rPr lang="ru-RU" dirty="0"/>
              <a:t> да </a:t>
            </a:r>
            <a:r>
              <a:rPr lang="ru-RU" dirty="0" err="1"/>
              <a:t>допринасят</a:t>
            </a:r>
            <a:r>
              <a:rPr lang="ru-RU" dirty="0"/>
              <a:t> и действия, </a:t>
            </a:r>
            <a:r>
              <a:rPr lang="ru-RU" dirty="0" err="1"/>
              <a:t>които</a:t>
            </a:r>
            <a:r>
              <a:rPr lang="ru-RU" dirty="0"/>
              <a:t> се </a:t>
            </a:r>
            <a:r>
              <a:rPr lang="ru-RU" dirty="0" err="1"/>
              <a:t>извършват</a:t>
            </a:r>
            <a:r>
              <a:rPr lang="ru-RU" dirty="0"/>
              <a:t> в </a:t>
            </a:r>
            <a:r>
              <a:rPr lang="ru-RU" dirty="0" err="1"/>
              <a:t>рамките</a:t>
            </a:r>
            <a:r>
              <a:rPr lang="ru-RU" dirty="0"/>
              <a:t> на </a:t>
            </a:r>
            <a:r>
              <a:rPr lang="ru-RU" dirty="0" err="1"/>
              <a:t>други</a:t>
            </a:r>
            <a:r>
              <a:rPr lang="ru-RU" dirty="0"/>
              <a:t> части на </a:t>
            </a:r>
            <a:r>
              <a:rPr lang="ru-RU" dirty="0" err="1"/>
              <a:t>програмата</a:t>
            </a:r>
            <a:r>
              <a:rPr lang="ru-RU" dirty="0"/>
              <a:t>.</a:t>
            </a:r>
            <a:endParaRPr lang="bg-BG" dirty="0"/>
          </a:p>
          <a:p>
            <a:endParaRPr lang="bg-BG" dirty="0"/>
          </a:p>
        </p:txBody>
      </p:sp>
      <p:sp>
        <p:nvSpPr>
          <p:cNvPr id="4" name="Slide Number Placeholder 3"/>
          <p:cNvSpPr>
            <a:spLocks noGrp="1"/>
          </p:cNvSpPr>
          <p:nvPr>
            <p:ph type="sldNum" sz="quarter" idx="10"/>
          </p:nvPr>
        </p:nvSpPr>
        <p:spPr/>
        <p:txBody>
          <a:bodyPr/>
          <a:lstStyle/>
          <a:p>
            <a:fld id="{A9551A4D-9A9A-4851-934F-170AC2154B06}" type="slidenum">
              <a:rPr lang="bg-BG" smtClean="0"/>
              <a:t>2</a:t>
            </a:fld>
            <a:endParaRPr lang="bg-BG"/>
          </a:p>
        </p:txBody>
      </p:sp>
    </p:spTree>
    <p:extLst>
      <p:ext uri="{BB962C8B-B14F-4D97-AF65-F5344CB8AC3E}">
        <p14:creationId xmlns:p14="http://schemas.microsoft.com/office/powerpoint/2010/main" val="894202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smtClean="0"/>
              <a:t>Стълбовете</a:t>
            </a:r>
            <a:r>
              <a:rPr lang="ru-RU" dirty="0" smtClean="0"/>
              <a:t> на  ERA</a:t>
            </a:r>
          </a:p>
          <a:p>
            <a:r>
              <a:rPr lang="ru-RU" dirty="0" err="1" smtClean="0"/>
              <a:t>Насърчаване</a:t>
            </a:r>
            <a:r>
              <a:rPr lang="ru-RU" dirty="0" smtClean="0"/>
              <a:t> на </a:t>
            </a:r>
            <a:r>
              <a:rPr lang="ru-RU" dirty="0" err="1" smtClean="0"/>
              <a:t>балансирана</a:t>
            </a:r>
            <a:r>
              <a:rPr lang="ru-RU" dirty="0" smtClean="0"/>
              <a:t> </a:t>
            </a:r>
            <a:r>
              <a:rPr lang="ru-RU" dirty="0" err="1" smtClean="0"/>
              <a:t>мозъчна</a:t>
            </a:r>
            <a:r>
              <a:rPr lang="ru-RU" dirty="0" smtClean="0"/>
              <a:t> </a:t>
            </a:r>
            <a:r>
              <a:rPr lang="ru-RU" dirty="0" err="1" smtClean="0"/>
              <a:t>циркулация</a:t>
            </a:r>
            <a:r>
              <a:rPr lang="ru-RU" dirty="0" smtClean="0"/>
              <a:t> (BBC)</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18566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Обхват:</a:t>
            </a:r>
          </a:p>
          <a:p>
            <a:r>
              <a:rPr lang="ru-RU" dirty="0" err="1" smtClean="0"/>
              <a:t>Дейностите</a:t>
            </a:r>
            <a:r>
              <a:rPr lang="ru-RU" dirty="0" smtClean="0"/>
              <a:t> на ERA </a:t>
            </a:r>
            <a:r>
              <a:rPr lang="ru-RU" dirty="0" err="1" smtClean="0"/>
              <a:t>Chairs</a:t>
            </a:r>
            <a:r>
              <a:rPr lang="ru-RU" dirty="0" smtClean="0"/>
              <a:t> </a:t>
            </a:r>
            <a:r>
              <a:rPr lang="ru-RU" dirty="0" err="1" smtClean="0"/>
              <a:t>ще</a:t>
            </a:r>
            <a:r>
              <a:rPr lang="ru-RU" dirty="0" smtClean="0"/>
              <a:t> </a:t>
            </a:r>
            <a:r>
              <a:rPr lang="ru-RU" dirty="0" err="1" smtClean="0"/>
              <a:t>привлекат</a:t>
            </a:r>
            <a:r>
              <a:rPr lang="ru-RU" dirty="0" smtClean="0"/>
              <a:t> по устойчив начин </a:t>
            </a:r>
            <a:r>
              <a:rPr lang="ru-RU" dirty="0" err="1" smtClean="0"/>
              <a:t>изключителни</a:t>
            </a:r>
            <a:r>
              <a:rPr lang="ru-RU" dirty="0" smtClean="0"/>
              <a:t> </a:t>
            </a:r>
            <a:r>
              <a:rPr lang="ru-RU" dirty="0" err="1" smtClean="0"/>
              <a:t>учени</a:t>
            </a:r>
            <a:r>
              <a:rPr lang="ru-RU" dirty="0" smtClean="0"/>
              <a:t> и </a:t>
            </a:r>
            <a:r>
              <a:rPr lang="ru-RU" dirty="0" err="1" smtClean="0"/>
              <a:t>иноватори</a:t>
            </a:r>
            <a:r>
              <a:rPr lang="ru-RU" dirty="0" smtClean="0"/>
              <a:t> в </a:t>
            </a:r>
            <a:r>
              <a:rPr lang="ru-RU" dirty="0" err="1" smtClean="0"/>
              <a:t>университети</a:t>
            </a:r>
            <a:r>
              <a:rPr lang="ru-RU" dirty="0" smtClean="0"/>
              <a:t> или </a:t>
            </a:r>
            <a:r>
              <a:rPr lang="ru-RU" dirty="0" err="1" smtClean="0"/>
              <a:t>изследователски</a:t>
            </a:r>
            <a:r>
              <a:rPr lang="ru-RU" dirty="0" smtClean="0"/>
              <a:t> организации в </a:t>
            </a:r>
            <a:r>
              <a:rPr lang="ru-RU" dirty="0" err="1" smtClean="0"/>
              <a:t>догонващи</a:t>
            </a:r>
            <a:r>
              <a:rPr lang="ru-RU" dirty="0" smtClean="0"/>
              <a:t> </a:t>
            </a:r>
            <a:r>
              <a:rPr lang="ru-RU" dirty="0" err="1" smtClean="0"/>
              <a:t>държави</a:t>
            </a:r>
            <a:r>
              <a:rPr lang="ru-RU" dirty="0" smtClean="0"/>
              <a:t> и </a:t>
            </a:r>
            <a:r>
              <a:rPr lang="ru-RU" dirty="0" err="1" smtClean="0"/>
              <a:t>региони</a:t>
            </a:r>
            <a:r>
              <a:rPr lang="ru-RU" dirty="0" smtClean="0"/>
              <a:t>.</a:t>
            </a:r>
          </a:p>
          <a:p>
            <a:r>
              <a:rPr lang="ru-RU" dirty="0" err="1" smtClean="0"/>
              <a:t>Ръководството</a:t>
            </a:r>
            <a:r>
              <a:rPr lang="ru-RU" dirty="0" smtClean="0"/>
              <a:t> на </a:t>
            </a:r>
            <a:r>
              <a:rPr lang="ru-RU" dirty="0" err="1" smtClean="0"/>
              <a:t>титуляр</a:t>
            </a:r>
            <a:r>
              <a:rPr lang="ru-RU" dirty="0" smtClean="0"/>
              <a:t> на </a:t>
            </a:r>
            <a:r>
              <a:rPr lang="ru-RU" dirty="0" err="1" smtClean="0"/>
              <a:t>председател</a:t>
            </a:r>
            <a:r>
              <a:rPr lang="ru-RU" dirty="0" smtClean="0"/>
              <a:t> на ERA и </a:t>
            </a:r>
            <a:r>
              <a:rPr lang="ru-RU" dirty="0" err="1" smtClean="0"/>
              <a:t>създаването</a:t>
            </a:r>
            <a:r>
              <a:rPr lang="ru-RU" dirty="0" smtClean="0"/>
              <a:t> на постоянна и отлична </a:t>
            </a:r>
            <a:r>
              <a:rPr lang="ru-RU" dirty="0" err="1" smtClean="0"/>
              <a:t>изследователска</a:t>
            </a:r>
            <a:r>
              <a:rPr lang="ru-RU" dirty="0" smtClean="0"/>
              <a:t> </a:t>
            </a:r>
            <a:r>
              <a:rPr lang="ru-RU" dirty="0" err="1" smtClean="0"/>
              <a:t>група</a:t>
            </a:r>
            <a:r>
              <a:rPr lang="ru-RU" dirty="0" smtClean="0"/>
              <a:t> в </a:t>
            </a:r>
            <a:r>
              <a:rPr lang="ru-RU" dirty="0" err="1" smtClean="0"/>
              <a:t>избраната</a:t>
            </a:r>
            <a:r>
              <a:rPr lang="ru-RU" dirty="0" smtClean="0"/>
              <a:t> научна </a:t>
            </a:r>
            <a:r>
              <a:rPr lang="ru-RU" dirty="0" err="1" smtClean="0"/>
              <a:t>област</a:t>
            </a:r>
            <a:r>
              <a:rPr lang="ru-RU" dirty="0" smtClean="0"/>
              <a:t> </a:t>
            </a:r>
            <a:r>
              <a:rPr lang="ru-RU" dirty="0" err="1" smtClean="0"/>
              <a:t>ще</a:t>
            </a:r>
            <a:r>
              <a:rPr lang="ru-RU" dirty="0" smtClean="0"/>
              <a:t> </a:t>
            </a:r>
            <a:r>
              <a:rPr lang="ru-RU" dirty="0" err="1" smtClean="0"/>
              <a:t>осигури</a:t>
            </a:r>
            <a:r>
              <a:rPr lang="ru-RU" dirty="0" smtClean="0"/>
              <a:t> </a:t>
            </a:r>
            <a:r>
              <a:rPr lang="ru-RU" dirty="0" err="1" smtClean="0"/>
              <a:t>върхови</a:t>
            </a:r>
            <a:r>
              <a:rPr lang="ru-RU" dirty="0" smtClean="0"/>
              <a:t> постижения, </a:t>
            </a:r>
            <a:r>
              <a:rPr lang="ru-RU" dirty="0" err="1" smtClean="0"/>
              <a:t>видимост</a:t>
            </a:r>
            <a:r>
              <a:rPr lang="ru-RU" dirty="0" smtClean="0"/>
              <a:t> и </a:t>
            </a:r>
            <a:r>
              <a:rPr lang="ru-RU" dirty="0" err="1" smtClean="0"/>
              <a:t>по-добра</a:t>
            </a:r>
            <a:r>
              <a:rPr lang="ru-RU" dirty="0" smtClean="0"/>
              <a:t> интеграция в </a:t>
            </a:r>
            <a:r>
              <a:rPr lang="ru-RU" dirty="0" err="1" smtClean="0"/>
              <a:t>Европейското</a:t>
            </a:r>
            <a:r>
              <a:rPr lang="ru-RU" dirty="0" smtClean="0"/>
              <a:t> </a:t>
            </a:r>
            <a:r>
              <a:rPr lang="ru-RU" dirty="0" err="1" smtClean="0"/>
              <a:t>изследователско</a:t>
            </a:r>
            <a:r>
              <a:rPr lang="ru-RU" dirty="0" smtClean="0"/>
              <a:t> пространство, </a:t>
            </a:r>
            <a:r>
              <a:rPr lang="ru-RU" dirty="0" err="1" smtClean="0"/>
              <a:t>както</a:t>
            </a:r>
            <a:r>
              <a:rPr lang="ru-RU" dirty="0" smtClean="0"/>
              <a:t> и </a:t>
            </a:r>
            <a:r>
              <a:rPr lang="ru-RU" dirty="0" err="1" smtClean="0"/>
              <a:t>насърчаване</a:t>
            </a:r>
            <a:r>
              <a:rPr lang="ru-RU" dirty="0" smtClean="0"/>
              <a:t> на </a:t>
            </a:r>
            <a:r>
              <a:rPr lang="ru-RU" dirty="0" err="1" smtClean="0"/>
              <a:t>конкурентоспособността</a:t>
            </a:r>
            <a:r>
              <a:rPr lang="ru-RU" dirty="0" smtClean="0"/>
              <a:t> в </a:t>
            </a:r>
            <a:r>
              <a:rPr lang="ru-RU" dirty="0" err="1" smtClean="0"/>
              <a:t>научните</a:t>
            </a:r>
            <a:r>
              <a:rPr lang="ru-RU" dirty="0" smtClean="0"/>
              <a:t> </a:t>
            </a:r>
            <a:r>
              <a:rPr lang="ru-RU" dirty="0" err="1" smtClean="0"/>
              <a:t>изследвания</a:t>
            </a:r>
            <a:r>
              <a:rPr lang="ru-RU" dirty="0" smtClean="0"/>
              <a:t>.</a:t>
            </a:r>
          </a:p>
          <a:p>
            <a:r>
              <a:rPr lang="ru-RU" dirty="0" err="1" smtClean="0"/>
              <a:t>Институциите</a:t>
            </a:r>
            <a:r>
              <a:rPr lang="ru-RU" dirty="0" smtClean="0"/>
              <a:t> </a:t>
            </a:r>
            <a:r>
              <a:rPr lang="ru-RU" dirty="0" err="1" smtClean="0"/>
              <a:t>координатори</a:t>
            </a:r>
            <a:r>
              <a:rPr lang="ru-RU" dirty="0" smtClean="0"/>
              <a:t> </a:t>
            </a:r>
            <a:r>
              <a:rPr lang="ru-RU" dirty="0" err="1" smtClean="0"/>
              <a:t>трябва</a:t>
            </a:r>
            <a:r>
              <a:rPr lang="ru-RU" dirty="0" smtClean="0"/>
              <a:t> да се </a:t>
            </a:r>
            <a:r>
              <a:rPr lang="ru-RU" dirty="0" err="1" smtClean="0"/>
              <a:t>ангажират</a:t>
            </a:r>
            <a:r>
              <a:rPr lang="ru-RU" dirty="0" smtClean="0"/>
              <a:t> </a:t>
            </a:r>
            <a:r>
              <a:rPr lang="ru-RU" dirty="0" err="1" smtClean="0"/>
              <a:t>със</a:t>
            </a:r>
            <a:r>
              <a:rPr lang="ru-RU" dirty="0" smtClean="0"/>
              <a:t> </a:t>
            </a:r>
            <a:r>
              <a:rPr lang="ru-RU" dirty="0" err="1" smtClean="0"/>
              <a:t>структурни</a:t>
            </a:r>
            <a:r>
              <a:rPr lang="ru-RU" dirty="0" smtClean="0"/>
              <a:t> </a:t>
            </a:r>
            <a:r>
              <a:rPr lang="ru-RU" dirty="0" err="1" smtClean="0"/>
              <a:t>промени</a:t>
            </a:r>
            <a:r>
              <a:rPr lang="ru-RU" dirty="0" smtClean="0"/>
              <a:t>, за да </a:t>
            </a:r>
            <a:r>
              <a:rPr lang="ru-RU" dirty="0" err="1" smtClean="0"/>
              <a:t>постигнат</a:t>
            </a:r>
            <a:r>
              <a:rPr lang="ru-RU" dirty="0" smtClean="0"/>
              <a:t> </a:t>
            </a:r>
            <a:r>
              <a:rPr lang="ru-RU" dirty="0" err="1" smtClean="0"/>
              <a:t>високи</a:t>
            </a:r>
            <a:r>
              <a:rPr lang="ru-RU" dirty="0" smtClean="0"/>
              <a:t> постижения на устойчива основа.</a:t>
            </a:r>
          </a:p>
          <a:p>
            <a:r>
              <a:rPr lang="ru-RU" dirty="0" smtClean="0"/>
              <a:t>Подход </a:t>
            </a:r>
            <a:r>
              <a:rPr lang="ru-RU" dirty="0" err="1" smtClean="0"/>
              <a:t>отдолу</a:t>
            </a:r>
            <a:r>
              <a:rPr lang="ru-RU" dirty="0" smtClean="0"/>
              <a:t> </a:t>
            </a:r>
            <a:r>
              <a:rPr lang="ru-RU" dirty="0" err="1" smtClean="0"/>
              <a:t>нагоре</a:t>
            </a:r>
            <a:r>
              <a:rPr lang="ru-RU" dirty="0" smtClean="0"/>
              <a:t> в </a:t>
            </a:r>
            <a:r>
              <a:rPr lang="ru-RU" dirty="0" err="1" smtClean="0"/>
              <a:t>областта</a:t>
            </a:r>
            <a:r>
              <a:rPr lang="ru-RU" dirty="0" smtClean="0"/>
              <a:t> на </a:t>
            </a:r>
            <a:r>
              <a:rPr lang="ru-RU" dirty="0" err="1" smtClean="0"/>
              <a:t>научните</a:t>
            </a:r>
            <a:r>
              <a:rPr lang="ru-RU" dirty="0" smtClean="0"/>
              <a:t> </a:t>
            </a:r>
            <a:r>
              <a:rPr lang="ru-RU" dirty="0" err="1" smtClean="0"/>
              <a:t>изследвания</a:t>
            </a:r>
            <a:r>
              <a:rPr lang="ru-RU" dirty="0" smtClean="0"/>
              <a:t>, но </a:t>
            </a:r>
            <a:r>
              <a:rPr lang="ru-RU" dirty="0" err="1" smtClean="0"/>
              <a:t>свързан</a:t>
            </a:r>
            <a:r>
              <a:rPr lang="ru-RU" dirty="0" smtClean="0"/>
              <a:t> с </a:t>
            </a:r>
            <a:r>
              <a:rPr lang="ru-RU" dirty="0" err="1" smtClean="0"/>
              <a:t>експертизата</a:t>
            </a:r>
            <a:r>
              <a:rPr lang="ru-RU" dirty="0" smtClean="0"/>
              <a:t> на </a:t>
            </a:r>
            <a:r>
              <a:rPr lang="ru-RU" dirty="0" err="1" smtClean="0"/>
              <a:t>притежателя</a:t>
            </a:r>
            <a:r>
              <a:rPr lang="ru-RU" dirty="0" smtClean="0"/>
              <a:t> на председателя на ERA, за да се </a:t>
            </a:r>
            <a:r>
              <a:rPr lang="ru-RU" dirty="0" err="1" smtClean="0"/>
              <a:t>възползва</a:t>
            </a:r>
            <a:r>
              <a:rPr lang="ru-RU" dirty="0" smtClean="0"/>
              <a:t> </a:t>
            </a:r>
            <a:r>
              <a:rPr lang="ru-RU" dirty="0" err="1" smtClean="0"/>
              <a:t>изцяло</a:t>
            </a:r>
            <a:r>
              <a:rPr lang="ru-RU" dirty="0" smtClean="0"/>
              <a:t> от </a:t>
            </a:r>
            <a:r>
              <a:rPr lang="ru-RU" dirty="0" err="1" smtClean="0"/>
              <a:t>присъствието</a:t>
            </a:r>
            <a:r>
              <a:rPr lang="ru-RU" dirty="0" smtClean="0"/>
              <a:t> </a:t>
            </a:r>
            <a:r>
              <a:rPr lang="ru-RU" dirty="0" err="1" smtClean="0"/>
              <a:t>му</a:t>
            </a:r>
            <a:r>
              <a:rPr lang="ru-RU" dirty="0" smtClean="0"/>
              <a:t>.</a:t>
            </a:r>
          </a:p>
          <a:p>
            <a:r>
              <a:rPr lang="ru-RU" b="1" dirty="0" err="1" smtClean="0"/>
              <a:t>Успешни</a:t>
            </a:r>
            <a:r>
              <a:rPr lang="ru-RU" b="1" dirty="0" smtClean="0"/>
              <a:t> предложения за председатели на ERA:</a:t>
            </a:r>
          </a:p>
          <a:p>
            <a:r>
              <a:rPr lang="ru-RU" dirty="0" err="1" smtClean="0"/>
              <a:t>Изпратено</a:t>
            </a:r>
            <a:r>
              <a:rPr lang="ru-RU" dirty="0" smtClean="0"/>
              <a:t> от </a:t>
            </a:r>
            <a:r>
              <a:rPr lang="ru-RU" dirty="0" err="1" smtClean="0"/>
              <a:t>институцията</a:t>
            </a:r>
            <a:r>
              <a:rPr lang="ru-RU" dirty="0" smtClean="0"/>
              <a:t> координатор, </a:t>
            </a:r>
            <a:r>
              <a:rPr lang="ru-RU" dirty="0" err="1" smtClean="0"/>
              <a:t>намираща</a:t>
            </a:r>
            <a:r>
              <a:rPr lang="ru-RU" dirty="0" smtClean="0"/>
              <a:t> се в </a:t>
            </a:r>
            <a:r>
              <a:rPr lang="ru-RU" dirty="0" err="1" smtClean="0"/>
              <a:t>разширяваща</a:t>
            </a:r>
            <a:r>
              <a:rPr lang="ru-RU" dirty="0" smtClean="0"/>
              <a:t> се </a:t>
            </a:r>
            <a:r>
              <a:rPr lang="ru-RU" dirty="0" err="1" smtClean="0"/>
              <a:t>държава-членка</a:t>
            </a:r>
            <a:r>
              <a:rPr lang="ru-RU" dirty="0" smtClean="0"/>
              <a:t> или АС и </a:t>
            </a:r>
            <a:r>
              <a:rPr lang="ru-RU" dirty="0" err="1" smtClean="0"/>
              <a:t>допълнителен</a:t>
            </a:r>
            <a:r>
              <a:rPr lang="ru-RU" dirty="0" smtClean="0"/>
              <a:t> </a:t>
            </a:r>
            <a:r>
              <a:rPr lang="ru-RU" dirty="0" err="1" smtClean="0"/>
              <a:t>партньор</a:t>
            </a:r>
            <a:r>
              <a:rPr lang="ru-RU" dirty="0" smtClean="0"/>
              <a:t>, </a:t>
            </a:r>
            <a:r>
              <a:rPr lang="ru-RU" dirty="0" err="1" smtClean="0"/>
              <a:t>настоящият</a:t>
            </a:r>
            <a:r>
              <a:rPr lang="ru-RU" dirty="0" smtClean="0"/>
              <a:t> </a:t>
            </a:r>
            <a:r>
              <a:rPr lang="ru-RU" dirty="0" err="1" smtClean="0"/>
              <a:t>работодател</a:t>
            </a:r>
            <a:r>
              <a:rPr lang="ru-RU" dirty="0" smtClean="0"/>
              <a:t> на </a:t>
            </a:r>
            <a:r>
              <a:rPr lang="ru-RU" dirty="0" err="1" smtClean="0"/>
              <a:t>потенциалния</a:t>
            </a:r>
            <a:r>
              <a:rPr lang="ru-RU" dirty="0" smtClean="0"/>
              <a:t> </a:t>
            </a:r>
            <a:r>
              <a:rPr lang="ru-RU" dirty="0" err="1" smtClean="0"/>
              <a:t>титуляр</a:t>
            </a:r>
            <a:r>
              <a:rPr lang="ru-RU" dirty="0" smtClean="0"/>
              <a:t> на </a:t>
            </a:r>
            <a:r>
              <a:rPr lang="ru-RU" dirty="0" err="1" smtClean="0"/>
              <a:t>председател</a:t>
            </a:r>
            <a:r>
              <a:rPr lang="ru-RU" dirty="0" smtClean="0"/>
              <a:t> на ERA, от </a:t>
            </a:r>
            <a:r>
              <a:rPr lang="ru-RU" dirty="0" err="1" smtClean="0"/>
              <a:t>която</a:t>
            </a:r>
            <a:r>
              <a:rPr lang="ru-RU" dirty="0" smtClean="0"/>
              <a:t> и да е </a:t>
            </a:r>
            <a:r>
              <a:rPr lang="ru-RU" dirty="0" err="1" smtClean="0"/>
              <a:t>държава</a:t>
            </a:r>
            <a:r>
              <a:rPr lang="ru-RU" dirty="0" smtClean="0"/>
              <a:t> (с </a:t>
            </a:r>
            <a:r>
              <a:rPr lang="ru-RU" dirty="0" err="1" smtClean="0"/>
              <a:t>изключение</a:t>
            </a:r>
            <a:r>
              <a:rPr lang="ru-RU" dirty="0" smtClean="0"/>
              <a:t> на </a:t>
            </a:r>
            <a:r>
              <a:rPr lang="ru-RU" dirty="0" err="1" smtClean="0"/>
              <a:t>държавата</a:t>
            </a:r>
            <a:r>
              <a:rPr lang="ru-RU" dirty="0" smtClean="0"/>
              <a:t> на координатора).</a:t>
            </a:r>
          </a:p>
          <a:p>
            <a:r>
              <a:rPr lang="ru-RU" dirty="0" err="1" smtClean="0"/>
              <a:t>Следва</a:t>
            </a:r>
            <a:r>
              <a:rPr lang="ru-RU" dirty="0" smtClean="0"/>
              <a:t> да </a:t>
            </a:r>
            <a:r>
              <a:rPr lang="ru-RU" dirty="0" err="1" smtClean="0"/>
              <a:t>представи</a:t>
            </a:r>
            <a:r>
              <a:rPr lang="ru-RU" dirty="0" smtClean="0"/>
              <a:t> </a:t>
            </a:r>
            <a:r>
              <a:rPr lang="ru-RU" dirty="0" err="1" smtClean="0"/>
              <a:t>бъдещия</a:t>
            </a:r>
            <a:r>
              <a:rPr lang="ru-RU" dirty="0" smtClean="0"/>
              <a:t> </a:t>
            </a:r>
            <a:r>
              <a:rPr lang="ru-RU" dirty="0" err="1" smtClean="0"/>
              <a:t>титуляр</a:t>
            </a:r>
            <a:r>
              <a:rPr lang="ru-RU" dirty="0" smtClean="0"/>
              <a:t> на председателя на ERA и да </a:t>
            </a:r>
            <a:r>
              <a:rPr lang="ru-RU" dirty="0" err="1" smtClean="0"/>
              <a:t>посочи</a:t>
            </a:r>
            <a:r>
              <a:rPr lang="ru-RU" dirty="0" smtClean="0"/>
              <a:t> подробно </a:t>
            </a:r>
            <a:r>
              <a:rPr lang="ru-RU" dirty="0" err="1" smtClean="0"/>
              <a:t>научната</a:t>
            </a:r>
            <a:r>
              <a:rPr lang="ru-RU" dirty="0" smtClean="0"/>
              <a:t> и </a:t>
            </a:r>
            <a:r>
              <a:rPr lang="ru-RU" dirty="0" err="1" smtClean="0"/>
              <a:t>техническа</a:t>
            </a:r>
            <a:r>
              <a:rPr lang="ru-RU" dirty="0" smtClean="0"/>
              <a:t> </a:t>
            </a:r>
            <a:r>
              <a:rPr lang="ru-RU" dirty="0" err="1" smtClean="0"/>
              <a:t>подкрепа</a:t>
            </a:r>
            <a:r>
              <a:rPr lang="ru-RU" dirty="0" smtClean="0"/>
              <a:t>, </a:t>
            </a:r>
            <a:r>
              <a:rPr lang="ru-RU" dirty="0" err="1" smtClean="0"/>
              <a:t>която</a:t>
            </a:r>
            <a:r>
              <a:rPr lang="ru-RU" dirty="0" smtClean="0"/>
              <a:t> той / </a:t>
            </a:r>
            <a:r>
              <a:rPr lang="ru-RU" dirty="0" err="1" smtClean="0"/>
              <a:t>тя</a:t>
            </a:r>
            <a:r>
              <a:rPr lang="ru-RU" dirty="0" smtClean="0"/>
              <a:t> и </a:t>
            </a:r>
            <a:r>
              <a:rPr lang="ru-RU" dirty="0" err="1" smtClean="0"/>
              <a:t>партньорската</a:t>
            </a:r>
            <a:r>
              <a:rPr lang="ru-RU" dirty="0" smtClean="0"/>
              <a:t> институция </a:t>
            </a:r>
            <a:r>
              <a:rPr lang="ru-RU" dirty="0" err="1" smtClean="0"/>
              <a:t>ще</a:t>
            </a:r>
            <a:r>
              <a:rPr lang="ru-RU" dirty="0" smtClean="0"/>
              <a:t> предоставят на координатора и как </a:t>
            </a:r>
            <a:r>
              <a:rPr lang="ru-RU" dirty="0" err="1" smtClean="0"/>
              <a:t>предложените</a:t>
            </a:r>
            <a:r>
              <a:rPr lang="ru-RU" dirty="0" smtClean="0"/>
              <a:t> </a:t>
            </a:r>
            <a:r>
              <a:rPr lang="ru-RU" dirty="0" err="1" smtClean="0"/>
              <a:t>дейности</a:t>
            </a:r>
            <a:r>
              <a:rPr lang="ru-RU" dirty="0" smtClean="0"/>
              <a:t> </a:t>
            </a:r>
            <a:r>
              <a:rPr lang="ru-RU" dirty="0" err="1" smtClean="0"/>
              <a:t>ще</a:t>
            </a:r>
            <a:r>
              <a:rPr lang="ru-RU" dirty="0" smtClean="0"/>
              <a:t> се </a:t>
            </a:r>
            <a:r>
              <a:rPr lang="ru-RU" dirty="0" err="1" smtClean="0"/>
              <a:t>надградят</a:t>
            </a:r>
            <a:r>
              <a:rPr lang="ru-RU" dirty="0" smtClean="0"/>
              <a:t> от </a:t>
            </a:r>
            <a:r>
              <a:rPr lang="ru-RU" dirty="0" err="1" smtClean="0"/>
              <a:t>настоящата</a:t>
            </a:r>
            <a:r>
              <a:rPr lang="ru-RU" dirty="0" smtClean="0"/>
              <a:t> ситуация.</a:t>
            </a:r>
          </a:p>
          <a:p>
            <a:r>
              <a:rPr lang="ru-RU" dirty="0" err="1" smtClean="0"/>
              <a:t>Представете</a:t>
            </a:r>
            <a:r>
              <a:rPr lang="ru-RU" dirty="0" smtClean="0"/>
              <a:t> мерки за </a:t>
            </a:r>
            <a:r>
              <a:rPr lang="ru-RU" dirty="0" err="1" smtClean="0"/>
              <a:t>насърчаване</a:t>
            </a:r>
            <a:r>
              <a:rPr lang="ru-RU" dirty="0" smtClean="0"/>
              <a:t> на </a:t>
            </a:r>
            <a:r>
              <a:rPr lang="ru-RU" dirty="0" err="1" smtClean="0"/>
              <a:t>структурни</a:t>
            </a:r>
            <a:r>
              <a:rPr lang="ru-RU" dirty="0" smtClean="0"/>
              <a:t> </a:t>
            </a:r>
            <a:r>
              <a:rPr lang="ru-RU" dirty="0" err="1" smtClean="0"/>
              <a:t>промени</a:t>
            </a:r>
            <a:r>
              <a:rPr lang="ru-RU" dirty="0" smtClean="0"/>
              <a:t> за </a:t>
            </a:r>
            <a:r>
              <a:rPr lang="ru-RU" dirty="0" err="1" smtClean="0"/>
              <a:t>високи</a:t>
            </a:r>
            <a:r>
              <a:rPr lang="ru-RU" dirty="0" smtClean="0"/>
              <a:t> постижения, </a:t>
            </a:r>
            <a:r>
              <a:rPr lang="ru-RU" dirty="0" err="1" smtClean="0"/>
              <a:t>включително</a:t>
            </a:r>
            <a:r>
              <a:rPr lang="ru-RU" dirty="0" smtClean="0"/>
              <a:t>, </a:t>
            </a:r>
            <a:r>
              <a:rPr lang="ru-RU" dirty="0" err="1" smtClean="0"/>
              <a:t>ако</a:t>
            </a:r>
            <a:r>
              <a:rPr lang="ru-RU" dirty="0" smtClean="0"/>
              <a:t> е необходимо, </a:t>
            </a:r>
            <a:r>
              <a:rPr lang="ru-RU" dirty="0" err="1" smtClean="0"/>
              <a:t>спазване</a:t>
            </a:r>
            <a:r>
              <a:rPr lang="ru-RU" dirty="0" smtClean="0"/>
              <a:t> на </a:t>
            </a:r>
            <a:r>
              <a:rPr lang="ru-RU" dirty="0" err="1" smtClean="0"/>
              <a:t>приоритетите</a:t>
            </a:r>
            <a:r>
              <a:rPr lang="ru-RU" dirty="0" smtClean="0"/>
              <a:t> на ERA (</a:t>
            </a:r>
            <a:r>
              <a:rPr lang="ru-RU" dirty="0" err="1" smtClean="0"/>
              <a:t>открито</a:t>
            </a:r>
            <a:r>
              <a:rPr lang="ru-RU" dirty="0" smtClean="0"/>
              <a:t> </a:t>
            </a:r>
            <a:r>
              <a:rPr lang="ru-RU" dirty="0" err="1" smtClean="0"/>
              <a:t>набиране</a:t>
            </a:r>
            <a:r>
              <a:rPr lang="ru-RU" dirty="0" smtClean="0"/>
              <a:t> на работа, </a:t>
            </a:r>
            <a:r>
              <a:rPr lang="ru-RU" dirty="0" err="1" smtClean="0"/>
              <a:t>партньорска</a:t>
            </a:r>
            <a:r>
              <a:rPr lang="ru-RU" dirty="0" smtClean="0"/>
              <a:t> проверка, баланс между </a:t>
            </a:r>
            <a:r>
              <a:rPr lang="ru-RU" dirty="0" err="1" smtClean="0"/>
              <a:t>половете</a:t>
            </a:r>
            <a:r>
              <a:rPr lang="ru-RU" dirty="0" smtClean="0"/>
              <a:t>, </a:t>
            </a:r>
            <a:r>
              <a:rPr lang="ru-RU" dirty="0" err="1" smtClean="0"/>
              <a:t>Харта</a:t>
            </a:r>
            <a:r>
              <a:rPr lang="ru-RU" dirty="0" smtClean="0"/>
              <a:t> и Кодекс);</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31317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err="1" smtClean="0"/>
              <a:t>привличане</a:t>
            </a:r>
            <a:r>
              <a:rPr lang="ru-RU" dirty="0" smtClean="0"/>
              <a:t> на </a:t>
            </a:r>
            <a:r>
              <a:rPr lang="ru-RU" dirty="0" err="1" smtClean="0"/>
              <a:t>повече</a:t>
            </a:r>
            <a:r>
              <a:rPr lang="ru-RU" dirty="0" smtClean="0"/>
              <a:t> </a:t>
            </a:r>
            <a:r>
              <a:rPr lang="ru-RU" dirty="0" err="1" smtClean="0"/>
              <a:t>таланти</a:t>
            </a:r>
            <a:r>
              <a:rPr lang="ru-RU" dirty="0" smtClean="0"/>
              <a:t> за </a:t>
            </a:r>
            <a:r>
              <a:rPr lang="ru-RU" dirty="0" err="1" smtClean="0"/>
              <a:t>научноизследователска</a:t>
            </a:r>
            <a:r>
              <a:rPr lang="ru-RU" dirty="0" smtClean="0"/>
              <a:t> и </a:t>
            </a:r>
            <a:r>
              <a:rPr lang="ru-RU" dirty="0" err="1" smtClean="0"/>
              <a:t>развойна</a:t>
            </a:r>
            <a:r>
              <a:rPr lang="ru-RU" dirty="0" smtClean="0"/>
              <a:t> </a:t>
            </a:r>
            <a:r>
              <a:rPr lang="ru-RU" dirty="0" err="1" smtClean="0"/>
              <a:t>дейност</a:t>
            </a:r>
            <a:r>
              <a:rPr lang="ru-RU" dirty="0" smtClean="0"/>
              <a:t> за </a:t>
            </a:r>
            <a:r>
              <a:rPr lang="ru-RU" dirty="0" err="1" smtClean="0"/>
              <a:t>приемащи</a:t>
            </a:r>
            <a:r>
              <a:rPr lang="ru-RU" dirty="0" smtClean="0"/>
              <a:t> организации в </a:t>
            </a:r>
            <a:r>
              <a:rPr lang="ru-RU" dirty="0" err="1" smtClean="0"/>
              <a:t>разширяващите</a:t>
            </a:r>
            <a:r>
              <a:rPr lang="ru-RU" dirty="0" smtClean="0"/>
              <a:t> се </a:t>
            </a:r>
            <a:r>
              <a:rPr lang="ru-RU" dirty="0" err="1" smtClean="0"/>
              <a:t>страни</a:t>
            </a:r>
            <a:r>
              <a:rPr lang="ru-RU" dirty="0" smtClean="0"/>
              <a:t>.</a:t>
            </a:r>
          </a:p>
          <a:p>
            <a:r>
              <a:rPr lang="ru-RU" b="1" dirty="0" err="1" smtClean="0"/>
              <a:t>Очаквани</a:t>
            </a:r>
            <a:r>
              <a:rPr lang="ru-RU" b="1" dirty="0" smtClean="0"/>
              <a:t> </a:t>
            </a:r>
            <a:r>
              <a:rPr lang="ru-RU" b="1" dirty="0" err="1" smtClean="0"/>
              <a:t>резултати</a:t>
            </a:r>
            <a:r>
              <a:rPr lang="ru-RU" b="1" dirty="0" smtClean="0"/>
              <a:t>:</a:t>
            </a:r>
          </a:p>
          <a:p>
            <a:r>
              <a:rPr lang="ru-RU" b="1" dirty="0" smtClean="0"/>
              <a:t>На системно </a:t>
            </a:r>
            <a:r>
              <a:rPr lang="ru-RU" b="1" dirty="0" err="1" smtClean="0"/>
              <a:t>ниво</a:t>
            </a:r>
            <a:r>
              <a:rPr lang="ru-RU" b="1" dirty="0" smtClean="0"/>
              <a:t>: </a:t>
            </a:r>
            <a:r>
              <a:rPr lang="ru-RU" dirty="0" err="1" smtClean="0"/>
              <a:t>увеличаване</a:t>
            </a:r>
            <a:r>
              <a:rPr lang="ru-RU" dirty="0" smtClean="0"/>
              <a:t> на </a:t>
            </a:r>
            <a:r>
              <a:rPr lang="ru-RU" dirty="0" err="1" smtClean="0"/>
              <a:t>броя</a:t>
            </a:r>
            <a:r>
              <a:rPr lang="ru-RU" dirty="0" smtClean="0"/>
              <a:t> на </a:t>
            </a:r>
            <a:r>
              <a:rPr lang="ru-RU" dirty="0" err="1" smtClean="0"/>
              <a:t>талантите</a:t>
            </a:r>
            <a:r>
              <a:rPr lang="ru-RU" dirty="0" smtClean="0"/>
              <a:t> за </a:t>
            </a:r>
            <a:r>
              <a:rPr lang="ru-RU" dirty="0" err="1" smtClean="0"/>
              <a:t>научноизследователска</a:t>
            </a:r>
            <a:r>
              <a:rPr lang="ru-RU" dirty="0" smtClean="0"/>
              <a:t> и </a:t>
            </a:r>
            <a:r>
              <a:rPr lang="ru-RU" dirty="0" err="1" smtClean="0"/>
              <a:t>развойна</a:t>
            </a:r>
            <a:r>
              <a:rPr lang="ru-RU" dirty="0" smtClean="0"/>
              <a:t> </a:t>
            </a:r>
            <a:r>
              <a:rPr lang="ru-RU" dirty="0" err="1" smtClean="0"/>
              <a:t>дейност</a:t>
            </a:r>
            <a:r>
              <a:rPr lang="ru-RU" dirty="0" smtClean="0"/>
              <a:t>, </a:t>
            </a:r>
            <a:r>
              <a:rPr lang="ru-RU" dirty="0" err="1" smtClean="0"/>
              <a:t>които</a:t>
            </a:r>
            <a:r>
              <a:rPr lang="ru-RU" dirty="0" smtClean="0"/>
              <a:t> се </a:t>
            </a:r>
            <a:r>
              <a:rPr lang="ru-RU" dirty="0" err="1" smtClean="0"/>
              <a:t>преместват</a:t>
            </a:r>
            <a:r>
              <a:rPr lang="ru-RU" dirty="0" smtClean="0"/>
              <a:t> или се </a:t>
            </a:r>
            <a:r>
              <a:rPr lang="ru-RU" dirty="0" err="1" smtClean="0"/>
              <a:t>връщат</a:t>
            </a:r>
            <a:r>
              <a:rPr lang="ru-RU" dirty="0" smtClean="0"/>
              <a:t> в </a:t>
            </a:r>
            <a:r>
              <a:rPr lang="ru-RU" dirty="0" err="1" smtClean="0"/>
              <a:t>приемащите</a:t>
            </a:r>
            <a:r>
              <a:rPr lang="ru-RU" dirty="0" smtClean="0"/>
              <a:t> организации в </a:t>
            </a:r>
            <a:r>
              <a:rPr lang="ru-RU" dirty="0" err="1" smtClean="0"/>
              <a:t>разширяващите</a:t>
            </a:r>
            <a:r>
              <a:rPr lang="ru-RU" dirty="0" smtClean="0"/>
              <a:t> се </a:t>
            </a:r>
            <a:r>
              <a:rPr lang="ru-RU" dirty="0" err="1" smtClean="0"/>
              <a:t>страни</a:t>
            </a:r>
            <a:r>
              <a:rPr lang="ru-RU" dirty="0" smtClean="0"/>
              <a:t>; </a:t>
            </a:r>
            <a:r>
              <a:rPr lang="ru-RU" dirty="0" err="1" smtClean="0"/>
              <a:t>засили</a:t>
            </a:r>
            <a:r>
              <a:rPr lang="ru-RU" dirty="0" smtClean="0"/>
              <a:t> </a:t>
            </a:r>
            <a:r>
              <a:rPr lang="ru-RU" dirty="0" err="1" smtClean="0"/>
              <a:t>основата</a:t>
            </a:r>
            <a:r>
              <a:rPr lang="ru-RU" dirty="0" smtClean="0"/>
              <a:t> на </a:t>
            </a:r>
            <a:r>
              <a:rPr lang="ru-RU" dirty="0" err="1" smtClean="0"/>
              <a:t>човешкия</a:t>
            </a:r>
            <a:r>
              <a:rPr lang="ru-RU" dirty="0" smtClean="0"/>
              <a:t> капитал в </a:t>
            </a:r>
            <a:r>
              <a:rPr lang="ru-RU" dirty="0" err="1" smtClean="0"/>
              <a:t>разширяващите</a:t>
            </a:r>
            <a:r>
              <a:rPr lang="ru-RU" dirty="0" smtClean="0"/>
              <a:t> се </a:t>
            </a:r>
            <a:r>
              <a:rPr lang="ru-RU" dirty="0" err="1" smtClean="0"/>
              <a:t>страни</a:t>
            </a:r>
            <a:r>
              <a:rPr lang="ru-RU" dirty="0" smtClean="0"/>
              <a:t> в </a:t>
            </a:r>
            <a:r>
              <a:rPr lang="ru-RU" dirty="0" err="1" smtClean="0"/>
              <a:t>научноизследователската</a:t>
            </a:r>
            <a:r>
              <a:rPr lang="ru-RU" dirty="0" smtClean="0"/>
              <a:t> и </a:t>
            </a:r>
            <a:r>
              <a:rPr lang="ru-RU" dirty="0" err="1" smtClean="0"/>
              <a:t>развойна</a:t>
            </a:r>
            <a:r>
              <a:rPr lang="ru-RU" dirty="0" smtClean="0"/>
              <a:t> </a:t>
            </a:r>
            <a:r>
              <a:rPr lang="ru-RU" dirty="0" err="1" smtClean="0"/>
              <a:t>дейност</a:t>
            </a:r>
            <a:r>
              <a:rPr lang="ru-RU" dirty="0" smtClean="0"/>
              <a:t> с </a:t>
            </a:r>
            <a:r>
              <a:rPr lang="ru-RU" dirty="0" err="1" smtClean="0"/>
              <a:t>повече</a:t>
            </a:r>
            <a:r>
              <a:rPr lang="ru-RU" dirty="0" smtClean="0"/>
              <a:t> </a:t>
            </a:r>
            <a:r>
              <a:rPr lang="ru-RU" dirty="0" err="1" smtClean="0"/>
              <a:t>предприемачески</a:t>
            </a:r>
            <a:r>
              <a:rPr lang="ru-RU" dirty="0" smtClean="0"/>
              <a:t> и </a:t>
            </a:r>
            <a:r>
              <a:rPr lang="ru-RU" dirty="0" err="1" smtClean="0"/>
              <a:t>по-добре</a:t>
            </a:r>
            <a:r>
              <a:rPr lang="ru-RU" dirty="0" smtClean="0"/>
              <a:t> </a:t>
            </a:r>
            <a:r>
              <a:rPr lang="ru-RU" dirty="0" err="1" smtClean="0"/>
              <a:t>обучени</a:t>
            </a:r>
            <a:r>
              <a:rPr lang="ru-RU" dirty="0" smtClean="0"/>
              <a:t> </a:t>
            </a:r>
            <a:r>
              <a:rPr lang="ru-RU" dirty="0" err="1" smtClean="0"/>
              <a:t>изследователи</a:t>
            </a:r>
            <a:r>
              <a:rPr lang="ru-RU" dirty="0" smtClean="0"/>
              <a:t> и </a:t>
            </a:r>
            <a:r>
              <a:rPr lang="ru-RU" dirty="0" err="1" smtClean="0"/>
              <a:t>иноватори</a:t>
            </a:r>
            <a:endParaRPr lang="ru-RU" dirty="0" smtClean="0"/>
          </a:p>
          <a:p>
            <a:r>
              <a:rPr lang="ru-RU" b="1" dirty="0" smtClean="0"/>
              <a:t>На </a:t>
            </a:r>
            <a:r>
              <a:rPr lang="ru-RU" b="1" dirty="0" err="1" smtClean="0"/>
              <a:t>ниво</a:t>
            </a:r>
            <a:r>
              <a:rPr lang="ru-RU" b="1" dirty="0" smtClean="0"/>
              <a:t> организация</a:t>
            </a:r>
            <a:r>
              <a:rPr lang="ru-RU" dirty="0" smtClean="0"/>
              <a:t>: </a:t>
            </a:r>
            <a:r>
              <a:rPr lang="ru-RU" dirty="0" err="1" smtClean="0"/>
              <a:t>засилено</a:t>
            </a:r>
            <a:r>
              <a:rPr lang="ru-RU" dirty="0" smtClean="0"/>
              <a:t> </a:t>
            </a:r>
            <a:r>
              <a:rPr lang="ru-RU" dirty="0" err="1" smtClean="0"/>
              <a:t>сътрудничество</a:t>
            </a:r>
            <a:r>
              <a:rPr lang="ru-RU" dirty="0" smtClean="0"/>
              <a:t> и </a:t>
            </a:r>
            <a:r>
              <a:rPr lang="ru-RU" dirty="0" err="1" smtClean="0"/>
              <a:t>по-силни</a:t>
            </a:r>
            <a:r>
              <a:rPr lang="ru-RU" dirty="0" smtClean="0"/>
              <a:t> мрежи с </a:t>
            </a:r>
            <a:r>
              <a:rPr lang="ru-RU" dirty="0" err="1" smtClean="0"/>
              <a:t>неакадемичния</a:t>
            </a:r>
            <a:r>
              <a:rPr lang="ru-RU" dirty="0" smtClean="0"/>
              <a:t> сектор, </a:t>
            </a:r>
            <a:r>
              <a:rPr lang="ru-RU" dirty="0" err="1" smtClean="0"/>
              <a:t>по-специално</a:t>
            </a:r>
            <a:r>
              <a:rPr lang="ru-RU" dirty="0" smtClean="0"/>
              <a:t> </a:t>
            </a:r>
            <a:r>
              <a:rPr lang="ru-RU" dirty="0" err="1" smtClean="0"/>
              <a:t>сътрудничеството</a:t>
            </a:r>
            <a:r>
              <a:rPr lang="ru-RU" dirty="0" smtClean="0"/>
              <a:t> между </a:t>
            </a:r>
            <a:r>
              <a:rPr lang="ru-RU" dirty="0" err="1" smtClean="0"/>
              <a:t>академичните</a:t>
            </a:r>
            <a:r>
              <a:rPr lang="ru-RU" dirty="0" smtClean="0"/>
              <a:t> среди и бизнеса; </a:t>
            </a:r>
            <a:r>
              <a:rPr lang="ru-RU" dirty="0" err="1" smtClean="0"/>
              <a:t>повиши</a:t>
            </a:r>
            <a:r>
              <a:rPr lang="ru-RU" dirty="0" smtClean="0"/>
              <a:t> </a:t>
            </a:r>
            <a:r>
              <a:rPr lang="ru-RU" dirty="0" err="1" smtClean="0"/>
              <a:t>капацитета</a:t>
            </a:r>
            <a:r>
              <a:rPr lang="ru-RU" dirty="0" smtClean="0"/>
              <a:t> за </a:t>
            </a:r>
            <a:r>
              <a:rPr lang="ru-RU" dirty="0" err="1" smtClean="0"/>
              <a:t>научноизследователска</a:t>
            </a:r>
            <a:r>
              <a:rPr lang="ru-RU" dirty="0" smtClean="0"/>
              <a:t> и </a:t>
            </a:r>
            <a:r>
              <a:rPr lang="ru-RU" dirty="0" err="1" smtClean="0"/>
              <a:t>развойна</a:t>
            </a:r>
            <a:r>
              <a:rPr lang="ru-RU" dirty="0" smtClean="0"/>
              <a:t> </a:t>
            </a:r>
            <a:r>
              <a:rPr lang="ru-RU" dirty="0" err="1" smtClean="0"/>
              <a:t>дейност</a:t>
            </a:r>
            <a:r>
              <a:rPr lang="ru-RU" dirty="0" smtClean="0"/>
              <a:t> на </a:t>
            </a:r>
            <a:r>
              <a:rPr lang="ru-RU" dirty="0" err="1" smtClean="0"/>
              <a:t>участващите</a:t>
            </a:r>
            <a:r>
              <a:rPr lang="ru-RU" dirty="0" smtClean="0"/>
              <a:t> организации</a:t>
            </a:r>
          </a:p>
          <a:p>
            <a:r>
              <a:rPr lang="ru-RU" b="1" dirty="0" smtClean="0"/>
              <a:t>На </a:t>
            </a:r>
            <a:r>
              <a:rPr lang="ru-RU" b="1" dirty="0" err="1" smtClean="0"/>
              <a:t>ниво</a:t>
            </a:r>
            <a:r>
              <a:rPr lang="ru-RU" b="1" dirty="0" smtClean="0"/>
              <a:t> индивидуален </a:t>
            </a:r>
            <a:r>
              <a:rPr lang="ru-RU" b="1" dirty="0" err="1" smtClean="0"/>
              <a:t>изследовател</a:t>
            </a:r>
            <a:r>
              <a:rPr lang="ru-RU" b="1" dirty="0" smtClean="0"/>
              <a:t> или </a:t>
            </a:r>
            <a:r>
              <a:rPr lang="ru-RU" b="1" dirty="0" err="1" smtClean="0"/>
              <a:t>иноватор</a:t>
            </a:r>
            <a:r>
              <a:rPr lang="ru-RU" b="1" dirty="0" smtClean="0"/>
              <a:t>:</a:t>
            </a:r>
            <a:r>
              <a:rPr lang="ru-RU" dirty="0" smtClean="0"/>
              <a:t> увеличен набор от умения, </a:t>
            </a:r>
            <a:r>
              <a:rPr lang="ru-RU" dirty="0" err="1" smtClean="0"/>
              <a:t>свързани</a:t>
            </a:r>
            <a:r>
              <a:rPr lang="ru-RU" dirty="0" smtClean="0"/>
              <a:t> </a:t>
            </a:r>
            <a:r>
              <a:rPr lang="ru-RU" dirty="0" err="1" smtClean="0"/>
              <a:t>както</a:t>
            </a:r>
            <a:r>
              <a:rPr lang="ru-RU" dirty="0" smtClean="0"/>
              <a:t> с </a:t>
            </a:r>
            <a:r>
              <a:rPr lang="ru-RU" dirty="0" err="1" smtClean="0"/>
              <a:t>научни</a:t>
            </a:r>
            <a:r>
              <a:rPr lang="ru-RU" dirty="0" smtClean="0"/>
              <a:t> </a:t>
            </a:r>
            <a:r>
              <a:rPr lang="ru-RU" dirty="0" err="1" smtClean="0"/>
              <a:t>изследвания</a:t>
            </a:r>
            <a:r>
              <a:rPr lang="ru-RU" dirty="0" smtClean="0"/>
              <a:t>, </a:t>
            </a:r>
            <a:r>
              <a:rPr lang="ru-RU" dirty="0" err="1" smtClean="0"/>
              <a:t>така</a:t>
            </a:r>
            <a:r>
              <a:rPr lang="ru-RU" dirty="0" smtClean="0"/>
              <a:t> и с </a:t>
            </a:r>
            <a:r>
              <a:rPr lang="ru-RU" dirty="0" err="1" smtClean="0"/>
              <a:t>прехвърляеми</a:t>
            </a:r>
            <a:r>
              <a:rPr lang="ru-RU" dirty="0" smtClean="0"/>
              <a:t>, </a:t>
            </a:r>
            <a:r>
              <a:rPr lang="ru-RU" dirty="0" err="1" smtClean="0"/>
              <a:t>което</a:t>
            </a:r>
            <a:r>
              <a:rPr lang="ru-RU" dirty="0" smtClean="0"/>
              <a:t> води до </a:t>
            </a:r>
            <a:r>
              <a:rPr lang="ru-RU" dirty="0" err="1" smtClean="0"/>
              <a:t>подобрена</a:t>
            </a:r>
            <a:r>
              <a:rPr lang="ru-RU" dirty="0" smtClean="0"/>
              <a:t> </a:t>
            </a:r>
            <a:r>
              <a:rPr lang="ru-RU" dirty="0" err="1" smtClean="0"/>
              <a:t>пригодност</a:t>
            </a:r>
            <a:r>
              <a:rPr lang="ru-RU" dirty="0" smtClean="0"/>
              <a:t> за </a:t>
            </a:r>
            <a:r>
              <a:rPr lang="ru-RU" dirty="0" err="1" smtClean="0"/>
              <a:t>заетост</a:t>
            </a:r>
            <a:r>
              <a:rPr lang="ru-RU" dirty="0" smtClean="0"/>
              <a:t> и </a:t>
            </a:r>
            <a:r>
              <a:rPr lang="ru-RU" dirty="0" err="1" smtClean="0"/>
              <a:t>перспективи</a:t>
            </a:r>
            <a:r>
              <a:rPr lang="ru-RU" dirty="0" smtClean="0"/>
              <a:t> за </a:t>
            </a:r>
            <a:r>
              <a:rPr lang="ru-RU" dirty="0" err="1" smtClean="0"/>
              <a:t>кариера</a:t>
            </a:r>
            <a:r>
              <a:rPr lang="ru-RU" dirty="0" smtClean="0"/>
              <a:t> </a:t>
            </a:r>
            <a:r>
              <a:rPr lang="ru-RU" dirty="0" err="1" smtClean="0"/>
              <a:t>както</a:t>
            </a:r>
            <a:r>
              <a:rPr lang="ru-RU" dirty="0" smtClean="0"/>
              <a:t> в </a:t>
            </a:r>
            <a:r>
              <a:rPr lang="ru-RU" dirty="0" err="1" smtClean="0"/>
              <a:t>академичните</a:t>
            </a:r>
            <a:r>
              <a:rPr lang="ru-RU" dirty="0" smtClean="0"/>
              <a:t> среди, </a:t>
            </a:r>
            <a:r>
              <a:rPr lang="ru-RU" dirty="0" err="1" smtClean="0"/>
              <a:t>така</a:t>
            </a:r>
            <a:r>
              <a:rPr lang="ru-RU" dirty="0" smtClean="0"/>
              <a:t> и </a:t>
            </a:r>
            <a:r>
              <a:rPr lang="ru-RU" dirty="0" err="1" smtClean="0"/>
              <a:t>извън</a:t>
            </a:r>
            <a:r>
              <a:rPr lang="ru-RU" dirty="0" smtClean="0"/>
              <a:t> </a:t>
            </a:r>
            <a:r>
              <a:rPr lang="ru-RU" dirty="0" err="1" smtClean="0"/>
              <a:t>тях</a:t>
            </a:r>
            <a:r>
              <a:rPr lang="ru-RU" dirty="0" smtClean="0"/>
              <a:t>.</a:t>
            </a:r>
          </a:p>
          <a:p>
            <a:r>
              <a:rPr lang="ru-RU" dirty="0" err="1" smtClean="0"/>
              <a:t>Разработващи</a:t>
            </a:r>
            <a:r>
              <a:rPr lang="ru-RU" dirty="0" smtClean="0"/>
              <a:t> се начини за </a:t>
            </a:r>
            <a:r>
              <a:rPr lang="ru-RU" dirty="0" err="1" smtClean="0"/>
              <a:t>изпълнение</a:t>
            </a:r>
            <a:r>
              <a:rPr lang="ru-RU" dirty="0" smtClean="0"/>
              <a:t>, </a:t>
            </a:r>
            <a:r>
              <a:rPr lang="ru-RU" dirty="0" err="1" smtClean="0"/>
              <a:t>заедно</a:t>
            </a:r>
            <a:r>
              <a:rPr lang="ru-RU" dirty="0" smtClean="0"/>
              <a:t> с MSCA</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100929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COST (</a:t>
            </a:r>
            <a:r>
              <a:rPr lang="ru-RU" dirty="0" err="1" smtClean="0"/>
              <a:t>Европейско</a:t>
            </a:r>
            <a:r>
              <a:rPr lang="ru-RU" dirty="0" smtClean="0"/>
              <a:t> </a:t>
            </a:r>
            <a:r>
              <a:rPr lang="ru-RU" dirty="0" err="1" smtClean="0"/>
              <a:t>сътрудничество</a:t>
            </a:r>
            <a:r>
              <a:rPr lang="ru-RU" dirty="0" smtClean="0"/>
              <a:t> в </a:t>
            </a:r>
            <a:r>
              <a:rPr lang="ru-RU" dirty="0" err="1" smtClean="0"/>
              <a:t>областта</a:t>
            </a:r>
            <a:r>
              <a:rPr lang="ru-RU" dirty="0" smtClean="0"/>
              <a:t> на </a:t>
            </a:r>
            <a:r>
              <a:rPr lang="ru-RU" dirty="0" err="1" smtClean="0"/>
              <a:t>науката</a:t>
            </a:r>
            <a:r>
              <a:rPr lang="ru-RU" dirty="0" smtClean="0"/>
              <a:t> и </a:t>
            </a:r>
            <a:r>
              <a:rPr lang="ru-RU" dirty="0" err="1" smtClean="0"/>
              <a:t>технологиите</a:t>
            </a:r>
            <a:r>
              <a:rPr lang="ru-RU" dirty="0" smtClean="0"/>
              <a:t>)</a:t>
            </a:r>
          </a:p>
          <a:p>
            <a:r>
              <a:rPr lang="ru-RU" dirty="0" smtClean="0"/>
              <a:t>NCP мрежа</a:t>
            </a:r>
          </a:p>
          <a:p>
            <a:r>
              <a:rPr lang="ru-RU" dirty="0" err="1" smtClean="0"/>
              <a:t>Hop</a:t>
            </a:r>
            <a:r>
              <a:rPr lang="ru-RU" dirty="0" smtClean="0"/>
              <a:t> </a:t>
            </a:r>
            <a:r>
              <a:rPr lang="ru-RU" dirty="0" err="1" smtClean="0"/>
              <a:t>On</a:t>
            </a:r>
            <a:r>
              <a:rPr lang="ru-RU" dirty="0" smtClean="0"/>
              <a:t> схема за </a:t>
            </a:r>
            <a:r>
              <a:rPr lang="ru-RU" dirty="0" err="1" smtClean="0"/>
              <a:t>стимулиране</a:t>
            </a:r>
            <a:r>
              <a:rPr lang="ru-RU" dirty="0" smtClean="0"/>
              <a:t> и </a:t>
            </a:r>
            <a:r>
              <a:rPr lang="ru-RU" dirty="0" err="1" smtClean="0"/>
              <a:t>свързване</a:t>
            </a:r>
            <a:endParaRPr lang="en-I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3914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smtClean="0"/>
              <a:t>да се </a:t>
            </a:r>
            <a:r>
              <a:rPr lang="ru-RU" dirty="0" err="1" smtClean="0"/>
              <a:t>даде</a:t>
            </a:r>
            <a:r>
              <a:rPr lang="ru-RU" dirty="0" smtClean="0"/>
              <a:t> </a:t>
            </a:r>
            <a:r>
              <a:rPr lang="ru-RU" dirty="0" err="1" smtClean="0"/>
              <a:t>възможност</a:t>
            </a:r>
            <a:r>
              <a:rPr lang="ru-RU" dirty="0" smtClean="0"/>
              <a:t> на </a:t>
            </a:r>
            <a:r>
              <a:rPr lang="ru-RU" dirty="0" err="1" smtClean="0"/>
              <a:t>разширяващите</a:t>
            </a:r>
            <a:r>
              <a:rPr lang="ru-RU" dirty="0" smtClean="0"/>
              <a:t> се </a:t>
            </a:r>
            <a:r>
              <a:rPr lang="ru-RU" dirty="0" err="1" smtClean="0"/>
              <a:t>страни</a:t>
            </a:r>
            <a:r>
              <a:rPr lang="ru-RU" dirty="0" smtClean="0"/>
              <a:t> да се включат в европейски и </a:t>
            </a:r>
            <a:r>
              <a:rPr lang="ru-RU" dirty="0" err="1" smtClean="0"/>
              <a:t>международни</a:t>
            </a:r>
            <a:r>
              <a:rPr lang="ru-RU" dirty="0" smtClean="0"/>
              <a:t> </a:t>
            </a:r>
            <a:r>
              <a:rPr lang="ru-RU" dirty="0" err="1" smtClean="0"/>
              <a:t>изследователски</a:t>
            </a:r>
            <a:r>
              <a:rPr lang="ru-RU" dirty="0" smtClean="0"/>
              <a:t> </a:t>
            </a:r>
            <a:r>
              <a:rPr lang="ru-RU" dirty="0" err="1" smtClean="0"/>
              <a:t>инициативи</a:t>
            </a:r>
            <a:r>
              <a:rPr lang="ru-RU" dirty="0" smtClean="0"/>
              <a:t> и да се </a:t>
            </a:r>
            <a:r>
              <a:rPr lang="ru-RU" dirty="0" err="1" smtClean="0"/>
              <a:t>възползват</a:t>
            </a:r>
            <a:r>
              <a:rPr lang="ru-RU" dirty="0" smtClean="0"/>
              <a:t> от </a:t>
            </a:r>
            <a:r>
              <a:rPr lang="ru-RU" dirty="0" err="1" smtClean="0"/>
              <a:t>излагането</a:t>
            </a:r>
            <a:r>
              <a:rPr lang="ru-RU" dirty="0" smtClean="0"/>
              <a:t> на </a:t>
            </a:r>
            <a:r>
              <a:rPr lang="ru-RU" dirty="0" err="1" smtClean="0"/>
              <a:t>водещи</a:t>
            </a:r>
            <a:r>
              <a:rPr lang="ru-RU" dirty="0" smtClean="0"/>
              <a:t> </a:t>
            </a:r>
            <a:r>
              <a:rPr lang="ru-RU" dirty="0" err="1" smtClean="0"/>
              <a:t>учени</a:t>
            </a:r>
            <a:r>
              <a:rPr lang="ru-RU" dirty="0" smtClean="0"/>
              <a:t> в </a:t>
            </a:r>
            <a:r>
              <a:rPr lang="ru-RU" dirty="0" err="1" smtClean="0"/>
              <a:t>своята</a:t>
            </a:r>
            <a:r>
              <a:rPr lang="ru-RU" dirty="0" smtClean="0"/>
              <a:t> </a:t>
            </a:r>
            <a:r>
              <a:rPr lang="ru-RU" dirty="0" err="1" smtClean="0"/>
              <a:t>област</a:t>
            </a:r>
            <a:r>
              <a:rPr lang="ru-RU" dirty="0" smtClean="0"/>
              <a:t>. В HE COST </a:t>
            </a:r>
            <a:r>
              <a:rPr lang="ru-RU" dirty="0" err="1" smtClean="0"/>
              <a:t>ще</a:t>
            </a:r>
            <a:r>
              <a:rPr lang="ru-RU" dirty="0" smtClean="0"/>
              <a:t> се </a:t>
            </a:r>
            <a:r>
              <a:rPr lang="ru-RU" dirty="0" err="1" smtClean="0"/>
              <a:t>превърне</a:t>
            </a:r>
            <a:r>
              <a:rPr lang="ru-RU" dirty="0" smtClean="0"/>
              <a:t> в </a:t>
            </a:r>
            <a:r>
              <a:rPr lang="ru-RU" dirty="0" err="1" smtClean="0"/>
              <a:t>неразделна</a:t>
            </a:r>
            <a:r>
              <a:rPr lang="ru-RU" dirty="0" smtClean="0"/>
              <a:t> част от </a:t>
            </a:r>
            <a:r>
              <a:rPr lang="ru-RU" dirty="0" err="1" smtClean="0"/>
              <a:t>Разширяващата</a:t>
            </a:r>
            <a:r>
              <a:rPr lang="ru-RU" dirty="0" smtClean="0"/>
              <a:t> част с амбициозен набор от KPI (</a:t>
            </a:r>
            <a:r>
              <a:rPr lang="ru-RU" dirty="0" err="1" smtClean="0"/>
              <a:t>поне</a:t>
            </a:r>
            <a:r>
              <a:rPr lang="ru-RU" dirty="0" smtClean="0"/>
              <a:t> 50% от бюджета в </a:t>
            </a:r>
            <a:r>
              <a:rPr lang="ru-RU" dirty="0" err="1" smtClean="0"/>
              <a:t>полза</a:t>
            </a:r>
            <a:r>
              <a:rPr lang="ru-RU" dirty="0" smtClean="0"/>
              <a:t> на координатора, 80% от действия </a:t>
            </a:r>
            <a:r>
              <a:rPr lang="ru-RU" dirty="0" err="1" smtClean="0"/>
              <a:t>със</a:t>
            </a:r>
            <a:r>
              <a:rPr lang="ru-RU" dirty="0" smtClean="0"/>
              <a:t> </a:t>
            </a:r>
            <a:r>
              <a:rPr lang="ru-RU" dirty="0" err="1" smtClean="0"/>
              <a:t>значително</a:t>
            </a:r>
            <a:r>
              <a:rPr lang="ru-RU" dirty="0" smtClean="0"/>
              <a:t> </a:t>
            </a:r>
            <a:r>
              <a:rPr lang="ru-RU" dirty="0" err="1" smtClean="0"/>
              <a:t>разширяващо</a:t>
            </a:r>
            <a:r>
              <a:rPr lang="ru-RU" dirty="0" smtClean="0"/>
              <a:t> се измерение); </a:t>
            </a:r>
            <a:r>
              <a:rPr lang="ru-RU" dirty="0" err="1" smtClean="0"/>
              <a:t>укрепване</a:t>
            </a:r>
            <a:r>
              <a:rPr lang="ru-RU" dirty="0" smtClean="0"/>
              <a:t> на </a:t>
            </a:r>
            <a:r>
              <a:rPr lang="ru-RU" dirty="0" err="1" smtClean="0"/>
              <a:t>иновационното</a:t>
            </a:r>
            <a:r>
              <a:rPr lang="ru-RU" dirty="0" smtClean="0"/>
              <a:t> измерение чрез </a:t>
            </a:r>
            <a:r>
              <a:rPr lang="ru-RU" dirty="0" err="1" smtClean="0"/>
              <a:t>безвъзмездните</a:t>
            </a:r>
            <a:r>
              <a:rPr lang="ru-RU" dirty="0" smtClean="0"/>
              <a:t> средства за </a:t>
            </a:r>
            <a:r>
              <a:rPr lang="ru-RU" dirty="0" err="1" smtClean="0"/>
              <a:t>иноватори</a:t>
            </a:r>
            <a:r>
              <a:rPr lang="ru-RU" dirty="0" smtClean="0"/>
              <a:t> COST; </a:t>
            </a:r>
            <a:r>
              <a:rPr lang="ru-RU" dirty="0" err="1" smtClean="0"/>
              <a:t>изграждане</a:t>
            </a:r>
            <a:r>
              <a:rPr lang="ru-RU" dirty="0" smtClean="0"/>
              <a:t> на </a:t>
            </a:r>
            <a:r>
              <a:rPr lang="ru-RU" dirty="0" err="1" smtClean="0"/>
              <a:t>капацитет</a:t>
            </a:r>
            <a:r>
              <a:rPr lang="ru-RU" dirty="0" smtClean="0"/>
              <a:t> чрез COST </a:t>
            </a:r>
            <a:r>
              <a:rPr lang="ru-RU" dirty="0" err="1" smtClean="0"/>
              <a:t>Academy</a:t>
            </a:r>
            <a:r>
              <a:rPr lang="ru-RU" dirty="0" smtClean="0"/>
              <a:t> и </a:t>
            </a:r>
            <a:r>
              <a:rPr lang="ru-RU" dirty="0" err="1" smtClean="0"/>
              <a:t>по-добри</a:t>
            </a:r>
            <a:r>
              <a:rPr lang="ru-RU" dirty="0" smtClean="0"/>
              <a:t> взаимодействия с </a:t>
            </a:r>
            <a:r>
              <a:rPr lang="ru-RU" dirty="0" err="1" smtClean="0"/>
              <a:t>други</a:t>
            </a:r>
            <a:r>
              <a:rPr lang="ru-RU" dirty="0" smtClean="0"/>
              <a:t> </a:t>
            </a:r>
            <a:r>
              <a:rPr lang="ru-RU" dirty="0" err="1" smtClean="0"/>
              <a:t>разширяващи</a:t>
            </a:r>
            <a:r>
              <a:rPr lang="ru-RU" dirty="0" smtClean="0"/>
              <a:t> се действия.</a:t>
            </a:r>
          </a:p>
          <a:p>
            <a:endParaRPr lang="ru-RU" dirty="0" smtClean="0"/>
          </a:p>
          <a:p>
            <a:r>
              <a:rPr lang="ru-RU" b="1" dirty="0" err="1" smtClean="0"/>
              <a:t>Очаквано</a:t>
            </a:r>
            <a:r>
              <a:rPr lang="ru-RU" b="1" dirty="0" smtClean="0"/>
              <a:t> </a:t>
            </a:r>
            <a:r>
              <a:rPr lang="ru-RU" b="1" dirty="0" err="1" smtClean="0"/>
              <a:t>въздействие</a:t>
            </a:r>
            <a:r>
              <a:rPr lang="ru-RU" b="1" dirty="0" smtClean="0"/>
              <a:t>:</a:t>
            </a:r>
          </a:p>
          <a:p>
            <a:r>
              <a:rPr lang="ru-RU" dirty="0" err="1" smtClean="0"/>
              <a:t>засилено</a:t>
            </a:r>
            <a:r>
              <a:rPr lang="ru-RU" dirty="0" smtClean="0"/>
              <a:t> участие на </a:t>
            </a:r>
            <a:r>
              <a:rPr lang="ru-RU" dirty="0" err="1" smtClean="0"/>
              <a:t>разширяващите</a:t>
            </a:r>
            <a:r>
              <a:rPr lang="ru-RU" dirty="0" smtClean="0"/>
              <a:t> се </a:t>
            </a:r>
            <a:r>
              <a:rPr lang="ru-RU" dirty="0" err="1" smtClean="0"/>
              <a:t>страни</a:t>
            </a:r>
            <a:r>
              <a:rPr lang="ru-RU" dirty="0" smtClean="0"/>
              <a:t> в </a:t>
            </a:r>
            <a:r>
              <a:rPr lang="ru-RU" dirty="0" err="1" smtClean="0"/>
              <a:t>европейските</a:t>
            </a:r>
            <a:r>
              <a:rPr lang="ru-RU" dirty="0" smtClean="0"/>
              <a:t> </a:t>
            </a:r>
            <a:r>
              <a:rPr lang="ru-RU" dirty="0" err="1" smtClean="0"/>
              <a:t>изследователски</a:t>
            </a:r>
            <a:r>
              <a:rPr lang="ru-RU" dirty="0" smtClean="0"/>
              <a:t> </a:t>
            </a:r>
            <a:r>
              <a:rPr lang="ru-RU" dirty="0" err="1" smtClean="0"/>
              <a:t>дейности</a:t>
            </a:r>
            <a:r>
              <a:rPr lang="ru-RU" dirty="0" smtClean="0"/>
              <a:t> и </a:t>
            </a:r>
            <a:r>
              <a:rPr lang="ru-RU" dirty="0" err="1" smtClean="0"/>
              <a:t>по-висок</a:t>
            </a:r>
            <a:r>
              <a:rPr lang="ru-RU" dirty="0" smtClean="0"/>
              <a:t> процент на успех</a:t>
            </a:r>
          </a:p>
          <a:p>
            <a:r>
              <a:rPr lang="ru-RU" dirty="0" smtClean="0"/>
              <a:t>работа в мрежа и </a:t>
            </a:r>
            <a:r>
              <a:rPr lang="ru-RU" dirty="0" err="1" smtClean="0"/>
              <a:t>мозъчна</a:t>
            </a:r>
            <a:r>
              <a:rPr lang="ru-RU" dirty="0" smtClean="0"/>
              <a:t> </a:t>
            </a:r>
            <a:r>
              <a:rPr lang="ru-RU" dirty="0" err="1" smtClean="0"/>
              <a:t>циркулация</a:t>
            </a:r>
            <a:r>
              <a:rPr lang="ru-RU" dirty="0" smtClean="0"/>
              <a:t> в </a:t>
            </a:r>
            <a:r>
              <a:rPr lang="ru-RU" dirty="0" err="1" smtClean="0"/>
              <a:t>съответствие</a:t>
            </a:r>
            <a:r>
              <a:rPr lang="ru-RU" dirty="0" smtClean="0"/>
              <a:t> с </a:t>
            </a:r>
            <a:r>
              <a:rPr lang="ru-RU" dirty="0" err="1" smtClean="0"/>
              <a:t>принципите</a:t>
            </a:r>
            <a:r>
              <a:rPr lang="ru-RU" dirty="0" smtClean="0"/>
              <a:t> на ERA</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144342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err="1" smtClean="0"/>
              <a:t>намаляване</a:t>
            </a:r>
            <a:r>
              <a:rPr lang="ru-RU" dirty="0" smtClean="0"/>
              <a:t> на </a:t>
            </a:r>
            <a:r>
              <a:rPr lang="ru-RU" dirty="0" err="1" smtClean="0"/>
              <a:t>различията</a:t>
            </a:r>
            <a:r>
              <a:rPr lang="ru-RU" dirty="0" smtClean="0"/>
              <a:t> в </a:t>
            </a:r>
            <a:r>
              <a:rPr lang="ru-RU" dirty="0" err="1" smtClean="0"/>
              <a:t>резултатите</a:t>
            </a:r>
            <a:r>
              <a:rPr lang="ru-RU" dirty="0" smtClean="0"/>
              <a:t> от </a:t>
            </a:r>
            <a:r>
              <a:rPr lang="ru-RU" dirty="0" err="1" smtClean="0"/>
              <a:t>научните</a:t>
            </a:r>
            <a:r>
              <a:rPr lang="ru-RU" dirty="0" smtClean="0"/>
              <a:t> </a:t>
            </a:r>
            <a:r>
              <a:rPr lang="ru-RU" dirty="0" err="1" smtClean="0"/>
              <a:t>изследвания</a:t>
            </a:r>
            <a:r>
              <a:rPr lang="ru-RU" dirty="0" smtClean="0"/>
              <a:t> и </a:t>
            </a:r>
            <a:r>
              <a:rPr lang="ru-RU" dirty="0" err="1" smtClean="0"/>
              <a:t>улесняване</a:t>
            </a:r>
            <a:r>
              <a:rPr lang="ru-RU" dirty="0" smtClean="0"/>
              <a:t> на </a:t>
            </a:r>
            <a:r>
              <a:rPr lang="ru-RU" dirty="0" err="1" smtClean="0"/>
              <a:t>транснационалното</a:t>
            </a:r>
            <a:r>
              <a:rPr lang="ru-RU" dirty="0" smtClean="0"/>
              <a:t> </a:t>
            </a:r>
            <a:r>
              <a:rPr lang="ru-RU" dirty="0" err="1" smtClean="0"/>
              <a:t>сътрудничество</a:t>
            </a:r>
            <a:r>
              <a:rPr lang="ru-RU" dirty="0" smtClean="0"/>
              <a:t> между НКП, </a:t>
            </a:r>
            <a:r>
              <a:rPr lang="ru-RU" dirty="0" err="1" smtClean="0"/>
              <a:t>преодоляване</a:t>
            </a:r>
            <a:r>
              <a:rPr lang="ru-RU" dirty="0" smtClean="0"/>
              <a:t> на </a:t>
            </a:r>
            <a:r>
              <a:rPr lang="ru-RU" dirty="0" err="1" smtClean="0"/>
              <a:t>пропастта</a:t>
            </a:r>
            <a:r>
              <a:rPr lang="ru-RU" dirty="0" smtClean="0"/>
              <a:t> в </a:t>
            </a:r>
            <a:r>
              <a:rPr lang="ru-RU" dirty="0" err="1" smtClean="0"/>
              <a:t>знанията</a:t>
            </a:r>
            <a:r>
              <a:rPr lang="ru-RU" dirty="0" smtClean="0"/>
              <a:t> и </a:t>
            </a:r>
            <a:r>
              <a:rPr lang="ru-RU" dirty="0" err="1" smtClean="0"/>
              <a:t>подпомагане</a:t>
            </a:r>
            <a:r>
              <a:rPr lang="ru-RU" dirty="0" smtClean="0"/>
              <a:t> на </a:t>
            </a:r>
            <a:r>
              <a:rPr lang="ru-RU" dirty="0" err="1" smtClean="0"/>
              <a:t>по-малко</a:t>
            </a:r>
            <a:r>
              <a:rPr lang="ru-RU" dirty="0" smtClean="0"/>
              <a:t> </a:t>
            </a:r>
            <a:r>
              <a:rPr lang="ru-RU" dirty="0" err="1" smtClean="0"/>
              <a:t>опитни</a:t>
            </a:r>
            <a:r>
              <a:rPr lang="ru-RU" dirty="0" smtClean="0"/>
              <a:t> </a:t>
            </a:r>
            <a:r>
              <a:rPr lang="ru-RU" dirty="0" err="1" smtClean="0"/>
              <a:t>субекти</a:t>
            </a:r>
            <a:r>
              <a:rPr lang="ru-RU" dirty="0" smtClean="0"/>
              <a:t> от </a:t>
            </a:r>
            <a:r>
              <a:rPr lang="ru-RU" dirty="0" err="1" smtClean="0"/>
              <a:t>разширяващи</a:t>
            </a:r>
            <a:r>
              <a:rPr lang="ru-RU" dirty="0" smtClean="0"/>
              <a:t> се </a:t>
            </a:r>
            <a:r>
              <a:rPr lang="ru-RU" dirty="0" err="1" smtClean="0"/>
              <a:t>страни</a:t>
            </a:r>
            <a:r>
              <a:rPr lang="ru-RU" dirty="0" smtClean="0"/>
              <a:t> и </a:t>
            </a:r>
            <a:r>
              <a:rPr lang="ru-RU" dirty="0" err="1" smtClean="0"/>
              <a:t>региони</a:t>
            </a:r>
            <a:r>
              <a:rPr lang="ru-RU" dirty="0" smtClean="0"/>
              <a:t> за </a:t>
            </a:r>
            <a:r>
              <a:rPr lang="ru-RU" dirty="0" err="1" smtClean="0"/>
              <a:t>бързо</a:t>
            </a:r>
            <a:r>
              <a:rPr lang="ru-RU" dirty="0" smtClean="0"/>
              <a:t> </a:t>
            </a:r>
            <a:r>
              <a:rPr lang="ru-RU" dirty="0" err="1" smtClean="0"/>
              <a:t>придобиване</a:t>
            </a:r>
            <a:r>
              <a:rPr lang="ru-RU" dirty="0" smtClean="0"/>
              <a:t> на ноу-хау.</a:t>
            </a:r>
          </a:p>
          <a:p>
            <a:r>
              <a:rPr lang="ru-RU" b="1" dirty="0" err="1" smtClean="0"/>
              <a:t>Очаквано</a:t>
            </a:r>
            <a:r>
              <a:rPr lang="ru-RU" b="1" dirty="0" smtClean="0"/>
              <a:t> </a:t>
            </a:r>
            <a:r>
              <a:rPr lang="ru-RU" b="1" dirty="0" err="1" smtClean="0"/>
              <a:t>въздействие</a:t>
            </a:r>
            <a:r>
              <a:rPr lang="ru-RU" b="1" dirty="0" smtClean="0"/>
              <a:t>:</a:t>
            </a:r>
          </a:p>
          <a:p>
            <a:r>
              <a:rPr lang="ru-RU" dirty="0" err="1" smtClean="0"/>
              <a:t>подобрена</a:t>
            </a:r>
            <a:r>
              <a:rPr lang="ru-RU" dirty="0" smtClean="0"/>
              <a:t> и </a:t>
            </a:r>
            <a:r>
              <a:rPr lang="ru-RU" dirty="0" err="1" smtClean="0"/>
              <a:t>професионализирана</a:t>
            </a:r>
            <a:r>
              <a:rPr lang="ru-RU" dirty="0" smtClean="0"/>
              <a:t> NCP услуга в </a:t>
            </a:r>
            <a:r>
              <a:rPr lang="ru-RU" dirty="0" err="1" smtClean="0"/>
              <a:t>цяла</a:t>
            </a:r>
            <a:r>
              <a:rPr lang="ru-RU" dirty="0" smtClean="0"/>
              <a:t> Европа</a:t>
            </a:r>
          </a:p>
          <a:p>
            <a:r>
              <a:rPr lang="ru-RU" dirty="0" err="1" smtClean="0"/>
              <a:t>намаляване</a:t>
            </a:r>
            <a:r>
              <a:rPr lang="ru-RU" dirty="0" smtClean="0"/>
              <a:t> на </a:t>
            </a:r>
            <a:r>
              <a:rPr lang="ru-RU" dirty="0" err="1" smtClean="0"/>
              <a:t>бариерите</a:t>
            </a:r>
            <a:r>
              <a:rPr lang="ru-RU" dirty="0" smtClean="0"/>
              <a:t> за </a:t>
            </a:r>
            <a:r>
              <a:rPr lang="ru-RU" dirty="0" err="1" smtClean="0"/>
              <a:t>влизане</a:t>
            </a:r>
            <a:r>
              <a:rPr lang="ru-RU" dirty="0" smtClean="0"/>
              <a:t> и </a:t>
            </a:r>
            <a:r>
              <a:rPr lang="ru-RU" dirty="0" err="1" smtClean="0"/>
              <a:t>подобрено</a:t>
            </a:r>
            <a:r>
              <a:rPr lang="ru-RU" dirty="0" smtClean="0"/>
              <a:t> качество на </a:t>
            </a:r>
            <a:r>
              <a:rPr lang="ru-RU" dirty="0" err="1" smtClean="0"/>
              <a:t>предложенията</a:t>
            </a:r>
            <a:r>
              <a:rPr lang="ru-RU" dirty="0" smtClean="0"/>
              <a:t>, </a:t>
            </a:r>
            <a:r>
              <a:rPr lang="ru-RU" dirty="0" err="1" smtClean="0"/>
              <a:t>особено</a:t>
            </a:r>
            <a:r>
              <a:rPr lang="ru-RU" dirty="0" smtClean="0"/>
              <a:t> от </a:t>
            </a:r>
            <a:r>
              <a:rPr lang="ru-RU" dirty="0" err="1" smtClean="0"/>
              <a:t>новодошлите</a:t>
            </a:r>
            <a:endParaRPr lang="ru-RU" dirty="0" smtClean="0"/>
          </a:p>
          <a:p>
            <a:r>
              <a:rPr lang="ru-RU" b="1" dirty="0" smtClean="0"/>
              <a:t>Обхват:</a:t>
            </a:r>
          </a:p>
          <a:p>
            <a:r>
              <a:rPr lang="ru-RU" dirty="0" err="1" smtClean="0"/>
              <a:t>Този</a:t>
            </a:r>
            <a:r>
              <a:rPr lang="ru-RU" dirty="0" smtClean="0"/>
              <a:t> </a:t>
            </a:r>
            <a:r>
              <a:rPr lang="ru-RU" dirty="0" err="1" smtClean="0"/>
              <a:t>механизъм</a:t>
            </a:r>
            <a:r>
              <a:rPr lang="ru-RU" dirty="0" smtClean="0"/>
              <a:t> за </a:t>
            </a:r>
            <a:r>
              <a:rPr lang="ru-RU" dirty="0" err="1" smtClean="0"/>
              <a:t>подкрепа</a:t>
            </a:r>
            <a:r>
              <a:rPr lang="ru-RU" dirty="0" smtClean="0"/>
              <a:t> </a:t>
            </a:r>
            <a:r>
              <a:rPr lang="ru-RU" dirty="0" err="1" smtClean="0"/>
              <a:t>ще</a:t>
            </a:r>
            <a:r>
              <a:rPr lang="ru-RU" dirty="0" smtClean="0"/>
              <a:t> </a:t>
            </a:r>
            <a:r>
              <a:rPr lang="ru-RU" dirty="0" err="1" smtClean="0"/>
              <a:t>бъде</a:t>
            </a:r>
            <a:r>
              <a:rPr lang="ru-RU" dirty="0" smtClean="0"/>
              <a:t> под формата на </a:t>
            </a:r>
            <a:r>
              <a:rPr lang="ru-RU" dirty="0" err="1" smtClean="0"/>
              <a:t>безвъзмездна</a:t>
            </a:r>
            <a:r>
              <a:rPr lang="ru-RU" dirty="0" smtClean="0"/>
              <a:t> </a:t>
            </a:r>
            <a:r>
              <a:rPr lang="ru-RU" dirty="0" err="1" smtClean="0"/>
              <a:t>помощ</a:t>
            </a:r>
            <a:r>
              <a:rPr lang="ru-RU" dirty="0" smtClean="0"/>
              <a:t> за координация и </a:t>
            </a:r>
            <a:r>
              <a:rPr lang="ru-RU" dirty="0" err="1" smtClean="0"/>
              <a:t>подкрепа</a:t>
            </a:r>
            <a:r>
              <a:rPr lang="ru-RU" dirty="0" smtClean="0"/>
              <a:t> (CSA) в </a:t>
            </a:r>
            <a:r>
              <a:rPr lang="ru-RU" dirty="0" err="1" smtClean="0"/>
              <a:t>рамките</a:t>
            </a:r>
            <a:r>
              <a:rPr lang="ru-RU" dirty="0" smtClean="0"/>
              <a:t> на </a:t>
            </a:r>
            <a:r>
              <a:rPr lang="ru-RU" dirty="0" err="1" smtClean="0"/>
              <a:t>Horizon</a:t>
            </a:r>
            <a:r>
              <a:rPr lang="ru-RU" dirty="0" smtClean="0"/>
              <a:t> </a:t>
            </a:r>
            <a:r>
              <a:rPr lang="ru-RU" dirty="0" err="1" smtClean="0"/>
              <a:t>Europe</a:t>
            </a:r>
            <a:r>
              <a:rPr lang="ru-RU" dirty="0" smtClean="0"/>
              <a:t>. То </a:t>
            </a:r>
            <a:r>
              <a:rPr lang="ru-RU" dirty="0" err="1" smtClean="0"/>
              <a:t>може</a:t>
            </a:r>
            <a:r>
              <a:rPr lang="ru-RU" dirty="0" smtClean="0"/>
              <a:t> да </a:t>
            </a:r>
            <a:r>
              <a:rPr lang="ru-RU" dirty="0" err="1" smtClean="0"/>
              <a:t>включва</a:t>
            </a:r>
            <a:r>
              <a:rPr lang="ru-RU" dirty="0" smtClean="0"/>
              <a:t> </a:t>
            </a:r>
            <a:r>
              <a:rPr lang="ru-RU" dirty="0" err="1" smtClean="0"/>
              <a:t>каскадно</a:t>
            </a:r>
            <a:r>
              <a:rPr lang="ru-RU" dirty="0" smtClean="0"/>
              <a:t> </a:t>
            </a:r>
            <a:r>
              <a:rPr lang="ru-RU" dirty="0" err="1" smtClean="0"/>
              <a:t>финансиране</a:t>
            </a:r>
            <a:r>
              <a:rPr lang="ru-RU" dirty="0" smtClean="0"/>
              <a:t> (</a:t>
            </a:r>
            <a:r>
              <a:rPr lang="ru-RU" dirty="0" err="1" smtClean="0"/>
              <a:t>финансова</a:t>
            </a:r>
            <a:r>
              <a:rPr lang="ru-RU" dirty="0" smtClean="0"/>
              <a:t> </a:t>
            </a:r>
            <a:r>
              <a:rPr lang="ru-RU" dirty="0" err="1" smtClean="0"/>
              <a:t>подкрепа</a:t>
            </a:r>
            <a:r>
              <a:rPr lang="ru-RU" dirty="0" smtClean="0"/>
              <a:t> за трети </a:t>
            </a:r>
            <a:r>
              <a:rPr lang="ru-RU" dirty="0" err="1" smtClean="0"/>
              <a:t>страни</a:t>
            </a:r>
            <a:r>
              <a:rPr lang="ru-RU" dirty="0" smtClean="0"/>
              <a:t> - FSTP). </a:t>
            </a:r>
            <a:r>
              <a:rPr lang="ru-RU" dirty="0" err="1" smtClean="0"/>
              <a:t>Пакетът</a:t>
            </a:r>
            <a:r>
              <a:rPr lang="ru-RU" dirty="0" smtClean="0"/>
              <a:t> от услуги </a:t>
            </a:r>
            <a:r>
              <a:rPr lang="ru-RU" dirty="0" err="1" smtClean="0"/>
              <a:t>включва</a:t>
            </a:r>
            <a:r>
              <a:rPr lang="ru-RU" dirty="0" smtClean="0"/>
              <a:t> </a:t>
            </a:r>
            <a:r>
              <a:rPr lang="ru-RU" dirty="0" err="1" smtClean="0"/>
              <a:t>предварителна</a:t>
            </a:r>
            <a:r>
              <a:rPr lang="ru-RU" dirty="0" smtClean="0"/>
              <a:t> проверка на </a:t>
            </a:r>
            <a:r>
              <a:rPr lang="ru-RU" dirty="0" err="1" smtClean="0"/>
              <a:t>предложенията</a:t>
            </a:r>
            <a:r>
              <a:rPr lang="ru-RU" dirty="0" smtClean="0"/>
              <a:t> (</a:t>
            </a:r>
            <a:r>
              <a:rPr lang="ru-RU" dirty="0" err="1" smtClean="0"/>
              <a:t>допустимост</a:t>
            </a:r>
            <a:r>
              <a:rPr lang="ru-RU" dirty="0" smtClean="0"/>
              <a:t> и концепция) и действия, </a:t>
            </a:r>
            <a:r>
              <a:rPr lang="ru-RU" dirty="0" err="1" smtClean="0"/>
              <a:t>посветени</a:t>
            </a:r>
            <a:r>
              <a:rPr lang="ru-RU" dirty="0" smtClean="0"/>
              <a:t> на </a:t>
            </a:r>
            <a:r>
              <a:rPr lang="ru-RU" dirty="0" err="1" smtClean="0"/>
              <a:t>работата</a:t>
            </a:r>
            <a:r>
              <a:rPr lang="ru-RU" dirty="0" smtClean="0"/>
              <a:t> в мрежа и </a:t>
            </a:r>
            <a:r>
              <a:rPr lang="ru-RU" dirty="0" err="1" smtClean="0"/>
              <a:t>съвпадение</a:t>
            </a:r>
            <a:r>
              <a:rPr lang="ru-RU" dirty="0" smtClean="0"/>
              <a:t> на </a:t>
            </a:r>
            <a:r>
              <a:rPr lang="ru-RU" dirty="0" err="1" smtClean="0"/>
              <a:t>дейности</a:t>
            </a:r>
            <a:r>
              <a:rPr lang="ru-RU" dirty="0" smtClean="0"/>
              <a:t> </a:t>
            </a:r>
            <a:r>
              <a:rPr lang="ru-RU" dirty="0" err="1" smtClean="0"/>
              <a:t>като</a:t>
            </a:r>
            <a:r>
              <a:rPr lang="ru-RU" dirty="0" smtClean="0"/>
              <a:t> </a:t>
            </a:r>
            <a:r>
              <a:rPr lang="ru-RU" dirty="0" err="1" smtClean="0"/>
              <a:t>електронна</a:t>
            </a:r>
            <a:r>
              <a:rPr lang="ru-RU" dirty="0" smtClean="0"/>
              <a:t> платформа за сватовство, „</a:t>
            </a:r>
            <a:r>
              <a:rPr lang="ru-RU" dirty="0" err="1" smtClean="0"/>
              <a:t>обучител</a:t>
            </a:r>
            <a:r>
              <a:rPr lang="ru-RU" dirty="0" smtClean="0"/>
              <a:t> на </a:t>
            </a:r>
            <a:r>
              <a:rPr lang="ru-RU" dirty="0" err="1" smtClean="0"/>
              <a:t>обучителя</a:t>
            </a:r>
            <a:r>
              <a:rPr lang="ru-RU" dirty="0" smtClean="0"/>
              <a:t>“ и </a:t>
            </a:r>
            <a:r>
              <a:rPr lang="ru-RU" dirty="0" err="1" smtClean="0"/>
              <a:t>съвместни</a:t>
            </a:r>
            <a:r>
              <a:rPr lang="ru-RU" dirty="0" smtClean="0"/>
              <a:t> </a:t>
            </a:r>
            <a:r>
              <a:rPr lang="ru-RU" dirty="0" err="1" smtClean="0"/>
              <a:t>семинари</a:t>
            </a:r>
            <a:r>
              <a:rPr lang="ru-RU" dirty="0" smtClean="0"/>
              <a:t>; </a:t>
            </a:r>
            <a:r>
              <a:rPr lang="ru-RU" dirty="0" err="1" smtClean="0"/>
              <a:t>предвидени</a:t>
            </a:r>
            <a:r>
              <a:rPr lang="ru-RU" dirty="0" smtClean="0"/>
              <a:t> </a:t>
            </a:r>
            <a:r>
              <a:rPr lang="ru-RU" dirty="0" err="1" smtClean="0"/>
              <a:t>са</a:t>
            </a:r>
            <a:r>
              <a:rPr lang="ru-RU" dirty="0" smtClean="0"/>
              <a:t> </a:t>
            </a:r>
            <a:r>
              <a:rPr lang="ru-RU" dirty="0" err="1" smtClean="0"/>
              <a:t>конкретни</a:t>
            </a:r>
            <a:r>
              <a:rPr lang="ru-RU" dirty="0" smtClean="0"/>
              <a:t> </a:t>
            </a:r>
            <a:r>
              <a:rPr lang="ru-RU" dirty="0" err="1" smtClean="0"/>
              <a:t>консултации</a:t>
            </a:r>
            <a:r>
              <a:rPr lang="ru-RU" dirty="0" smtClean="0"/>
              <a:t> и </a:t>
            </a:r>
            <a:r>
              <a:rPr lang="ru-RU" dirty="0" err="1" smtClean="0"/>
              <a:t>съвети</a:t>
            </a:r>
            <a:r>
              <a:rPr lang="ru-RU" dirty="0" smtClean="0"/>
              <a:t>.</a:t>
            </a:r>
          </a:p>
          <a:p>
            <a:r>
              <a:rPr lang="ru-RU" dirty="0" err="1" smtClean="0"/>
              <a:t>Продължителността</a:t>
            </a:r>
            <a:r>
              <a:rPr lang="ru-RU" dirty="0" smtClean="0"/>
              <a:t> на </a:t>
            </a:r>
            <a:r>
              <a:rPr lang="ru-RU" dirty="0" err="1" smtClean="0"/>
              <a:t>този</a:t>
            </a:r>
            <a:r>
              <a:rPr lang="ru-RU" dirty="0" smtClean="0"/>
              <a:t> проект </a:t>
            </a:r>
            <a:r>
              <a:rPr lang="ru-RU" dirty="0" err="1" smtClean="0"/>
              <a:t>може</a:t>
            </a:r>
            <a:r>
              <a:rPr lang="ru-RU" dirty="0" smtClean="0"/>
              <a:t> да </a:t>
            </a:r>
            <a:r>
              <a:rPr lang="ru-RU" dirty="0" err="1" smtClean="0"/>
              <a:t>бъде</a:t>
            </a:r>
            <a:r>
              <a:rPr lang="ru-RU" dirty="0" smtClean="0"/>
              <a:t> до 5 </a:t>
            </a:r>
            <a:r>
              <a:rPr lang="ru-RU" dirty="0" err="1" smtClean="0"/>
              <a:t>години</a:t>
            </a:r>
            <a:r>
              <a:rPr lang="ru-RU" dirty="0" smtClean="0"/>
              <a:t> (плюс 2 </a:t>
            </a:r>
            <a:r>
              <a:rPr lang="ru-RU" dirty="0" err="1" smtClean="0"/>
              <a:t>години</a:t>
            </a:r>
            <a:r>
              <a:rPr lang="ru-RU" dirty="0" smtClean="0"/>
              <a:t> </a:t>
            </a:r>
            <a:r>
              <a:rPr lang="ru-RU" dirty="0" err="1" smtClean="0"/>
              <a:t>удължаване</a:t>
            </a:r>
            <a:r>
              <a:rPr lang="ru-RU" dirty="0" smtClean="0"/>
              <a:t>).</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4119118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b="1" dirty="0" smtClean="0"/>
              <a:t>Две направления на </a:t>
            </a:r>
            <a:r>
              <a:rPr lang="ru-RU" b="1" dirty="0" err="1" smtClean="0"/>
              <a:t>дейности</a:t>
            </a:r>
            <a:r>
              <a:rPr lang="ru-RU" b="1" dirty="0" smtClean="0"/>
              <a:t> в </a:t>
            </a:r>
            <a:r>
              <a:rPr lang="ru-RU" b="1" dirty="0" err="1" smtClean="0"/>
              <a:t>подкрепа</a:t>
            </a:r>
            <a:r>
              <a:rPr lang="ru-RU" b="1" dirty="0" smtClean="0"/>
              <a:t> на NCP в WP:</a:t>
            </a:r>
          </a:p>
          <a:p>
            <a:r>
              <a:rPr lang="ru-RU" dirty="0" smtClean="0"/>
              <a:t>1. Обща </a:t>
            </a:r>
            <a:r>
              <a:rPr lang="ru-RU" dirty="0" err="1" smtClean="0"/>
              <a:t>поддръжка</a:t>
            </a:r>
            <a:r>
              <a:rPr lang="ru-RU" dirty="0" smtClean="0"/>
              <a:t> за </a:t>
            </a:r>
            <a:r>
              <a:rPr lang="ru-RU" dirty="0" err="1" smtClean="0"/>
              <a:t>Widening</a:t>
            </a:r>
            <a:r>
              <a:rPr lang="ru-RU" dirty="0" smtClean="0"/>
              <a:t> NCP мрежа (пакет от услуги в </a:t>
            </a:r>
            <a:r>
              <a:rPr lang="ru-RU" dirty="0" err="1" smtClean="0"/>
              <a:t>разширяваща</a:t>
            </a:r>
            <a:r>
              <a:rPr lang="ru-RU" dirty="0" smtClean="0"/>
              <a:t> се част) </a:t>
            </a:r>
            <a:r>
              <a:rPr lang="ru-RU" dirty="0" err="1" smtClean="0"/>
              <a:t>включва</a:t>
            </a:r>
            <a:r>
              <a:rPr lang="ru-RU" dirty="0" smtClean="0"/>
              <a:t>:</a:t>
            </a:r>
          </a:p>
          <a:p>
            <a:pPr marL="171450" indent="-171450">
              <a:buFont typeface="Arial" panose="020B0604020202020204" pitchFamily="34" charset="0"/>
              <a:buChar char="•"/>
            </a:pPr>
            <a:r>
              <a:rPr lang="ru-RU" dirty="0" err="1" smtClean="0"/>
              <a:t>информационни</a:t>
            </a:r>
            <a:r>
              <a:rPr lang="ru-RU" dirty="0" smtClean="0"/>
              <a:t> дни, обучения и </a:t>
            </a:r>
            <a:r>
              <a:rPr lang="ru-RU" dirty="0" err="1" smtClean="0"/>
              <a:t>съвместни</a:t>
            </a:r>
            <a:r>
              <a:rPr lang="ru-RU" dirty="0" smtClean="0"/>
              <a:t> </a:t>
            </a:r>
            <a:r>
              <a:rPr lang="ru-RU" dirty="0" err="1" smtClean="0"/>
              <a:t>семинари</a:t>
            </a:r>
            <a:r>
              <a:rPr lang="ru-RU" dirty="0" smtClean="0"/>
              <a:t>; </a:t>
            </a:r>
            <a:r>
              <a:rPr lang="ru-RU" dirty="0" err="1" smtClean="0"/>
              <a:t>персонализирани</a:t>
            </a:r>
            <a:r>
              <a:rPr lang="ru-RU" dirty="0" smtClean="0"/>
              <a:t> </a:t>
            </a:r>
            <a:r>
              <a:rPr lang="ru-RU" dirty="0" err="1" smtClean="0"/>
              <a:t>консултации</a:t>
            </a:r>
            <a:r>
              <a:rPr lang="ru-RU" dirty="0" smtClean="0"/>
              <a:t> и </a:t>
            </a:r>
            <a:r>
              <a:rPr lang="ru-RU" dirty="0" err="1" smtClean="0"/>
              <a:t>съвети</a:t>
            </a:r>
            <a:r>
              <a:rPr lang="ru-RU" dirty="0" smtClean="0"/>
              <a:t>; </a:t>
            </a:r>
            <a:r>
              <a:rPr lang="ru-RU" dirty="0" err="1" smtClean="0"/>
              <a:t>подкрепа</a:t>
            </a:r>
            <a:r>
              <a:rPr lang="ru-RU" dirty="0" smtClean="0"/>
              <a:t> за сватовство</a:t>
            </a:r>
          </a:p>
          <a:p>
            <a:pPr marL="171450" indent="-171450">
              <a:buFont typeface="Arial" panose="020B0604020202020204" pitchFamily="34" charset="0"/>
              <a:buChar char="•"/>
            </a:pPr>
            <a:r>
              <a:rPr lang="ru-RU" dirty="0" err="1" smtClean="0"/>
              <a:t>Предварителна</a:t>
            </a:r>
            <a:r>
              <a:rPr lang="ru-RU" dirty="0" smtClean="0"/>
              <a:t> проверка на </a:t>
            </a:r>
            <a:r>
              <a:rPr lang="ru-RU" dirty="0" err="1" smtClean="0"/>
              <a:t>предложението</a:t>
            </a:r>
            <a:r>
              <a:rPr lang="ru-RU" dirty="0" smtClean="0"/>
              <a:t> за </a:t>
            </a:r>
            <a:r>
              <a:rPr lang="ru-RU" dirty="0" err="1" smtClean="0"/>
              <a:t>разширяваща</a:t>
            </a:r>
            <a:r>
              <a:rPr lang="ru-RU" dirty="0" smtClean="0"/>
              <a:t> се част и </a:t>
            </a:r>
            <a:r>
              <a:rPr lang="ru-RU" dirty="0" err="1" smtClean="0"/>
              <a:t>разширение</a:t>
            </a:r>
            <a:r>
              <a:rPr lang="ru-RU" dirty="0" smtClean="0"/>
              <a:t> до HE </a:t>
            </a:r>
            <a:r>
              <a:rPr lang="ru-RU" dirty="0" err="1" smtClean="0"/>
              <a:t>стълб</a:t>
            </a:r>
            <a:r>
              <a:rPr lang="ru-RU" dirty="0" smtClean="0"/>
              <a:t> 2 (</a:t>
            </a:r>
            <a:r>
              <a:rPr lang="ru-RU" dirty="0" err="1" smtClean="0"/>
              <a:t>клъстери</a:t>
            </a:r>
            <a:r>
              <a:rPr lang="ru-RU" dirty="0" smtClean="0"/>
              <a:t>). </a:t>
            </a:r>
            <a:r>
              <a:rPr lang="ru-RU" dirty="0" err="1" smtClean="0"/>
              <a:t>Предварителната</a:t>
            </a:r>
            <a:r>
              <a:rPr lang="ru-RU" dirty="0" smtClean="0"/>
              <a:t> проверка на </a:t>
            </a:r>
            <a:r>
              <a:rPr lang="ru-RU" dirty="0" err="1" smtClean="0"/>
              <a:t>предложението</a:t>
            </a:r>
            <a:r>
              <a:rPr lang="ru-RU" dirty="0" smtClean="0"/>
              <a:t> (</a:t>
            </a:r>
            <a:r>
              <a:rPr lang="ru-RU" dirty="0" err="1" smtClean="0"/>
              <a:t>допустимост</a:t>
            </a:r>
            <a:r>
              <a:rPr lang="ru-RU" dirty="0" smtClean="0"/>
              <a:t> и концепция) </a:t>
            </a:r>
            <a:r>
              <a:rPr lang="ru-RU" dirty="0" err="1" smtClean="0"/>
              <a:t>няма</a:t>
            </a:r>
            <a:r>
              <a:rPr lang="ru-RU" dirty="0" smtClean="0"/>
              <a:t> да </a:t>
            </a:r>
            <a:r>
              <a:rPr lang="ru-RU" dirty="0" err="1" smtClean="0"/>
              <a:t>обхваща</a:t>
            </a:r>
            <a:r>
              <a:rPr lang="ru-RU" dirty="0" smtClean="0"/>
              <a:t> </a:t>
            </a:r>
            <a:r>
              <a:rPr lang="ru-RU" dirty="0" err="1" smtClean="0"/>
              <a:t>конкретното</a:t>
            </a:r>
            <a:r>
              <a:rPr lang="ru-RU" dirty="0" smtClean="0"/>
              <a:t> научно </a:t>
            </a:r>
            <a:r>
              <a:rPr lang="ru-RU" dirty="0" err="1" smtClean="0"/>
              <a:t>съдържание</a:t>
            </a:r>
            <a:r>
              <a:rPr lang="ru-RU" dirty="0" smtClean="0"/>
              <a:t>, а </a:t>
            </a:r>
            <a:r>
              <a:rPr lang="ru-RU" dirty="0" err="1" smtClean="0"/>
              <a:t>цялостната</a:t>
            </a:r>
            <a:r>
              <a:rPr lang="ru-RU" dirty="0" smtClean="0"/>
              <a:t> концепция, презентация и </a:t>
            </a:r>
            <a:r>
              <a:rPr lang="ru-RU" dirty="0" err="1" smtClean="0"/>
              <a:t>някои</a:t>
            </a:r>
            <a:r>
              <a:rPr lang="ru-RU" dirty="0" smtClean="0"/>
              <a:t> </a:t>
            </a:r>
            <a:r>
              <a:rPr lang="ru-RU" dirty="0" err="1" smtClean="0"/>
              <a:t>хоризонтални</a:t>
            </a:r>
            <a:r>
              <a:rPr lang="ru-RU" dirty="0" smtClean="0"/>
              <a:t> </a:t>
            </a:r>
            <a:r>
              <a:rPr lang="ru-RU" dirty="0" err="1" smtClean="0"/>
              <a:t>въпроси</a:t>
            </a:r>
            <a:r>
              <a:rPr lang="ru-RU" dirty="0" smtClean="0"/>
              <a:t> (отворена наука, пол и др.)</a:t>
            </a:r>
          </a:p>
          <a:p>
            <a:pPr marL="171450" indent="-171450">
              <a:buFont typeface="Arial" panose="020B0604020202020204" pitchFamily="34" charset="0"/>
              <a:buChar char="•"/>
            </a:pPr>
            <a:r>
              <a:rPr lang="ru-RU" dirty="0" smtClean="0"/>
              <a:t>  </a:t>
            </a:r>
            <a:r>
              <a:rPr lang="ru-RU" dirty="0" err="1" smtClean="0"/>
              <a:t>продължение</a:t>
            </a:r>
            <a:r>
              <a:rPr lang="ru-RU" dirty="0" smtClean="0"/>
              <a:t> на проекта NCP WIDENET (CSA на </a:t>
            </a:r>
            <a:r>
              <a:rPr lang="ru-RU" dirty="0" err="1" smtClean="0"/>
              <a:t>посочения</a:t>
            </a:r>
            <a:r>
              <a:rPr lang="ru-RU" dirty="0" smtClean="0"/>
              <a:t> </a:t>
            </a:r>
            <a:r>
              <a:rPr lang="ru-RU" dirty="0" err="1" smtClean="0"/>
              <a:t>бенефициент</a:t>
            </a:r>
            <a:r>
              <a:rPr lang="ru-RU" dirty="0" smtClean="0"/>
              <a:t>)</a:t>
            </a:r>
          </a:p>
          <a:p>
            <a:endParaRPr lang="ru-RU" dirty="0" smtClean="0"/>
          </a:p>
          <a:p>
            <a:r>
              <a:rPr lang="ru-RU" dirty="0" smtClean="0"/>
              <a:t>2. </a:t>
            </a:r>
            <a:r>
              <a:rPr lang="ru-RU" dirty="0" err="1" smtClean="0"/>
              <a:t>Специфични</a:t>
            </a:r>
            <a:r>
              <a:rPr lang="ru-RU" dirty="0" smtClean="0"/>
              <a:t> действия в </a:t>
            </a:r>
            <a:r>
              <a:rPr lang="ru-RU" dirty="0" err="1" smtClean="0"/>
              <a:t>подкрепа</a:t>
            </a:r>
            <a:r>
              <a:rPr lang="ru-RU" dirty="0" smtClean="0"/>
              <a:t> на НКП в </a:t>
            </a:r>
            <a:r>
              <a:rPr lang="ru-RU" dirty="0" err="1" smtClean="0"/>
              <a:t>стълб</a:t>
            </a:r>
            <a:r>
              <a:rPr lang="ru-RU" dirty="0" smtClean="0"/>
              <a:t> 2 на РП ХЕ („</a:t>
            </a:r>
            <a:r>
              <a:rPr lang="ru-RU" dirty="0" err="1" smtClean="0"/>
              <a:t>децентрализиран</a:t>
            </a:r>
            <a:r>
              <a:rPr lang="ru-RU" dirty="0" smtClean="0"/>
              <a:t>“ подход)</a:t>
            </a:r>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t>17</a:t>
            </a:fld>
            <a:endParaRPr lang="bg-BG"/>
          </a:p>
        </p:txBody>
      </p:sp>
    </p:spTree>
    <p:extLst>
      <p:ext uri="{BB962C8B-B14F-4D97-AF65-F5344CB8AC3E}">
        <p14:creationId xmlns:p14="http://schemas.microsoft.com/office/powerpoint/2010/main" val="381466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err="1" smtClean="0"/>
              <a:t>подобряване</a:t>
            </a:r>
            <a:r>
              <a:rPr lang="ru-RU" dirty="0" smtClean="0"/>
              <a:t> на </a:t>
            </a:r>
            <a:r>
              <a:rPr lang="ru-RU" dirty="0" err="1" smtClean="0"/>
              <a:t>приобщаването</a:t>
            </a:r>
            <a:r>
              <a:rPr lang="ru-RU" dirty="0" smtClean="0"/>
              <a:t> на </a:t>
            </a:r>
            <a:r>
              <a:rPr lang="ru-RU" dirty="0" err="1" smtClean="0"/>
              <a:t>научноизследователските</a:t>
            </a:r>
            <a:r>
              <a:rPr lang="ru-RU" dirty="0" smtClean="0"/>
              <a:t> институции от </a:t>
            </a:r>
            <a:r>
              <a:rPr lang="ru-RU" dirty="0" err="1" smtClean="0"/>
              <a:t>страните</a:t>
            </a:r>
            <a:r>
              <a:rPr lang="ru-RU" dirty="0" smtClean="0"/>
              <a:t> с </a:t>
            </a:r>
            <a:r>
              <a:rPr lang="ru-RU" dirty="0" err="1" smtClean="0"/>
              <a:t>по-малко</a:t>
            </a:r>
            <a:r>
              <a:rPr lang="ru-RU" dirty="0" smtClean="0"/>
              <a:t> </a:t>
            </a:r>
            <a:r>
              <a:rPr lang="ru-RU" dirty="0" err="1" smtClean="0"/>
              <a:t>изследователска</a:t>
            </a:r>
            <a:r>
              <a:rPr lang="ru-RU" dirty="0" smtClean="0"/>
              <a:t> </a:t>
            </a:r>
            <a:r>
              <a:rPr lang="ru-RU" dirty="0" err="1" smtClean="0"/>
              <a:t>дейност</a:t>
            </a:r>
            <a:r>
              <a:rPr lang="ru-RU" dirty="0" smtClean="0"/>
              <a:t> в РП в </a:t>
            </a:r>
            <a:r>
              <a:rPr lang="ru-RU" dirty="0" err="1" smtClean="0"/>
              <a:t>съвместни</a:t>
            </a:r>
            <a:r>
              <a:rPr lang="ru-RU" dirty="0" smtClean="0"/>
              <a:t> </a:t>
            </a:r>
            <a:r>
              <a:rPr lang="ru-RU" dirty="0" err="1" smtClean="0"/>
              <a:t>проекти</a:t>
            </a:r>
            <a:r>
              <a:rPr lang="ru-RU" dirty="0" smtClean="0"/>
              <a:t> за </a:t>
            </a:r>
            <a:r>
              <a:rPr lang="ru-RU" dirty="0" err="1" smtClean="0"/>
              <a:t>научноизследователска</a:t>
            </a:r>
            <a:r>
              <a:rPr lang="ru-RU" dirty="0" smtClean="0"/>
              <a:t> и </a:t>
            </a:r>
            <a:r>
              <a:rPr lang="ru-RU" dirty="0" err="1" smtClean="0"/>
              <a:t>развойна</a:t>
            </a:r>
            <a:r>
              <a:rPr lang="ru-RU" dirty="0" smtClean="0"/>
              <a:t> </a:t>
            </a:r>
            <a:r>
              <a:rPr lang="ru-RU" dirty="0" err="1" smtClean="0"/>
              <a:t>дейност</a:t>
            </a:r>
            <a:r>
              <a:rPr lang="ru-RU" dirty="0" smtClean="0"/>
              <a:t> и </a:t>
            </a:r>
            <a:r>
              <a:rPr lang="ru-RU" dirty="0" err="1" smtClean="0"/>
              <a:t>отваряне</a:t>
            </a:r>
            <a:r>
              <a:rPr lang="ru-RU" dirty="0" smtClean="0"/>
              <a:t> на </a:t>
            </a:r>
            <a:r>
              <a:rPr lang="ru-RU" dirty="0" err="1" smtClean="0"/>
              <a:t>затворени</a:t>
            </a:r>
            <a:r>
              <a:rPr lang="ru-RU" dirty="0" smtClean="0"/>
              <a:t> мрежи и </a:t>
            </a:r>
            <a:r>
              <a:rPr lang="ru-RU" dirty="0" err="1" smtClean="0"/>
              <a:t>силози</a:t>
            </a:r>
            <a:r>
              <a:rPr lang="ru-RU" dirty="0" smtClean="0"/>
              <a:t>.</a:t>
            </a:r>
          </a:p>
          <a:p>
            <a:r>
              <a:rPr lang="ru-RU" b="1" dirty="0" err="1" smtClean="0"/>
              <a:t>Очаквано</a:t>
            </a:r>
            <a:r>
              <a:rPr lang="ru-RU" b="1" dirty="0" smtClean="0"/>
              <a:t> </a:t>
            </a:r>
            <a:r>
              <a:rPr lang="ru-RU" b="1" dirty="0" err="1" smtClean="0"/>
              <a:t>въздействие</a:t>
            </a:r>
            <a:r>
              <a:rPr lang="ru-RU" b="1" dirty="0" smtClean="0"/>
              <a:t>:</a:t>
            </a:r>
          </a:p>
          <a:p>
            <a:r>
              <a:rPr lang="ru-RU" dirty="0" err="1" smtClean="0"/>
              <a:t>разбиване</a:t>
            </a:r>
            <a:r>
              <a:rPr lang="ru-RU" dirty="0" smtClean="0"/>
              <a:t> на </a:t>
            </a:r>
            <a:r>
              <a:rPr lang="ru-RU" dirty="0" err="1" smtClean="0"/>
              <a:t>силози</a:t>
            </a:r>
            <a:r>
              <a:rPr lang="ru-RU" dirty="0" smtClean="0"/>
              <a:t> на </a:t>
            </a:r>
            <a:r>
              <a:rPr lang="ru-RU" dirty="0" err="1" smtClean="0"/>
              <a:t>утвърдени</a:t>
            </a:r>
            <a:r>
              <a:rPr lang="ru-RU" dirty="0" smtClean="0"/>
              <a:t> </a:t>
            </a:r>
            <a:r>
              <a:rPr lang="ru-RU" dirty="0" err="1" smtClean="0"/>
              <a:t>затворени</a:t>
            </a:r>
            <a:r>
              <a:rPr lang="ru-RU" dirty="0" smtClean="0"/>
              <a:t> </a:t>
            </a:r>
            <a:r>
              <a:rPr lang="ru-RU" dirty="0" err="1" smtClean="0"/>
              <a:t>клубове</a:t>
            </a:r>
            <a:r>
              <a:rPr lang="ru-RU" dirty="0" smtClean="0"/>
              <a:t> чрез </a:t>
            </a:r>
            <a:r>
              <a:rPr lang="ru-RU" dirty="0" err="1" smtClean="0"/>
              <a:t>изграждане</a:t>
            </a:r>
            <a:r>
              <a:rPr lang="ru-RU" dirty="0" smtClean="0"/>
              <a:t> на доверие за </a:t>
            </a:r>
            <a:r>
              <a:rPr lang="ru-RU" dirty="0" err="1" smtClean="0"/>
              <a:t>изграждане</a:t>
            </a:r>
            <a:r>
              <a:rPr lang="ru-RU" dirty="0" smtClean="0"/>
              <a:t> на доверие за нови </a:t>
            </a:r>
            <a:r>
              <a:rPr lang="ru-RU" dirty="0" err="1" smtClean="0"/>
              <a:t>партньори</a:t>
            </a:r>
            <a:endParaRPr lang="ru-RU" dirty="0" smtClean="0"/>
          </a:p>
          <a:p>
            <a:r>
              <a:rPr lang="ru-RU" dirty="0" err="1" smtClean="0"/>
              <a:t>повишаване</a:t>
            </a:r>
            <a:r>
              <a:rPr lang="ru-RU" dirty="0" smtClean="0"/>
              <a:t> на </a:t>
            </a:r>
            <a:r>
              <a:rPr lang="ru-RU" dirty="0" err="1" smtClean="0"/>
              <a:t>видимостта</a:t>
            </a:r>
            <a:r>
              <a:rPr lang="ru-RU" dirty="0" smtClean="0"/>
              <a:t> и </a:t>
            </a:r>
            <a:r>
              <a:rPr lang="ru-RU" dirty="0" err="1" smtClean="0"/>
              <a:t>репутацията</a:t>
            </a:r>
            <a:r>
              <a:rPr lang="ru-RU" dirty="0" smtClean="0"/>
              <a:t> на </a:t>
            </a:r>
            <a:r>
              <a:rPr lang="ru-RU" dirty="0" err="1" smtClean="0"/>
              <a:t>участниците</a:t>
            </a:r>
            <a:r>
              <a:rPr lang="ru-RU" dirty="0" smtClean="0"/>
              <a:t> от </a:t>
            </a:r>
            <a:r>
              <a:rPr lang="ru-RU" dirty="0" err="1" smtClean="0"/>
              <a:t>разширяващите</a:t>
            </a:r>
            <a:r>
              <a:rPr lang="ru-RU" dirty="0" smtClean="0"/>
              <a:t> се </a:t>
            </a:r>
            <a:r>
              <a:rPr lang="ru-RU" dirty="0" err="1" smtClean="0"/>
              <a:t>страни</a:t>
            </a:r>
            <a:r>
              <a:rPr lang="ru-RU" dirty="0" smtClean="0"/>
              <a:t> и </a:t>
            </a:r>
            <a:r>
              <a:rPr lang="ru-RU" dirty="0" err="1" smtClean="0"/>
              <a:t>подобряване</a:t>
            </a:r>
            <a:r>
              <a:rPr lang="ru-RU" dirty="0" smtClean="0"/>
              <a:t> на </a:t>
            </a:r>
            <a:r>
              <a:rPr lang="ru-RU" dirty="0" err="1" smtClean="0"/>
              <a:t>циркулацията</a:t>
            </a:r>
            <a:r>
              <a:rPr lang="ru-RU" dirty="0" smtClean="0"/>
              <a:t> на знания</a:t>
            </a:r>
          </a:p>
          <a:p>
            <a:r>
              <a:rPr lang="ru-RU" b="1" dirty="0" smtClean="0"/>
              <a:t>Обхват:</a:t>
            </a:r>
          </a:p>
          <a:p>
            <a:r>
              <a:rPr lang="ru-RU" dirty="0" err="1" smtClean="0"/>
              <a:t>Схемата</a:t>
            </a:r>
            <a:r>
              <a:rPr lang="ru-RU" dirty="0" smtClean="0"/>
              <a:t> за </a:t>
            </a:r>
            <a:r>
              <a:rPr lang="ru-RU" dirty="0" err="1" smtClean="0"/>
              <a:t>стимулиране</a:t>
            </a:r>
            <a:r>
              <a:rPr lang="ru-RU" dirty="0" smtClean="0"/>
              <a:t> </a:t>
            </a:r>
            <a:r>
              <a:rPr lang="ru-RU" dirty="0" err="1" smtClean="0"/>
              <a:t>интегрира</a:t>
            </a:r>
            <a:r>
              <a:rPr lang="ru-RU" dirty="0" smtClean="0"/>
              <a:t> </a:t>
            </a:r>
            <a:r>
              <a:rPr lang="ru-RU" dirty="0" err="1" smtClean="0"/>
              <a:t>участниците</a:t>
            </a:r>
            <a:r>
              <a:rPr lang="ru-RU" dirty="0" smtClean="0"/>
              <a:t> от </a:t>
            </a:r>
            <a:r>
              <a:rPr lang="ru-RU" dirty="0" err="1" smtClean="0"/>
              <a:t>разширяващите</a:t>
            </a:r>
            <a:r>
              <a:rPr lang="ru-RU" dirty="0" smtClean="0"/>
              <a:t> се </a:t>
            </a:r>
            <a:r>
              <a:rPr lang="ru-RU" dirty="0" err="1" smtClean="0"/>
              <a:t>страни</a:t>
            </a:r>
            <a:r>
              <a:rPr lang="ru-RU" dirty="0" smtClean="0"/>
              <a:t> </a:t>
            </a:r>
            <a:r>
              <a:rPr lang="ru-RU" dirty="0" err="1" smtClean="0"/>
              <a:t>като</a:t>
            </a:r>
            <a:r>
              <a:rPr lang="ru-RU" dirty="0" smtClean="0"/>
              <a:t> </a:t>
            </a:r>
            <a:r>
              <a:rPr lang="ru-RU" dirty="0" err="1" smtClean="0"/>
              <a:t>пълноправни</a:t>
            </a:r>
            <a:r>
              <a:rPr lang="ru-RU" dirty="0" smtClean="0"/>
              <a:t> </a:t>
            </a:r>
            <a:r>
              <a:rPr lang="ru-RU" dirty="0" err="1" smtClean="0"/>
              <a:t>партньори</a:t>
            </a:r>
            <a:r>
              <a:rPr lang="ru-RU" dirty="0" smtClean="0"/>
              <a:t> по проекта от </a:t>
            </a:r>
            <a:r>
              <a:rPr lang="ru-RU" dirty="0" err="1" smtClean="0"/>
              <a:t>самото</a:t>
            </a:r>
            <a:r>
              <a:rPr lang="ru-RU" dirty="0" smtClean="0"/>
              <a:t> начало, </a:t>
            </a:r>
            <a:r>
              <a:rPr lang="ru-RU" dirty="0" err="1" smtClean="0"/>
              <a:t>като</a:t>
            </a:r>
            <a:r>
              <a:rPr lang="ru-RU" dirty="0" smtClean="0"/>
              <a:t> </a:t>
            </a:r>
            <a:r>
              <a:rPr lang="ru-RU" dirty="0" err="1" smtClean="0"/>
              <a:t>същевременно</a:t>
            </a:r>
            <a:r>
              <a:rPr lang="ru-RU" dirty="0" smtClean="0"/>
              <a:t> </a:t>
            </a:r>
            <a:r>
              <a:rPr lang="ru-RU" dirty="0" err="1" smtClean="0"/>
              <a:t>допълва</a:t>
            </a:r>
            <a:r>
              <a:rPr lang="ru-RU" dirty="0" smtClean="0"/>
              <a:t> </a:t>
            </a:r>
            <a:r>
              <a:rPr lang="ru-RU" dirty="0" err="1" smtClean="0"/>
              <a:t>непрекъснато</a:t>
            </a:r>
            <a:r>
              <a:rPr lang="ru-RU" dirty="0" smtClean="0"/>
              <a:t> наставничество и </a:t>
            </a:r>
            <a:r>
              <a:rPr lang="ru-RU" dirty="0" err="1" smtClean="0"/>
              <a:t>изграждане</a:t>
            </a:r>
            <a:r>
              <a:rPr lang="ru-RU" dirty="0" smtClean="0"/>
              <a:t> на </a:t>
            </a:r>
            <a:r>
              <a:rPr lang="ru-RU" dirty="0" err="1" smtClean="0"/>
              <a:t>капацитет</a:t>
            </a:r>
            <a:r>
              <a:rPr lang="ru-RU" dirty="0" smtClean="0"/>
              <a:t> по </a:t>
            </a:r>
            <a:r>
              <a:rPr lang="ru-RU" dirty="0" err="1" smtClean="0"/>
              <a:t>време</a:t>
            </a:r>
            <a:r>
              <a:rPr lang="ru-RU" dirty="0" smtClean="0"/>
              <a:t> на проекта, </a:t>
            </a:r>
            <a:r>
              <a:rPr lang="ru-RU" dirty="0" err="1" smtClean="0"/>
              <a:t>основна</a:t>
            </a:r>
            <a:r>
              <a:rPr lang="ru-RU" dirty="0" smtClean="0"/>
              <a:t> стимула или </a:t>
            </a:r>
            <a:r>
              <a:rPr lang="ru-RU" dirty="0" err="1" smtClean="0"/>
              <a:t>еднократна</a:t>
            </a:r>
            <a:r>
              <a:rPr lang="ru-RU" dirty="0" smtClean="0"/>
              <a:t> сума от максимум 5% от бюджета на проекта и не </a:t>
            </a:r>
            <a:r>
              <a:rPr lang="ru-RU" dirty="0" err="1" smtClean="0"/>
              <a:t>повече</a:t>
            </a:r>
            <a:r>
              <a:rPr lang="ru-RU" dirty="0" smtClean="0"/>
              <a:t> от 3% от </a:t>
            </a:r>
            <a:r>
              <a:rPr lang="ru-RU" dirty="0" err="1" smtClean="0"/>
              <a:t>общия</a:t>
            </a:r>
            <a:r>
              <a:rPr lang="ru-RU" dirty="0" smtClean="0"/>
              <a:t> бюджет да </a:t>
            </a:r>
            <a:r>
              <a:rPr lang="ru-RU" dirty="0" err="1" smtClean="0"/>
              <a:t>бъдат</a:t>
            </a:r>
            <a:r>
              <a:rPr lang="ru-RU" dirty="0" smtClean="0"/>
              <a:t> </a:t>
            </a:r>
            <a:r>
              <a:rPr lang="ru-RU" dirty="0" err="1" smtClean="0"/>
              <a:t>предназначени</a:t>
            </a:r>
            <a:r>
              <a:rPr lang="ru-RU" dirty="0" smtClean="0"/>
              <a:t> за </a:t>
            </a:r>
            <a:r>
              <a:rPr lang="ru-RU" dirty="0" err="1" smtClean="0"/>
              <a:t>това</a:t>
            </a:r>
            <a:r>
              <a:rPr lang="ru-RU" dirty="0" smtClean="0"/>
              <a:t> действие. </a:t>
            </a:r>
            <a:r>
              <a:rPr lang="ru-RU" dirty="0" err="1" smtClean="0"/>
              <a:t>Това</a:t>
            </a:r>
            <a:r>
              <a:rPr lang="ru-RU" dirty="0" smtClean="0"/>
              <a:t> </a:t>
            </a:r>
            <a:r>
              <a:rPr lang="ru-RU" dirty="0" err="1" smtClean="0"/>
              <a:t>ще</a:t>
            </a:r>
            <a:r>
              <a:rPr lang="ru-RU" dirty="0" smtClean="0"/>
              <a:t> се случи на </a:t>
            </a:r>
            <a:r>
              <a:rPr lang="ru-RU" dirty="0" err="1" smtClean="0"/>
              <a:t>доброволни</a:t>
            </a:r>
            <a:r>
              <a:rPr lang="ru-RU" dirty="0" smtClean="0"/>
              <a:t> начала, без да се </a:t>
            </a:r>
            <a:r>
              <a:rPr lang="ru-RU" dirty="0" err="1" smtClean="0"/>
              <a:t>засяга</a:t>
            </a:r>
            <a:r>
              <a:rPr lang="ru-RU" dirty="0" smtClean="0"/>
              <a:t> </a:t>
            </a:r>
            <a:r>
              <a:rPr lang="ru-RU" dirty="0" err="1" smtClean="0"/>
              <a:t>свободата</a:t>
            </a:r>
            <a:r>
              <a:rPr lang="ru-RU" dirty="0" smtClean="0"/>
              <a:t> на </a:t>
            </a:r>
            <a:r>
              <a:rPr lang="ru-RU" dirty="0" err="1" smtClean="0"/>
              <a:t>избор</a:t>
            </a:r>
            <a:r>
              <a:rPr lang="ru-RU" dirty="0" smtClean="0"/>
              <a:t> на консорциума.</a:t>
            </a:r>
          </a:p>
          <a:p>
            <a:endParaRPr lang="ru-RU" dirty="0" smtClean="0"/>
          </a:p>
          <a:p>
            <a:r>
              <a:rPr lang="ru-RU" dirty="0" err="1" smtClean="0"/>
              <a:t>Изпълнението</a:t>
            </a:r>
            <a:r>
              <a:rPr lang="ru-RU" dirty="0" smtClean="0"/>
              <a:t> </a:t>
            </a:r>
            <a:r>
              <a:rPr lang="ru-RU" dirty="0" err="1" smtClean="0"/>
              <a:t>ще</a:t>
            </a:r>
            <a:r>
              <a:rPr lang="ru-RU" dirty="0" smtClean="0"/>
              <a:t> се </a:t>
            </a:r>
            <a:r>
              <a:rPr lang="ru-RU" dirty="0" err="1" smtClean="0"/>
              <a:t>осъществи</a:t>
            </a:r>
            <a:r>
              <a:rPr lang="ru-RU" dirty="0" smtClean="0"/>
              <a:t> чрез </a:t>
            </a:r>
            <a:r>
              <a:rPr lang="ru-RU" dirty="0" err="1" smtClean="0"/>
              <a:t>интеграционен</a:t>
            </a:r>
            <a:r>
              <a:rPr lang="ru-RU" dirty="0" smtClean="0"/>
              <a:t> </a:t>
            </a:r>
            <a:r>
              <a:rPr lang="ru-RU" dirty="0" err="1" smtClean="0"/>
              <a:t>премиер</a:t>
            </a:r>
            <a:r>
              <a:rPr lang="ru-RU" dirty="0" smtClean="0"/>
              <a:t> </a:t>
            </a:r>
            <a:r>
              <a:rPr lang="ru-RU" dirty="0" err="1" smtClean="0"/>
              <a:t>въз</a:t>
            </a:r>
            <a:r>
              <a:rPr lang="ru-RU" dirty="0" smtClean="0"/>
              <a:t> основа на член 125 от </a:t>
            </a:r>
            <a:r>
              <a:rPr lang="ru-RU" dirty="0" err="1" smtClean="0"/>
              <a:t>Финансовия</a:t>
            </a:r>
            <a:r>
              <a:rPr lang="ru-RU" dirty="0" smtClean="0"/>
              <a:t> регламент (FR) </a:t>
            </a:r>
            <a:r>
              <a:rPr lang="ru-RU" dirty="0" err="1" smtClean="0"/>
              <a:t>като</a:t>
            </a:r>
            <a:r>
              <a:rPr lang="ru-RU" dirty="0" smtClean="0"/>
              <a:t> стимул, </a:t>
            </a:r>
            <a:r>
              <a:rPr lang="ru-RU" dirty="0" err="1" smtClean="0"/>
              <a:t>който</a:t>
            </a:r>
            <a:r>
              <a:rPr lang="ru-RU" dirty="0" smtClean="0"/>
              <a:t> </a:t>
            </a:r>
            <a:r>
              <a:rPr lang="ru-RU" dirty="0" err="1" smtClean="0"/>
              <a:t>трябва</a:t>
            </a:r>
            <a:r>
              <a:rPr lang="ru-RU" dirty="0" smtClean="0"/>
              <a:t> да се </a:t>
            </a:r>
            <a:r>
              <a:rPr lang="ru-RU" dirty="0" err="1" smtClean="0"/>
              <a:t>изплати</a:t>
            </a:r>
            <a:r>
              <a:rPr lang="ru-RU" dirty="0" smtClean="0"/>
              <a:t> на </a:t>
            </a:r>
            <a:r>
              <a:rPr lang="ru-RU" dirty="0" err="1" smtClean="0"/>
              <a:t>консорциуми</a:t>
            </a:r>
            <a:r>
              <a:rPr lang="ru-RU" dirty="0" smtClean="0"/>
              <a:t> по </a:t>
            </a:r>
            <a:r>
              <a:rPr lang="ru-RU" dirty="0" err="1" smtClean="0"/>
              <a:t>Стълпа</a:t>
            </a:r>
            <a:r>
              <a:rPr lang="ru-RU" dirty="0" smtClean="0"/>
              <a:t> 2 на НЕ за </a:t>
            </a:r>
            <a:r>
              <a:rPr lang="ru-RU" dirty="0" err="1" smtClean="0"/>
              <a:t>допълнителните</a:t>
            </a:r>
            <a:r>
              <a:rPr lang="ru-RU" dirty="0" smtClean="0"/>
              <a:t> усилия, </a:t>
            </a:r>
            <a:r>
              <a:rPr lang="ru-RU" dirty="0" err="1" smtClean="0"/>
              <a:t>необходими</a:t>
            </a:r>
            <a:r>
              <a:rPr lang="ru-RU" dirty="0" smtClean="0"/>
              <a:t> за </a:t>
            </a:r>
            <a:r>
              <a:rPr lang="ru-RU" dirty="0" err="1" smtClean="0"/>
              <a:t>интегриране</a:t>
            </a:r>
            <a:r>
              <a:rPr lang="ru-RU" dirty="0" smtClean="0"/>
              <a:t> на един или </a:t>
            </a:r>
            <a:r>
              <a:rPr lang="ru-RU" dirty="0" err="1" smtClean="0"/>
              <a:t>повече</a:t>
            </a:r>
            <a:r>
              <a:rPr lang="ru-RU" dirty="0" smtClean="0"/>
              <a:t> </a:t>
            </a:r>
            <a:r>
              <a:rPr lang="ru-RU" dirty="0" err="1" smtClean="0"/>
              <a:t>партньори</a:t>
            </a:r>
            <a:r>
              <a:rPr lang="ru-RU" dirty="0" smtClean="0"/>
              <a:t> от </a:t>
            </a:r>
            <a:r>
              <a:rPr lang="ru-RU" dirty="0" err="1" smtClean="0"/>
              <a:t>разширяващите</a:t>
            </a:r>
            <a:r>
              <a:rPr lang="ru-RU" dirty="0" smtClean="0"/>
              <a:t> се </a:t>
            </a:r>
            <a:r>
              <a:rPr lang="ru-RU" dirty="0" err="1" smtClean="0"/>
              <a:t>страни</a:t>
            </a:r>
            <a:r>
              <a:rPr lang="ru-RU" dirty="0" smtClean="0"/>
              <a:t>.</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58229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dirty="0" smtClean="0"/>
              <a:t>Две </a:t>
            </a:r>
            <a:r>
              <a:rPr lang="ru-RU" dirty="0" err="1" smtClean="0"/>
              <a:t>схеми</a:t>
            </a:r>
            <a:r>
              <a:rPr lang="ru-RU" dirty="0" smtClean="0"/>
              <a:t> А и Б, и </a:t>
            </a:r>
            <a:r>
              <a:rPr lang="ru-RU" dirty="0" err="1" smtClean="0"/>
              <a:t>двете</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приложени</a:t>
            </a:r>
            <a:r>
              <a:rPr lang="ru-RU" dirty="0" smtClean="0"/>
              <a:t> с бюджета на </a:t>
            </a:r>
            <a:r>
              <a:rPr lang="ru-RU" dirty="0" err="1" smtClean="0"/>
              <a:t>Разширяващата</a:t>
            </a:r>
            <a:r>
              <a:rPr lang="ru-RU" dirty="0" smtClean="0"/>
              <a:t> част, но по </a:t>
            </a:r>
            <a:r>
              <a:rPr lang="ru-RU" dirty="0" err="1" smtClean="0"/>
              <a:t>призиви</a:t>
            </a:r>
            <a:r>
              <a:rPr lang="ru-RU" dirty="0" smtClean="0"/>
              <a:t> на </a:t>
            </a:r>
            <a:r>
              <a:rPr lang="ru-RU" dirty="0" err="1" smtClean="0"/>
              <a:t>клъстери</a:t>
            </a:r>
            <a:r>
              <a:rPr lang="ru-RU" dirty="0" smtClean="0"/>
              <a:t> от </a:t>
            </a:r>
            <a:r>
              <a:rPr lang="bg-BG" dirty="0" smtClean="0"/>
              <a:t>РП</a:t>
            </a:r>
            <a:r>
              <a:rPr lang="bg-BG" baseline="0" dirty="0" smtClean="0"/>
              <a:t> ХЕ</a:t>
            </a:r>
            <a:r>
              <a:rPr lang="ru-RU" dirty="0" smtClean="0"/>
              <a:t> </a:t>
            </a:r>
            <a:r>
              <a:rPr lang="ru-RU" dirty="0" err="1" smtClean="0"/>
              <a:t>стълб</a:t>
            </a:r>
            <a:r>
              <a:rPr lang="ru-RU" dirty="0" smtClean="0"/>
              <a:t> 2.</a:t>
            </a:r>
          </a:p>
          <a:p>
            <a:endParaRPr lang="ru-RU" dirty="0" smtClean="0"/>
          </a:p>
          <a:p>
            <a:r>
              <a:rPr lang="ru-RU" b="1" dirty="0" smtClean="0"/>
              <a:t>А. </a:t>
            </a:r>
            <a:r>
              <a:rPr lang="ru-RU" b="1" dirty="0" err="1" smtClean="0"/>
              <a:t>Стимулираща</a:t>
            </a:r>
            <a:r>
              <a:rPr lang="ru-RU" b="1" dirty="0" smtClean="0"/>
              <a:t> схема (пилот </a:t>
            </a:r>
            <a:r>
              <a:rPr lang="ru-RU" b="1" dirty="0" err="1" smtClean="0"/>
              <a:t>през</a:t>
            </a:r>
            <a:r>
              <a:rPr lang="ru-RU" b="1" dirty="0" smtClean="0"/>
              <a:t> 2021 г.):</a:t>
            </a:r>
          </a:p>
          <a:p>
            <a:r>
              <a:rPr lang="ru-RU" dirty="0" err="1" smtClean="0"/>
              <a:t>Интегрира</a:t>
            </a:r>
            <a:r>
              <a:rPr lang="ru-RU" dirty="0" smtClean="0"/>
              <a:t> </a:t>
            </a:r>
            <a:r>
              <a:rPr lang="ru-RU" dirty="0" err="1" smtClean="0"/>
              <a:t>участниците</a:t>
            </a:r>
            <a:r>
              <a:rPr lang="ru-RU" dirty="0" smtClean="0"/>
              <a:t> от </a:t>
            </a:r>
            <a:r>
              <a:rPr lang="ru-RU" dirty="0" err="1" smtClean="0"/>
              <a:t>разширяващите</a:t>
            </a:r>
            <a:r>
              <a:rPr lang="ru-RU" dirty="0" smtClean="0"/>
              <a:t> се </a:t>
            </a:r>
            <a:r>
              <a:rPr lang="ru-RU" dirty="0" err="1" smtClean="0"/>
              <a:t>страни</a:t>
            </a:r>
            <a:r>
              <a:rPr lang="ru-RU" dirty="0" smtClean="0"/>
              <a:t> </a:t>
            </a:r>
            <a:r>
              <a:rPr lang="ru-RU" dirty="0" err="1" smtClean="0"/>
              <a:t>като</a:t>
            </a:r>
            <a:r>
              <a:rPr lang="ru-RU" dirty="0" smtClean="0"/>
              <a:t> </a:t>
            </a:r>
            <a:r>
              <a:rPr lang="ru-RU" dirty="0" err="1" smtClean="0"/>
              <a:t>пълноправни</a:t>
            </a:r>
            <a:r>
              <a:rPr lang="ru-RU" dirty="0" smtClean="0"/>
              <a:t> </a:t>
            </a:r>
            <a:r>
              <a:rPr lang="ru-RU" dirty="0" err="1" smtClean="0"/>
              <a:t>партньори</a:t>
            </a:r>
            <a:r>
              <a:rPr lang="ru-RU" dirty="0" smtClean="0"/>
              <a:t> по проекта от </a:t>
            </a:r>
            <a:r>
              <a:rPr lang="ru-RU" dirty="0" err="1" smtClean="0"/>
              <a:t>самото</a:t>
            </a:r>
            <a:r>
              <a:rPr lang="ru-RU" dirty="0" smtClean="0"/>
              <a:t> начало, </a:t>
            </a:r>
            <a:r>
              <a:rPr lang="ru-RU" dirty="0" err="1" smtClean="0"/>
              <a:t>като</a:t>
            </a:r>
            <a:r>
              <a:rPr lang="ru-RU" dirty="0" smtClean="0"/>
              <a:t> </a:t>
            </a:r>
            <a:r>
              <a:rPr lang="ru-RU" dirty="0" err="1" smtClean="0"/>
              <a:t>същевременно</a:t>
            </a:r>
            <a:r>
              <a:rPr lang="ru-RU" dirty="0" smtClean="0"/>
              <a:t> </a:t>
            </a:r>
            <a:r>
              <a:rPr lang="ru-RU" dirty="0" err="1" smtClean="0"/>
              <a:t>допълва</a:t>
            </a:r>
            <a:r>
              <a:rPr lang="ru-RU" dirty="0" smtClean="0"/>
              <a:t> </a:t>
            </a:r>
            <a:r>
              <a:rPr lang="ru-RU" dirty="0" err="1" smtClean="0"/>
              <a:t>непрекъснато</a:t>
            </a:r>
            <a:r>
              <a:rPr lang="ru-RU" dirty="0" smtClean="0"/>
              <a:t> наставничество и </a:t>
            </a:r>
            <a:r>
              <a:rPr lang="ru-RU" dirty="0" err="1" smtClean="0"/>
              <a:t>изграждане</a:t>
            </a:r>
            <a:r>
              <a:rPr lang="ru-RU" dirty="0" smtClean="0"/>
              <a:t> на </a:t>
            </a:r>
            <a:r>
              <a:rPr lang="ru-RU" dirty="0" err="1" smtClean="0"/>
              <a:t>капацитет</a:t>
            </a:r>
            <a:r>
              <a:rPr lang="ru-RU" dirty="0" smtClean="0"/>
              <a:t> по </a:t>
            </a:r>
            <a:r>
              <a:rPr lang="ru-RU" dirty="0" err="1" smtClean="0"/>
              <a:t>време</a:t>
            </a:r>
            <a:r>
              <a:rPr lang="ru-RU" dirty="0" smtClean="0"/>
              <a:t> на проекта. Финансово участие </a:t>
            </a:r>
            <a:r>
              <a:rPr lang="ru-RU" dirty="0" err="1" smtClean="0"/>
              <a:t>като</a:t>
            </a:r>
            <a:r>
              <a:rPr lang="ru-RU" dirty="0" smtClean="0"/>
              <a:t> стимул за </a:t>
            </a:r>
            <a:r>
              <a:rPr lang="ru-RU" dirty="0" err="1" smtClean="0"/>
              <a:t>изплащане</a:t>
            </a:r>
            <a:r>
              <a:rPr lang="ru-RU" dirty="0" smtClean="0"/>
              <a:t> на </a:t>
            </a:r>
            <a:r>
              <a:rPr lang="ru-RU" dirty="0" err="1" smtClean="0"/>
              <a:t>консорциуми</a:t>
            </a:r>
            <a:r>
              <a:rPr lang="ru-RU" dirty="0" smtClean="0"/>
              <a:t> по </a:t>
            </a:r>
            <a:r>
              <a:rPr lang="ru-RU" dirty="0" err="1" smtClean="0"/>
              <a:t>Стълп</a:t>
            </a:r>
            <a:r>
              <a:rPr lang="ru-RU" dirty="0" smtClean="0"/>
              <a:t> 2 на НЕ за </a:t>
            </a:r>
            <a:r>
              <a:rPr lang="ru-RU" dirty="0" err="1" smtClean="0"/>
              <a:t>допълнителните</a:t>
            </a:r>
            <a:r>
              <a:rPr lang="ru-RU" dirty="0" smtClean="0"/>
              <a:t> усилия, </a:t>
            </a:r>
            <a:r>
              <a:rPr lang="ru-RU" dirty="0" err="1" smtClean="0"/>
              <a:t>необходими</a:t>
            </a:r>
            <a:r>
              <a:rPr lang="ru-RU" dirty="0" smtClean="0"/>
              <a:t> за </a:t>
            </a:r>
            <a:r>
              <a:rPr lang="ru-RU" dirty="0" err="1" smtClean="0"/>
              <a:t>интегриране</a:t>
            </a:r>
            <a:r>
              <a:rPr lang="ru-RU" dirty="0" smtClean="0"/>
              <a:t> на един или </a:t>
            </a:r>
            <a:r>
              <a:rPr lang="ru-RU" dirty="0" err="1" smtClean="0"/>
              <a:t>повече</a:t>
            </a:r>
            <a:r>
              <a:rPr lang="ru-RU" dirty="0" smtClean="0"/>
              <a:t> </a:t>
            </a:r>
            <a:r>
              <a:rPr lang="ru-RU" dirty="0" err="1" smtClean="0"/>
              <a:t>партньори</a:t>
            </a:r>
            <a:r>
              <a:rPr lang="ru-RU" dirty="0" smtClean="0"/>
              <a:t> от </a:t>
            </a:r>
            <a:r>
              <a:rPr lang="ru-RU" dirty="0" err="1" smtClean="0"/>
              <a:t>разширяващите</a:t>
            </a:r>
            <a:r>
              <a:rPr lang="ru-RU" dirty="0" smtClean="0"/>
              <a:t> се </a:t>
            </a:r>
            <a:r>
              <a:rPr lang="ru-RU" dirty="0" err="1" smtClean="0"/>
              <a:t>страни</a:t>
            </a:r>
            <a:r>
              <a:rPr lang="ru-RU" dirty="0" smtClean="0"/>
              <a:t>.</a:t>
            </a:r>
          </a:p>
          <a:p>
            <a:endParaRPr lang="ru-RU" dirty="0" smtClean="0"/>
          </a:p>
          <a:p>
            <a:r>
              <a:rPr lang="ru-RU" b="1" dirty="0" smtClean="0"/>
              <a:t>Б. Традиционна схема </a:t>
            </a:r>
            <a:r>
              <a:rPr lang="ru-RU" b="1" dirty="0" err="1" smtClean="0"/>
              <a:t>ex</a:t>
            </a:r>
            <a:r>
              <a:rPr lang="ru-RU" b="1" dirty="0" smtClean="0"/>
              <a:t> </a:t>
            </a:r>
            <a:r>
              <a:rPr lang="ru-RU" b="1" dirty="0" err="1" smtClean="0"/>
              <a:t>post</a:t>
            </a:r>
            <a:r>
              <a:rPr lang="ru-RU" b="1" dirty="0" smtClean="0"/>
              <a:t> (</a:t>
            </a:r>
            <a:r>
              <a:rPr lang="ru-RU" b="1" dirty="0" err="1" smtClean="0"/>
              <a:t>ще</a:t>
            </a:r>
            <a:r>
              <a:rPr lang="ru-RU" b="1" dirty="0" smtClean="0"/>
              <a:t> </a:t>
            </a:r>
            <a:r>
              <a:rPr lang="ru-RU" b="1" dirty="0" err="1" smtClean="0"/>
              <a:t>бъде</a:t>
            </a:r>
            <a:r>
              <a:rPr lang="ru-RU" b="1" dirty="0" smtClean="0"/>
              <a:t> </a:t>
            </a:r>
            <a:r>
              <a:rPr lang="ru-RU" b="1" dirty="0" err="1" smtClean="0"/>
              <a:t>пусната</a:t>
            </a:r>
            <a:r>
              <a:rPr lang="ru-RU" b="1" dirty="0" smtClean="0"/>
              <a:t> от 2022 г.):</a:t>
            </a:r>
          </a:p>
          <a:p>
            <a:r>
              <a:rPr lang="ru-RU" dirty="0" err="1" smtClean="0"/>
              <a:t>Доброволна</a:t>
            </a:r>
            <a:r>
              <a:rPr lang="ru-RU" dirty="0" smtClean="0"/>
              <a:t> </a:t>
            </a:r>
            <a:r>
              <a:rPr lang="ru-RU" dirty="0" err="1" smtClean="0"/>
              <a:t>възможност</a:t>
            </a:r>
            <a:r>
              <a:rPr lang="ru-RU" dirty="0" smtClean="0"/>
              <a:t> за консорциум да </a:t>
            </a:r>
            <a:r>
              <a:rPr lang="ru-RU" dirty="0" err="1" smtClean="0"/>
              <a:t>добави</a:t>
            </a:r>
            <a:r>
              <a:rPr lang="ru-RU" dirty="0" smtClean="0"/>
              <a:t> само един нов </a:t>
            </a:r>
            <a:r>
              <a:rPr lang="ru-RU" dirty="0" err="1" smtClean="0"/>
              <a:t>допълнителен</a:t>
            </a:r>
            <a:r>
              <a:rPr lang="ru-RU" dirty="0" smtClean="0"/>
              <a:t> </a:t>
            </a:r>
            <a:r>
              <a:rPr lang="ru-RU" dirty="0" err="1" smtClean="0"/>
              <a:t>партньор</a:t>
            </a:r>
            <a:r>
              <a:rPr lang="ru-RU" dirty="0" smtClean="0"/>
              <a:t> (от </a:t>
            </a:r>
            <a:r>
              <a:rPr lang="ru-RU" dirty="0" err="1" smtClean="0"/>
              <a:t>разширяваща</a:t>
            </a:r>
            <a:r>
              <a:rPr lang="ru-RU" dirty="0" smtClean="0"/>
              <a:t> се </a:t>
            </a:r>
            <a:r>
              <a:rPr lang="ru-RU" dirty="0" err="1" smtClean="0"/>
              <a:t>държава</a:t>
            </a:r>
            <a:r>
              <a:rPr lang="ru-RU" dirty="0" smtClean="0"/>
              <a:t>) </a:t>
            </a:r>
            <a:r>
              <a:rPr lang="ru-RU" dirty="0" err="1" smtClean="0"/>
              <a:t>към</a:t>
            </a:r>
            <a:r>
              <a:rPr lang="ru-RU" dirty="0" smtClean="0"/>
              <a:t> </a:t>
            </a:r>
            <a:r>
              <a:rPr lang="ru-RU" dirty="0" err="1" smtClean="0"/>
              <a:t>създадения</a:t>
            </a:r>
            <a:r>
              <a:rPr lang="ru-RU" dirty="0" smtClean="0"/>
              <a:t> консорциум след </a:t>
            </a:r>
            <a:r>
              <a:rPr lang="ru-RU" dirty="0" err="1" smtClean="0"/>
              <a:t>оценката</a:t>
            </a:r>
            <a:r>
              <a:rPr lang="ru-RU" dirty="0" smtClean="0"/>
              <a:t> на проект.</a:t>
            </a:r>
          </a:p>
          <a:p>
            <a:r>
              <a:rPr lang="ru-RU" dirty="0" err="1" smtClean="0"/>
              <a:t>Изпълнение</a:t>
            </a:r>
            <a:r>
              <a:rPr lang="ru-RU" dirty="0" smtClean="0"/>
              <a:t> - чрез изменение на </a:t>
            </a:r>
            <a:r>
              <a:rPr lang="ru-RU" dirty="0" err="1" smtClean="0"/>
              <a:t>безвъзмездните</a:t>
            </a:r>
            <a:r>
              <a:rPr lang="ru-RU" dirty="0" smtClean="0"/>
              <a:t> средства в отговор на </a:t>
            </a:r>
            <a:r>
              <a:rPr lang="ru-RU" dirty="0" err="1" smtClean="0"/>
              <a:t>открита</a:t>
            </a:r>
            <a:r>
              <a:rPr lang="ru-RU" dirty="0" smtClean="0"/>
              <a:t> </a:t>
            </a:r>
            <a:r>
              <a:rPr lang="ru-RU" dirty="0" err="1" smtClean="0"/>
              <a:t>покана</a:t>
            </a:r>
            <a:r>
              <a:rPr lang="ru-RU" dirty="0" smtClean="0"/>
              <a:t> по </a:t>
            </a:r>
            <a:r>
              <a:rPr lang="ru-RU" dirty="0" err="1" smtClean="0"/>
              <a:t>тематичните</a:t>
            </a:r>
            <a:r>
              <a:rPr lang="ru-RU" dirty="0" smtClean="0"/>
              <a:t> действия на </a:t>
            </a:r>
            <a:r>
              <a:rPr lang="ru-RU" dirty="0" err="1" smtClean="0"/>
              <a:t>Стълб</a:t>
            </a:r>
            <a:r>
              <a:rPr lang="ru-RU" dirty="0" smtClean="0"/>
              <a:t> 2, </a:t>
            </a:r>
            <a:r>
              <a:rPr lang="ru-RU" dirty="0" err="1" smtClean="0"/>
              <a:t>където</a:t>
            </a:r>
            <a:r>
              <a:rPr lang="ru-RU" dirty="0" smtClean="0"/>
              <a:t> </a:t>
            </a:r>
            <a:r>
              <a:rPr lang="ru-RU" dirty="0" err="1" smtClean="0"/>
              <a:t>също</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добавени</a:t>
            </a:r>
            <a:r>
              <a:rPr lang="ru-RU" dirty="0" smtClean="0"/>
              <a:t> </a:t>
            </a:r>
            <a:r>
              <a:rPr lang="ru-RU" dirty="0" err="1" smtClean="0"/>
              <a:t>условията</a:t>
            </a:r>
            <a:r>
              <a:rPr lang="ru-RU" dirty="0" smtClean="0"/>
              <a:t> за </a:t>
            </a:r>
            <a:r>
              <a:rPr lang="ru-RU" dirty="0" err="1" smtClean="0"/>
              <a:t>неговото</a:t>
            </a:r>
            <a:r>
              <a:rPr lang="ru-RU" dirty="0" smtClean="0"/>
              <a:t> </a:t>
            </a:r>
            <a:r>
              <a:rPr lang="ru-RU" dirty="0" err="1" smtClean="0"/>
              <a:t>изпълнение</a:t>
            </a:r>
            <a:r>
              <a:rPr lang="ru-RU" dirty="0" smtClean="0"/>
              <a:t>.</a:t>
            </a:r>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solidFill>
                  <a:prstClr val="black"/>
                </a:solidFill>
              </a:rPr>
              <a:pPr/>
              <a:t>19</a:t>
            </a:fld>
            <a:endParaRPr lang="bg-BG">
              <a:solidFill>
                <a:prstClr val="black"/>
              </a:solidFill>
            </a:endParaRPr>
          </a:p>
        </p:txBody>
      </p:sp>
    </p:spTree>
    <p:extLst>
      <p:ext uri="{BB962C8B-B14F-4D97-AF65-F5344CB8AC3E}">
        <p14:creationId xmlns:p14="http://schemas.microsoft.com/office/powerpoint/2010/main" val="48077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slide explains the key messages from the Orientation document.</a:t>
            </a:r>
          </a:p>
          <a:p>
            <a:endParaRPr lang="en-I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87857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36441B25-C4D1-47DB-817D-B9C4FC5392FB}" type="slidenum">
              <a:rPr lang="en-GB" smtClean="0">
                <a:solidFill>
                  <a:srgbClr val="000000"/>
                </a:solidFill>
                <a:latin typeface="Arial" charset="0"/>
              </a:rPr>
              <a:pPr fontAlgn="base">
                <a:spcBef>
                  <a:spcPct val="0"/>
                </a:spcBef>
                <a:spcAft>
                  <a:spcPct val="0"/>
                </a:spcAft>
                <a:defRPr/>
              </a:pPr>
              <a:t>3</a:t>
            </a:fld>
            <a:endParaRPr lang="en-GB">
              <a:solidFill>
                <a:srgbClr val="000000"/>
              </a:solidFill>
              <a:latin typeface="Arial" charset="0"/>
            </a:endParaRPr>
          </a:p>
        </p:txBody>
      </p:sp>
    </p:spTree>
    <p:extLst>
      <p:ext uri="{BB962C8B-B14F-4D97-AF65-F5344CB8AC3E}">
        <p14:creationId xmlns:p14="http://schemas.microsoft.com/office/powerpoint/2010/main" val="2885062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dirty="0" smtClean="0"/>
              <a:t>По </a:t>
            </a:r>
            <a:r>
              <a:rPr lang="ru-RU" dirty="0" err="1" smtClean="0"/>
              <a:t>време</a:t>
            </a:r>
            <a:r>
              <a:rPr lang="ru-RU" dirty="0" smtClean="0"/>
              <a:t> на </a:t>
            </a:r>
            <a:r>
              <a:rPr lang="ru-RU" dirty="0" err="1" smtClean="0"/>
              <a:t>подготвителната</a:t>
            </a:r>
            <a:r>
              <a:rPr lang="ru-RU" dirty="0" smtClean="0"/>
              <a:t> фаза </a:t>
            </a:r>
            <a:r>
              <a:rPr lang="ru-RU" dirty="0" err="1" smtClean="0"/>
              <a:t>службите</a:t>
            </a:r>
            <a:r>
              <a:rPr lang="ru-RU" dirty="0" smtClean="0"/>
              <a:t> на </a:t>
            </a:r>
            <a:r>
              <a:rPr lang="ru-RU" dirty="0" err="1" smtClean="0"/>
              <a:t>Комисията</a:t>
            </a:r>
            <a:r>
              <a:rPr lang="ru-RU" dirty="0" smtClean="0"/>
              <a:t> </a:t>
            </a:r>
            <a:r>
              <a:rPr lang="ru-RU" dirty="0" err="1" smtClean="0"/>
              <a:t>ще</a:t>
            </a:r>
            <a:r>
              <a:rPr lang="ru-RU" dirty="0" smtClean="0"/>
              <a:t> </a:t>
            </a:r>
            <a:r>
              <a:rPr lang="ru-RU" dirty="0" err="1" smtClean="0"/>
              <a:t>изготвят</a:t>
            </a:r>
            <a:r>
              <a:rPr lang="ru-RU" dirty="0" smtClean="0"/>
              <a:t> подробен план за </a:t>
            </a:r>
            <a:r>
              <a:rPr lang="ru-RU" dirty="0" err="1" smtClean="0"/>
              <a:t>изпълнение</a:t>
            </a:r>
            <a:r>
              <a:rPr lang="ru-RU" dirty="0" smtClean="0"/>
              <a:t> за всяка </a:t>
            </a:r>
            <a:r>
              <a:rPr lang="ru-RU" dirty="0" err="1" smtClean="0"/>
              <a:t>мисия</a:t>
            </a:r>
            <a:r>
              <a:rPr lang="ru-RU" dirty="0" smtClean="0"/>
              <a:t>, </a:t>
            </a:r>
            <a:r>
              <a:rPr lang="ru-RU" dirty="0" err="1" smtClean="0"/>
              <a:t>който</a:t>
            </a:r>
            <a:r>
              <a:rPr lang="ru-RU" dirty="0" smtClean="0"/>
              <a:t> </a:t>
            </a:r>
            <a:r>
              <a:rPr lang="ru-RU" dirty="0" err="1" smtClean="0"/>
              <a:t>ще</a:t>
            </a:r>
            <a:r>
              <a:rPr lang="ru-RU" dirty="0" smtClean="0"/>
              <a:t> </a:t>
            </a:r>
            <a:r>
              <a:rPr lang="ru-RU" dirty="0" err="1" smtClean="0"/>
              <a:t>включва</a:t>
            </a:r>
            <a:r>
              <a:rPr lang="ru-RU" dirty="0" smtClean="0"/>
              <a:t> логика за </a:t>
            </a:r>
            <a:r>
              <a:rPr lang="ru-RU" dirty="0" err="1" smtClean="0"/>
              <a:t>намеса</a:t>
            </a:r>
            <a:r>
              <a:rPr lang="ru-RU" dirty="0" smtClean="0"/>
              <a:t> и действия, </a:t>
            </a:r>
            <a:r>
              <a:rPr lang="ru-RU" dirty="0" err="1" smtClean="0"/>
              <a:t>които</a:t>
            </a:r>
            <a:r>
              <a:rPr lang="ru-RU" dirty="0" smtClean="0"/>
              <a:t> </a:t>
            </a:r>
            <a:r>
              <a:rPr lang="ru-RU" dirty="0" err="1" smtClean="0"/>
              <a:t>трябва</a:t>
            </a:r>
            <a:r>
              <a:rPr lang="ru-RU" dirty="0" smtClean="0"/>
              <a:t> да </a:t>
            </a:r>
            <a:r>
              <a:rPr lang="ru-RU" dirty="0" err="1" smtClean="0"/>
              <a:t>бъдат</a:t>
            </a:r>
            <a:r>
              <a:rPr lang="ru-RU" dirty="0" smtClean="0"/>
              <a:t> </a:t>
            </a:r>
            <a:r>
              <a:rPr lang="ru-RU" dirty="0" err="1" smtClean="0"/>
              <a:t>подкрепени</a:t>
            </a:r>
            <a:r>
              <a:rPr lang="ru-RU" dirty="0" smtClean="0"/>
              <a:t>, </a:t>
            </a:r>
            <a:r>
              <a:rPr lang="ru-RU" dirty="0" err="1" smtClean="0"/>
              <a:t>инвестиционна</a:t>
            </a:r>
            <a:r>
              <a:rPr lang="ru-RU" dirty="0" smtClean="0"/>
              <a:t> стратегия и показатели.</a:t>
            </a:r>
          </a:p>
          <a:p>
            <a:r>
              <a:rPr lang="ru-RU" dirty="0" err="1" smtClean="0"/>
              <a:t>Държавите-членки</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консултирани</a:t>
            </a:r>
            <a:r>
              <a:rPr lang="ru-RU" dirty="0" smtClean="0"/>
              <a:t> </a:t>
            </a:r>
            <a:r>
              <a:rPr lang="ru-RU" dirty="0" err="1" smtClean="0"/>
              <a:t>през</a:t>
            </a:r>
            <a:r>
              <a:rPr lang="ru-RU" dirty="0" smtClean="0"/>
              <a:t> </a:t>
            </a:r>
            <a:r>
              <a:rPr lang="ru-RU" dirty="0" err="1" smtClean="0"/>
              <a:t>подготвителния</a:t>
            </a:r>
            <a:r>
              <a:rPr lang="ru-RU" dirty="0" smtClean="0"/>
              <a:t> </a:t>
            </a:r>
            <a:r>
              <a:rPr lang="ru-RU" dirty="0" err="1" smtClean="0"/>
              <a:t>етап</a:t>
            </a:r>
            <a:r>
              <a:rPr lang="ru-RU" dirty="0" smtClean="0"/>
              <a:t> чрез SPC и </a:t>
            </a:r>
            <a:r>
              <a:rPr lang="ru-RU" dirty="0" err="1" smtClean="0"/>
              <a:t>подгрупите</a:t>
            </a:r>
            <a:r>
              <a:rPr lang="ru-RU" dirty="0" smtClean="0"/>
              <a:t> на </a:t>
            </a:r>
            <a:r>
              <a:rPr lang="ru-RU" dirty="0" err="1" smtClean="0"/>
              <a:t>мисията</a:t>
            </a:r>
            <a:r>
              <a:rPr lang="ru-RU" dirty="0" smtClean="0"/>
              <a:t>. </a:t>
            </a:r>
            <a:r>
              <a:rPr lang="ru-RU" dirty="0" err="1" smtClean="0"/>
              <a:t>Съветите</a:t>
            </a:r>
            <a:r>
              <a:rPr lang="ru-RU" dirty="0" smtClean="0"/>
              <a:t> на </a:t>
            </a:r>
            <a:r>
              <a:rPr lang="ru-RU" dirty="0" err="1" smtClean="0"/>
              <a:t>мисиите</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консултирани</a:t>
            </a:r>
            <a:r>
              <a:rPr lang="ru-RU" dirty="0" smtClean="0"/>
              <a:t> </a:t>
            </a:r>
            <a:r>
              <a:rPr lang="ru-RU" dirty="0" err="1" smtClean="0"/>
              <a:t>относно</a:t>
            </a:r>
            <a:r>
              <a:rPr lang="ru-RU" dirty="0" smtClean="0"/>
              <a:t> </a:t>
            </a:r>
            <a:r>
              <a:rPr lang="ru-RU" dirty="0" err="1" smtClean="0"/>
              <a:t>подготовката</a:t>
            </a:r>
            <a:r>
              <a:rPr lang="ru-RU" dirty="0" smtClean="0"/>
              <a:t> и </a:t>
            </a:r>
            <a:r>
              <a:rPr lang="ru-RU" dirty="0" err="1" smtClean="0"/>
              <a:t>проектите</a:t>
            </a:r>
            <a:r>
              <a:rPr lang="ru-RU" dirty="0" smtClean="0"/>
              <a:t> на </a:t>
            </a:r>
            <a:r>
              <a:rPr lang="ru-RU" dirty="0" err="1" smtClean="0"/>
              <a:t>плановете</a:t>
            </a:r>
            <a:r>
              <a:rPr lang="ru-RU" dirty="0" smtClean="0"/>
              <a:t> за </a:t>
            </a:r>
            <a:r>
              <a:rPr lang="ru-RU" dirty="0" err="1" smtClean="0"/>
              <a:t>изпълнение</a:t>
            </a:r>
            <a:r>
              <a:rPr lang="ru-RU" dirty="0" smtClean="0"/>
              <a:t>.</a:t>
            </a:r>
          </a:p>
          <a:p>
            <a:r>
              <a:rPr lang="ru-RU" dirty="0" smtClean="0"/>
              <a:t>В края на </a:t>
            </a:r>
            <a:r>
              <a:rPr lang="ru-RU" dirty="0" err="1" smtClean="0"/>
              <a:t>подготвителната</a:t>
            </a:r>
            <a:r>
              <a:rPr lang="ru-RU" dirty="0" smtClean="0"/>
              <a:t> фаза </a:t>
            </a:r>
            <a:r>
              <a:rPr lang="ru-RU" dirty="0" err="1" smtClean="0"/>
              <a:t>Комисията</a:t>
            </a:r>
            <a:r>
              <a:rPr lang="ru-RU" dirty="0" smtClean="0"/>
              <a:t> </a:t>
            </a:r>
            <a:r>
              <a:rPr lang="ru-RU" dirty="0" err="1" smtClean="0"/>
              <a:t>ще</a:t>
            </a:r>
            <a:r>
              <a:rPr lang="ru-RU" dirty="0" smtClean="0"/>
              <a:t> </a:t>
            </a:r>
            <a:r>
              <a:rPr lang="ru-RU" dirty="0" err="1" smtClean="0"/>
              <a:t>вземе</a:t>
            </a:r>
            <a:r>
              <a:rPr lang="ru-RU" dirty="0" smtClean="0"/>
              <a:t> решение </a:t>
            </a:r>
            <a:r>
              <a:rPr lang="ru-RU" dirty="0" err="1" smtClean="0"/>
              <a:t>относно</a:t>
            </a:r>
            <a:r>
              <a:rPr lang="ru-RU" dirty="0" smtClean="0"/>
              <a:t> </a:t>
            </a:r>
            <a:r>
              <a:rPr lang="ru-RU" dirty="0" err="1" smtClean="0"/>
              <a:t>мисиите</a:t>
            </a:r>
            <a:r>
              <a:rPr lang="ru-RU" dirty="0" smtClean="0"/>
              <a:t> за </a:t>
            </a:r>
            <a:r>
              <a:rPr lang="ru-RU" dirty="0" err="1" smtClean="0"/>
              <a:t>влизане</a:t>
            </a:r>
            <a:r>
              <a:rPr lang="ru-RU" dirty="0" smtClean="0"/>
              <a:t> в </a:t>
            </a:r>
            <a:r>
              <a:rPr lang="ru-RU" dirty="0" err="1" smtClean="0"/>
              <a:t>пълната</a:t>
            </a:r>
            <a:r>
              <a:rPr lang="ru-RU" dirty="0" smtClean="0"/>
              <a:t> фаза на </a:t>
            </a:r>
            <a:r>
              <a:rPr lang="ru-RU" dirty="0" err="1" smtClean="0"/>
              <a:t>изпълнение</a:t>
            </a:r>
            <a:r>
              <a:rPr lang="ru-RU" dirty="0" smtClean="0"/>
              <a:t>, </a:t>
            </a:r>
            <a:r>
              <a:rPr lang="ru-RU" dirty="0" err="1" smtClean="0"/>
              <a:t>което</a:t>
            </a:r>
            <a:r>
              <a:rPr lang="ru-RU" dirty="0" smtClean="0"/>
              <a:t> </a:t>
            </a:r>
            <a:r>
              <a:rPr lang="ru-RU" dirty="0" err="1" smtClean="0"/>
              <a:t>ще</a:t>
            </a:r>
            <a:r>
              <a:rPr lang="ru-RU" dirty="0" smtClean="0"/>
              <a:t> се </a:t>
            </a:r>
            <a:r>
              <a:rPr lang="ru-RU" dirty="0" err="1" smtClean="0"/>
              <a:t>основава</a:t>
            </a:r>
            <a:r>
              <a:rPr lang="ru-RU" dirty="0" smtClean="0"/>
              <a:t> на </a:t>
            </a:r>
            <a:r>
              <a:rPr lang="ru-RU" dirty="0" err="1" smtClean="0"/>
              <a:t>критериите</a:t>
            </a:r>
            <a:r>
              <a:rPr lang="ru-RU" dirty="0" smtClean="0"/>
              <a:t> по член 7, параграф 3 от Регламента за РП / РЗП за </a:t>
            </a:r>
            <a:r>
              <a:rPr lang="ru-RU" dirty="0" err="1" smtClean="0"/>
              <a:t>Хоризонт</a:t>
            </a:r>
            <a:r>
              <a:rPr lang="ru-RU" dirty="0" smtClean="0"/>
              <a:t> Европа и </a:t>
            </a:r>
            <a:r>
              <a:rPr lang="ru-RU" dirty="0" err="1" smtClean="0"/>
              <a:t>възможността</a:t>
            </a:r>
            <a:r>
              <a:rPr lang="ru-RU" dirty="0" smtClean="0"/>
              <a:t> за успех, показан от </a:t>
            </a:r>
            <a:r>
              <a:rPr lang="ru-RU" dirty="0" err="1" smtClean="0"/>
              <a:t>силата</a:t>
            </a:r>
            <a:r>
              <a:rPr lang="ru-RU" dirty="0" smtClean="0"/>
              <a:t> на плана за </a:t>
            </a:r>
            <a:r>
              <a:rPr lang="ru-RU" dirty="0" err="1" smtClean="0"/>
              <a:t>изпълнение</a:t>
            </a:r>
            <a:r>
              <a:rPr lang="ru-RU" dirty="0" smtClean="0"/>
              <a:t>.</a:t>
            </a:r>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t>21</a:t>
            </a:fld>
            <a:endParaRPr lang="bg-BG"/>
          </a:p>
        </p:txBody>
      </p:sp>
    </p:spTree>
    <p:extLst>
      <p:ext uri="{BB962C8B-B14F-4D97-AF65-F5344CB8AC3E}">
        <p14:creationId xmlns:p14="http://schemas.microsoft.com/office/powerpoint/2010/main" val="3225416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dirty="0" smtClean="0"/>
              <a:t>Информация от </a:t>
            </a:r>
            <a:r>
              <a:rPr lang="ru-RU" dirty="0" err="1" smtClean="0"/>
              <a:t>Комисията</a:t>
            </a:r>
            <a:r>
              <a:rPr lang="ru-RU" dirty="0" smtClean="0"/>
              <a:t> </a:t>
            </a:r>
            <a:r>
              <a:rPr lang="ru-RU" dirty="0" err="1" smtClean="0"/>
              <a:t>относно</a:t>
            </a:r>
            <a:r>
              <a:rPr lang="ru-RU" dirty="0" smtClean="0"/>
              <a:t>:</a:t>
            </a:r>
          </a:p>
          <a:p>
            <a:endParaRPr lang="ru-RU" dirty="0" smtClean="0"/>
          </a:p>
          <a:p>
            <a:pPr marL="171450" indent="-171450">
              <a:buFont typeface="Arial" panose="020B0604020202020204" pitchFamily="34" charset="0"/>
              <a:buChar char="•"/>
            </a:pPr>
            <a:r>
              <a:rPr lang="ru-RU" dirty="0" err="1" smtClean="0"/>
              <a:t>Идентифициране</a:t>
            </a:r>
            <a:r>
              <a:rPr lang="ru-RU" dirty="0" smtClean="0"/>
              <a:t> на </a:t>
            </a:r>
            <a:r>
              <a:rPr lang="ru-RU" dirty="0" err="1" smtClean="0"/>
              <a:t>съпрограмираните</a:t>
            </a:r>
            <a:r>
              <a:rPr lang="ru-RU" dirty="0" smtClean="0"/>
              <a:t> и </a:t>
            </a:r>
            <a:r>
              <a:rPr lang="ru-RU" dirty="0" err="1" smtClean="0"/>
              <a:t>съфинансирани</a:t>
            </a:r>
            <a:r>
              <a:rPr lang="ru-RU" dirty="0" smtClean="0"/>
              <a:t> европейски </a:t>
            </a:r>
            <a:r>
              <a:rPr lang="ru-RU" dirty="0" err="1" smtClean="0"/>
              <a:t>партньорства</a:t>
            </a:r>
            <a:endParaRPr lang="ru-RU" dirty="0" smtClean="0"/>
          </a:p>
          <a:p>
            <a:pPr marL="171450" indent="-171450">
              <a:buFont typeface="Arial" panose="020B0604020202020204" pitchFamily="34" charset="0"/>
              <a:buChar char="•"/>
            </a:pPr>
            <a:r>
              <a:rPr lang="ru-RU" dirty="0" err="1" smtClean="0"/>
              <a:t>Ангажименти</a:t>
            </a:r>
            <a:r>
              <a:rPr lang="ru-RU" dirty="0" smtClean="0"/>
              <a:t> </a:t>
            </a:r>
            <a:r>
              <a:rPr lang="ru-RU" dirty="0" err="1" smtClean="0"/>
              <a:t>към</a:t>
            </a:r>
            <a:r>
              <a:rPr lang="ru-RU" dirty="0" smtClean="0"/>
              <a:t> </a:t>
            </a:r>
            <a:r>
              <a:rPr lang="ru-RU" dirty="0" err="1" smtClean="0"/>
              <a:t>европейските</a:t>
            </a:r>
            <a:r>
              <a:rPr lang="ru-RU" dirty="0" smtClean="0"/>
              <a:t> </a:t>
            </a:r>
            <a:r>
              <a:rPr lang="ru-RU" dirty="0" err="1" smtClean="0"/>
              <a:t>партньорства</a:t>
            </a:r>
            <a:r>
              <a:rPr lang="ru-RU" dirty="0" smtClean="0"/>
              <a:t>: </a:t>
            </a:r>
            <a:r>
              <a:rPr lang="ru-RU" dirty="0" err="1" smtClean="0"/>
              <a:t>състояние</a:t>
            </a:r>
            <a:r>
              <a:rPr lang="ru-RU" dirty="0" smtClean="0"/>
              <a:t> и </a:t>
            </a:r>
            <a:r>
              <a:rPr lang="ru-RU" dirty="0" err="1" smtClean="0"/>
              <a:t>следващи</a:t>
            </a:r>
            <a:r>
              <a:rPr lang="ru-RU" dirty="0" smtClean="0"/>
              <a:t> </a:t>
            </a:r>
            <a:r>
              <a:rPr lang="ru-RU" dirty="0" err="1" smtClean="0"/>
              <a:t>стъпки</a:t>
            </a:r>
            <a:endParaRPr lang="ru-RU" dirty="0" smtClean="0"/>
          </a:p>
          <a:p>
            <a:pPr marL="171450" indent="-171450">
              <a:buFont typeface="Arial" panose="020B0604020202020204" pitchFamily="34" charset="0"/>
              <a:buChar char="•"/>
            </a:pPr>
            <a:r>
              <a:rPr lang="ru-RU" dirty="0" smtClean="0"/>
              <a:t>Подготовка на </a:t>
            </a:r>
            <a:r>
              <a:rPr lang="ru-RU" dirty="0" err="1" smtClean="0"/>
              <a:t>европейските</a:t>
            </a:r>
            <a:r>
              <a:rPr lang="ru-RU" dirty="0" smtClean="0"/>
              <a:t> </a:t>
            </a:r>
            <a:r>
              <a:rPr lang="ru-RU" dirty="0" err="1" smtClean="0"/>
              <a:t>партньорства</a:t>
            </a:r>
            <a:endParaRPr lang="ru-RU" dirty="0" smtClean="0"/>
          </a:p>
          <a:p>
            <a:pPr marL="628650" lvl="1" indent="-171450">
              <a:buFont typeface="Arial" panose="020B0604020202020204" pitchFamily="34" charset="0"/>
              <a:buChar char="•"/>
            </a:pPr>
            <a:r>
              <a:rPr lang="ru-RU" dirty="0" err="1" smtClean="0"/>
              <a:t>Съпрограмирани</a:t>
            </a:r>
            <a:r>
              <a:rPr lang="ru-RU" dirty="0" smtClean="0"/>
              <a:t> европейски </a:t>
            </a:r>
            <a:r>
              <a:rPr lang="ru-RU" dirty="0" err="1" smtClean="0"/>
              <a:t>партньорства</a:t>
            </a:r>
            <a:endParaRPr lang="ru-RU" dirty="0" smtClean="0"/>
          </a:p>
          <a:p>
            <a:pPr marL="628650" lvl="1" indent="-171450">
              <a:buFont typeface="Arial" panose="020B0604020202020204" pitchFamily="34" charset="0"/>
              <a:buChar char="•"/>
            </a:pPr>
            <a:r>
              <a:rPr lang="ru-RU" dirty="0" err="1" smtClean="0"/>
              <a:t>Съфинансирани</a:t>
            </a:r>
            <a:r>
              <a:rPr lang="ru-RU" dirty="0" smtClean="0"/>
              <a:t> европейски </a:t>
            </a:r>
            <a:r>
              <a:rPr lang="ru-RU" dirty="0" err="1" smtClean="0"/>
              <a:t>партньорства</a:t>
            </a:r>
            <a:endParaRPr lang="ru-RU" dirty="0" smtClean="0"/>
          </a:p>
          <a:p>
            <a:pPr marL="628650" lvl="1" indent="-171450">
              <a:buFont typeface="Arial" panose="020B0604020202020204" pitchFamily="34" charset="0"/>
              <a:buChar char="•"/>
            </a:pPr>
            <a:r>
              <a:rPr lang="ru-RU" dirty="0" err="1" smtClean="0"/>
              <a:t>Институционализирани</a:t>
            </a:r>
            <a:r>
              <a:rPr lang="ru-RU" dirty="0" smtClean="0"/>
              <a:t> европейски </a:t>
            </a:r>
            <a:r>
              <a:rPr lang="ru-RU" dirty="0" err="1" smtClean="0"/>
              <a:t>партньорства</a:t>
            </a:r>
            <a:r>
              <a:rPr lang="ru-RU" dirty="0" smtClean="0"/>
              <a:t>, </a:t>
            </a:r>
            <a:r>
              <a:rPr lang="ru-RU" dirty="0" err="1" smtClean="0"/>
              <a:t>основани</a:t>
            </a:r>
            <a:r>
              <a:rPr lang="ru-RU" dirty="0" smtClean="0"/>
              <a:t> на </a:t>
            </a:r>
            <a:r>
              <a:rPr lang="ru-RU" dirty="0" err="1" smtClean="0"/>
              <a:t>членове</a:t>
            </a:r>
            <a:r>
              <a:rPr lang="ru-RU" dirty="0" smtClean="0"/>
              <a:t> 185 и 187 от ДФЕС</a:t>
            </a:r>
          </a:p>
          <a:p>
            <a:pPr marL="171450" indent="-171450">
              <a:buFont typeface="Arial" panose="020B0604020202020204" pitchFamily="34" charset="0"/>
              <a:buChar char="•"/>
            </a:pPr>
            <a:r>
              <a:rPr lang="ru-RU" dirty="0" err="1" smtClean="0"/>
              <a:t>Хоризонтални</a:t>
            </a:r>
            <a:r>
              <a:rPr lang="ru-RU" dirty="0" smtClean="0"/>
              <a:t> </a:t>
            </a:r>
            <a:r>
              <a:rPr lang="ru-RU" dirty="0" err="1" smtClean="0"/>
              <a:t>въпроси</a:t>
            </a:r>
            <a:r>
              <a:rPr lang="ru-RU" dirty="0" smtClean="0"/>
              <a:t>:</a:t>
            </a:r>
          </a:p>
          <a:p>
            <a:pPr marL="628650" lvl="1" indent="-171450">
              <a:buFont typeface="Arial" panose="020B0604020202020204" pitchFamily="34" charset="0"/>
              <a:buChar char="•"/>
            </a:pPr>
            <a:r>
              <a:rPr lang="ru-RU" dirty="0" err="1" smtClean="0"/>
              <a:t>Съгласуваност</a:t>
            </a:r>
            <a:r>
              <a:rPr lang="ru-RU" dirty="0" smtClean="0"/>
              <a:t> и </a:t>
            </a:r>
            <a:r>
              <a:rPr lang="ru-RU" dirty="0" err="1" smtClean="0"/>
              <a:t>полезни</a:t>
            </a:r>
            <a:r>
              <a:rPr lang="ru-RU" dirty="0" smtClean="0"/>
              <a:t> взаимодействия и мониторинг</a:t>
            </a:r>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t>22</a:t>
            </a:fld>
            <a:endParaRPr lang="bg-BG"/>
          </a:p>
        </p:txBody>
      </p:sp>
    </p:spTree>
    <p:extLst>
      <p:ext uri="{BB962C8B-B14F-4D97-AF65-F5344CB8AC3E}">
        <p14:creationId xmlns:p14="http://schemas.microsoft.com/office/powerpoint/2010/main" val="2737103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dirty="0" err="1" smtClean="0"/>
              <a:t>Специфичната</a:t>
            </a:r>
            <a:r>
              <a:rPr lang="ru-RU" dirty="0" smtClean="0"/>
              <a:t> </a:t>
            </a:r>
            <a:r>
              <a:rPr lang="ru-RU" dirty="0" err="1" smtClean="0"/>
              <a:t>програма</a:t>
            </a:r>
            <a:r>
              <a:rPr lang="ru-RU" dirty="0" smtClean="0"/>
              <a:t> на „</a:t>
            </a:r>
            <a:r>
              <a:rPr lang="ru-RU" dirty="0" err="1" smtClean="0"/>
              <a:t>Хоризонт</a:t>
            </a:r>
            <a:r>
              <a:rPr lang="ru-RU" dirty="0" smtClean="0"/>
              <a:t> Европа“ гласи, че </a:t>
            </a:r>
            <a:r>
              <a:rPr lang="ru-RU" dirty="0" err="1" smtClean="0"/>
              <a:t>стратегическият</a:t>
            </a:r>
            <a:r>
              <a:rPr lang="ru-RU" dirty="0" smtClean="0"/>
              <a:t> план </a:t>
            </a:r>
            <a:r>
              <a:rPr lang="ru-RU" dirty="0" err="1" smtClean="0"/>
              <a:t>ще</a:t>
            </a:r>
            <a:r>
              <a:rPr lang="ru-RU" dirty="0" smtClean="0"/>
              <a:t> </a:t>
            </a:r>
            <a:r>
              <a:rPr lang="ru-RU" dirty="0" err="1" smtClean="0"/>
              <a:t>съдържа</a:t>
            </a:r>
            <a:r>
              <a:rPr lang="ru-RU" dirty="0" smtClean="0"/>
              <a:t> „</a:t>
            </a:r>
            <a:r>
              <a:rPr lang="ru-RU" dirty="0" err="1" smtClean="0"/>
              <a:t>Идентифициране</a:t>
            </a:r>
            <a:r>
              <a:rPr lang="ru-RU" dirty="0" smtClean="0"/>
              <a:t> на </a:t>
            </a:r>
            <a:r>
              <a:rPr lang="ru-RU" dirty="0" err="1" smtClean="0"/>
              <a:t>европейските</a:t>
            </a:r>
            <a:r>
              <a:rPr lang="ru-RU" dirty="0" smtClean="0"/>
              <a:t> </a:t>
            </a:r>
            <a:r>
              <a:rPr lang="ru-RU" dirty="0" err="1" smtClean="0"/>
              <a:t>партньорства</a:t>
            </a:r>
            <a:r>
              <a:rPr lang="ru-RU" dirty="0" smtClean="0"/>
              <a:t> </a:t>
            </a:r>
            <a:r>
              <a:rPr lang="ru-RU" dirty="0" err="1" smtClean="0"/>
              <a:t>съгласно</a:t>
            </a:r>
            <a:r>
              <a:rPr lang="ru-RU" dirty="0" smtClean="0"/>
              <a:t> член 8, параграф 1, </a:t>
            </a:r>
            <a:r>
              <a:rPr lang="ru-RU" dirty="0" err="1" smtClean="0"/>
              <a:t>букви</a:t>
            </a:r>
            <a:r>
              <a:rPr lang="ru-RU" dirty="0" smtClean="0"/>
              <a:t> а и б) от Регламента за РП.“</a:t>
            </a:r>
          </a:p>
          <a:p>
            <a:endParaRPr lang="ru-RU" dirty="0" smtClean="0"/>
          </a:p>
          <a:p>
            <a:r>
              <a:rPr lang="ru-RU" dirty="0" err="1" smtClean="0"/>
              <a:t>Приетата</a:t>
            </a:r>
            <a:r>
              <a:rPr lang="ru-RU" dirty="0" smtClean="0"/>
              <a:t> версия на </a:t>
            </a:r>
            <a:r>
              <a:rPr lang="ru-RU" dirty="0" err="1" smtClean="0"/>
              <a:t>стратегическия</a:t>
            </a:r>
            <a:r>
              <a:rPr lang="ru-RU" dirty="0" smtClean="0"/>
              <a:t> план </a:t>
            </a:r>
            <a:r>
              <a:rPr lang="ru-RU" dirty="0" err="1" smtClean="0"/>
              <a:t>включва</a:t>
            </a:r>
            <a:r>
              <a:rPr lang="ru-RU" dirty="0" smtClean="0"/>
              <a:t> </a:t>
            </a:r>
            <a:r>
              <a:rPr lang="ru-RU" dirty="0" err="1" smtClean="0"/>
              <a:t>идентифицираните</a:t>
            </a:r>
            <a:r>
              <a:rPr lang="ru-RU" dirty="0" smtClean="0"/>
              <a:t> </a:t>
            </a:r>
            <a:r>
              <a:rPr lang="ru-RU" dirty="0" err="1" smtClean="0"/>
              <a:t>съпрограмирани</a:t>
            </a:r>
            <a:r>
              <a:rPr lang="ru-RU" dirty="0" smtClean="0"/>
              <a:t> и </a:t>
            </a:r>
            <a:r>
              <a:rPr lang="ru-RU" dirty="0" err="1" smtClean="0"/>
              <a:t>съфинансирани</a:t>
            </a:r>
            <a:r>
              <a:rPr lang="ru-RU" dirty="0" smtClean="0"/>
              <a:t> </a:t>
            </a:r>
            <a:r>
              <a:rPr lang="ru-RU" dirty="0" err="1" smtClean="0"/>
              <a:t>партньорства</a:t>
            </a:r>
            <a:r>
              <a:rPr lang="ru-RU" dirty="0" smtClean="0"/>
              <a:t> (в </a:t>
            </a:r>
            <a:r>
              <a:rPr lang="ru-RU" dirty="0" err="1" smtClean="0"/>
              <a:t>основната</a:t>
            </a:r>
            <a:r>
              <a:rPr lang="ru-RU" dirty="0" smtClean="0"/>
              <a:t> част)</a:t>
            </a:r>
          </a:p>
          <a:p>
            <a:endParaRPr lang="ru-RU" dirty="0" smtClean="0"/>
          </a:p>
          <a:p>
            <a:r>
              <a:rPr lang="ru-RU" dirty="0" err="1" smtClean="0"/>
              <a:t>Това</a:t>
            </a:r>
            <a:r>
              <a:rPr lang="ru-RU" dirty="0" smtClean="0"/>
              <a:t> </a:t>
            </a:r>
            <a:r>
              <a:rPr lang="ru-RU" dirty="0" err="1" smtClean="0"/>
              <a:t>означава</a:t>
            </a:r>
            <a:r>
              <a:rPr lang="ru-RU" dirty="0" smtClean="0"/>
              <a:t>, че след </a:t>
            </a:r>
            <a:r>
              <a:rPr lang="ru-RU" dirty="0" err="1" smtClean="0"/>
              <a:t>положителното</a:t>
            </a:r>
            <a:r>
              <a:rPr lang="ru-RU" dirty="0" smtClean="0"/>
              <a:t> становище от </a:t>
            </a:r>
            <a:r>
              <a:rPr lang="ru-RU" dirty="0" err="1" smtClean="0"/>
              <a:t>държавите-членки</a:t>
            </a:r>
            <a:r>
              <a:rPr lang="ru-RU" dirty="0" smtClean="0"/>
              <a:t> и </a:t>
            </a:r>
            <a:r>
              <a:rPr lang="ru-RU" dirty="0" err="1" smtClean="0"/>
              <a:t>последващото</a:t>
            </a:r>
            <a:r>
              <a:rPr lang="ru-RU" dirty="0" smtClean="0"/>
              <a:t> </a:t>
            </a:r>
            <a:r>
              <a:rPr lang="ru-RU" dirty="0" err="1" smtClean="0"/>
              <a:t>приемане</a:t>
            </a:r>
            <a:r>
              <a:rPr lang="ru-RU" dirty="0" smtClean="0"/>
              <a:t> на </a:t>
            </a:r>
            <a:r>
              <a:rPr lang="ru-RU" dirty="0" err="1" smtClean="0"/>
              <a:t>стратегическия</a:t>
            </a:r>
            <a:r>
              <a:rPr lang="ru-RU" dirty="0" smtClean="0"/>
              <a:t> план, </a:t>
            </a:r>
            <a:r>
              <a:rPr lang="ru-RU" dirty="0" err="1" smtClean="0"/>
              <a:t>Комисията</a:t>
            </a:r>
            <a:r>
              <a:rPr lang="ru-RU" dirty="0" smtClean="0"/>
              <a:t> </a:t>
            </a:r>
            <a:r>
              <a:rPr lang="ru-RU" dirty="0" err="1" smtClean="0"/>
              <a:t>ще</a:t>
            </a:r>
            <a:r>
              <a:rPr lang="ru-RU" dirty="0" smtClean="0"/>
              <a:t> </a:t>
            </a:r>
            <a:r>
              <a:rPr lang="ru-RU" dirty="0" err="1" smtClean="0"/>
              <a:t>има</a:t>
            </a:r>
            <a:r>
              <a:rPr lang="ru-RU" dirty="0" smtClean="0"/>
              <a:t> мандата да </a:t>
            </a:r>
            <a:r>
              <a:rPr lang="ru-RU" dirty="0" err="1" smtClean="0"/>
              <a:t>продължи</a:t>
            </a:r>
            <a:r>
              <a:rPr lang="ru-RU" dirty="0" smtClean="0"/>
              <a:t> </a:t>
            </a:r>
            <a:r>
              <a:rPr lang="ru-RU" dirty="0" err="1" smtClean="0"/>
              <a:t>подготовката</a:t>
            </a:r>
            <a:r>
              <a:rPr lang="ru-RU" dirty="0" smtClean="0"/>
              <a:t> на </a:t>
            </a:r>
            <a:r>
              <a:rPr lang="ru-RU" dirty="0" err="1" smtClean="0"/>
              <a:t>тези</a:t>
            </a:r>
            <a:r>
              <a:rPr lang="ru-RU" dirty="0" smtClean="0"/>
              <a:t> </a:t>
            </a:r>
            <a:r>
              <a:rPr lang="ru-RU" dirty="0" err="1" smtClean="0"/>
              <a:t>партньорства</a:t>
            </a:r>
            <a:r>
              <a:rPr lang="ru-RU" dirty="0" smtClean="0"/>
              <a:t> с </a:t>
            </a:r>
            <a:r>
              <a:rPr lang="ru-RU" dirty="0" err="1" smtClean="0"/>
              <a:t>оглед</a:t>
            </a:r>
            <a:r>
              <a:rPr lang="ru-RU" dirty="0" smtClean="0"/>
              <a:t> </a:t>
            </a:r>
            <a:r>
              <a:rPr lang="ru-RU" dirty="0" err="1" smtClean="0"/>
              <a:t>включването</a:t>
            </a:r>
            <a:r>
              <a:rPr lang="ru-RU" dirty="0" smtClean="0"/>
              <a:t> на </a:t>
            </a:r>
            <a:r>
              <a:rPr lang="ru-RU" dirty="0" err="1" smtClean="0"/>
              <a:t>техните</a:t>
            </a:r>
            <a:r>
              <a:rPr lang="ru-RU" dirty="0" smtClean="0"/>
              <a:t> теми в „</a:t>
            </a:r>
            <a:r>
              <a:rPr lang="ru-RU" dirty="0" err="1" smtClean="0"/>
              <a:t>основните</a:t>
            </a:r>
            <a:r>
              <a:rPr lang="ru-RU" dirty="0" smtClean="0"/>
              <a:t>“ работни </a:t>
            </a:r>
            <a:r>
              <a:rPr lang="ru-RU" dirty="0" err="1" smtClean="0"/>
              <a:t>програми</a:t>
            </a:r>
            <a:r>
              <a:rPr lang="ru-RU" dirty="0" smtClean="0"/>
              <a:t> на „</a:t>
            </a:r>
            <a:r>
              <a:rPr lang="ru-RU" dirty="0" err="1" smtClean="0"/>
              <a:t>Хоризонт</a:t>
            </a:r>
            <a:r>
              <a:rPr lang="ru-RU" dirty="0" smtClean="0"/>
              <a:t> Европа“.</a:t>
            </a:r>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t>23</a:t>
            </a:fld>
            <a:endParaRPr lang="bg-BG"/>
          </a:p>
        </p:txBody>
      </p:sp>
    </p:spTree>
    <p:extLst>
      <p:ext uri="{BB962C8B-B14F-4D97-AF65-F5344CB8AC3E}">
        <p14:creationId xmlns:p14="http://schemas.microsoft.com/office/powerpoint/2010/main" val="3886299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Arial" panose="020B0604020202020204" pitchFamily="34" charset="0"/>
              <a:buChar char="•"/>
            </a:pPr>
            <a:r>
              <a:rPr lang="ru-RU" dirty="0" err="1" smtClean="0"/>
              <a:t>Изготвяне</a:t>
            </a:r>
            <a:r>
              <a:rPr lang="ru-RU" dirty="0" smtClean="0"/>
              <a:t> на шаблон на </a:t>
            </a:r>
            <a:r>
              <a:rPr lang="ru-RU" dirty="0" err="1" smtClean="0"/>
              <a:t>MoU</a:t>
            </a:r>
            <a:r>
              <a:rPr lang="ru-RU" dirty="0" smtClean="0"/>
              <a:t> </a:t>
            </a:r>
            <a:r>
              <a:rPr lang="ru-RU" dirty="0" err="1" smtClean="0"/>
              <a:t>заедно</a:t>
            </a:r>
            <a:r>
              <a:rPr lang="ru-RU" dirty="0" smtClean="0"/>
              <a:t> с </a:t>
            </a:r>
            <a:r>
              <a:rPr lang="ru-RU" dirty="0" err="1" smtClean="0"/>
              <a:t>услугите</a:t>
            </a:r>
            <a:r>
              <a:rPr lang="ru-RU" dirty="0" smtClean="0"/>
              <a:t> (</a:t>
            </a:r>
            <a:r>
              <a:rPr lang="ru-RU" dirty="0" err="1" smtClean="0"/>
              <a:t>включително</a:t>
            </a:r>
            <a:r>
              <a:rPr lang="ru-RU" dirty="0" smtClean="0"/>
              <a:t> обратна </a:t>
            </a:r>
            <a:r>
              <a:rPr lang="ru-RU" dirty="0" err="1" smtClean="0"/>
              <a:t>връзка</a:t>
            </a:r>
            <a:r>
              <a:rPr lang="ru-RU" dirty="0" smtClean="0"/>
              <a:t> от </a:t>
            </a:r>
            <a:r>
              <a:rPr lang="ru-RU" dirty="0" err="1" smtClean="0"/>
              <a:t>потенциални</a:t>
            </a:r>
            <a:r>
              <a:rPr lang="ru-RU" dirty="0" smtClean="0"/>
              <a:t> </a:t>
            </a:r>
            <a:r>
              <a:rPr lang="ru-RU" dirty="0" err="1" smtClean="0"/>
              <a:t>партньори</a:t>
            </a:r>
            <a:r>
              <a:rPr lang="ru-RU" dirty="0" smtClean="0"/>
              <a:t>)</a:t>
            </a:r>
          </a:p>
          <a:p>
            <a:pPr marL="628650" lvl="1" indent="-171450">
              <a:buFont typeface="Arial" panose="020B0604020202020204" pitchFamily="34" charset="0"/>
              <a:buChar char="•"/>
            </a:pPr>
            <a:r>
              <a:rPr lang="ru-RU" dirty="0" smtClean="0"/>
              <a:t>Общи </a:t>
            </a:r>
            <a:r>
              <a:rPr lang="ru-RU" dirty="0" err="1" smtClean="0"/>
              <a:t>елементи</a:t>
            </a:r>
            <a:r>
              <a:rPr lang="ru-RU" dirty="0" smtClean="0"/>
              <a:t>, </a:t>
            </a:r>
            <a:r>
              <a:rPr lang="ru-RU" dirty="0" err="1" smtClean="0"/>
              <a:t>които</a:t>
            </a:r>
            <a:r>
              <a:rPr lang="ru-RU" dirty="0" smtClean="0"/>
              <a:t> </a:t>
            </a:r>
            <a:r>
              <a:rPr lang="ru-RU" dirty="0" err="1" smtClean="0"/>
              <a:t>отразяват</a:t>
            </a:r>
            <a:r>
              <a:rPr lang="ru-RU" dirty="0" smtClean="0"/>
              <a:t> </a:t>
            </a:r>
            <a:r>
              <a:rPr lang="ru-RU" dirty="0" err="1" smtClean="0"/>
              <a:t>критериите</a:t>
            </a:r>
            <a:r>
              <a:rPr lang="ru-RU" dirty="0" smtClean="0"/>
              <a:t> за </a:t>
            </a:r>
            <a:r>
              <a:rPr lang="ru-RU" dirty="0" err="1" smtClean="0"/>
              <a:t>партньорство</a:t>
            </a:r>
            <a:r>
              <a:rPr lang="ru-RU" dirty="0" smtClean="0"/>
              <a:t>, </a:t>
            </a:r>
            <a:r>
              <a:rPr lang="ru-RU" dirty="0" err="1" smtClean="0"/>
              <a:t>включително</a:t>
            </a:r>
            <a:r>
              <a:rPr lang="ru-RU" dirty="0" smtClean="0"/>
              <a:t> принос на </a:t>
            </a:r>
            <a:r>
              <a:rPr lang="ru-RU" dirty="0" err="1" smtClean="0"/>
              <a:t>партньори</a:t>
            </a:r>
            <a:r>
              <a:rPr lang="ru-RU" dirty="0" smtClean="0"/>
              <a:t>, управление, мониторинг, </a:t>
            </a:r>
            <a:r>
              <a:rPr lang="ru-RU" dirty="0" err="1" smtClean="0"/>
              <a:t>съгласуваност</a:t>
            </a:r>
            <a:r>
              <a:rPr lang="ru-RU" dirty="0" smtClean="0"/>
              <a:t> и </a:t>
            </a:r>
            <a:r>
              <a:rPr lang="ru-RU" dirty="0" err="1" smtClean="0"/>
              <a:t>откритост</a:t>
            </a:r>
            <a:endParaRPr lang="ru-RU" dirty="0" smtClean="0"/>
          </a:p>
          <a:p>
            <a:endParaRPr lang="ru-RU" dirty="0" smtClean="0"/>
          </a:p>
          <a:p>
            <a:pPr marL="171450" indent="-171450">
              <a:buFont typeface="Arial" panose="020B0604020202020204" pitchFamily="34" charset="0"/>
              <a:buChar char="•"/>
            </a:pPr>
            <a:r>
              <a:rPr lang="ru-RU" dirty="0" err="1" smtClean="0"/>
              <a:t>Службите</a:t>
            </a:r>
            <a:r>
              <a:rPr lang="ru-RU" dirty="0" smtClean="0"/>
              <a:t> </a:t>
            </a:r>
            <a:r>
              <a:rPr lang="ru-RU" dirty="0" err="1" smtClean="0"/>
              <a:t>изготвят</a:t>
            </a:r>
            <a:r>
              <a:rPr lang="ru-RU" dirty="0" smtClean="0"/>
              <a:t> </a:t>
            </a:r>
            <a:r>
              <a:rPr lang="ru-RU" dirty="0" err="1" smtClean="0"/>
              <a:t>своите</a:t>
            </a:r>
            <a:r>
              <a:rPr lang="ru-RU" dirty="0" smtClean="0"/>
              <a:t> </a:t>
            </a:r>
            <a:r>
              <a:rPr lang="ru-RU" dirty="0" err="1" smtClean="0"/>
              <a:t>Меморандуми</a:t>
            </a:r>
            <a:r>
              <a:rPr lang="ru-RU" dirty="0" smtClean="0"/>
              <a:t> за </a:t>
            </a:r>
            <a:r>
              <a:rPr lang="ru-RU" dirty="0" err="1" smtClean="0"/>
              <a:t>разбирателство</a:t>
            </a:r>
            <a:r>
              <a:rPr lang="ru-RU" dirty="0" smtClean="0"/>
              <a:t> </a:t>
            </a:r>
            <a:r>
              <a:rPr lang="ru-RU" dirty="0" err="1" smtClean="0"/>
              <a:t>въз</a:t>
            </a:r>
            <a:r>
              <a:rPr lang="ru-RU" dirty="0" smtClean="0"/>
              <a:t> основа на окончателен шаблон (</a:t>
            </a:r>
            <a:r>
              <a:rPr lang="ru-RU" dirty="0" err="1" smtClean="0"/>
              <a:t>ноември-декември</a:t>
            </a:r>
            <a:r>
              <a:rPr lang="ru-RU" dirty="0" smtClean="0"/>
              <a:t>)</a:t>
            </a:r>
          </a:p>
          <a:p>
            <a:pPr marL="628650" lvl="1" indent="-171450">
              <a:buFont typeface="Arial" panose="020B0604020202020204" pitchFamily="34" charset="0"/>
              <a:buChar char="•"/>
            </a:pPr>
            <a:r>
              <a:rPr lang="ru-RU" dirty="0" err="1" smtClean="0"/>
              <a:t>Успоредно</a:t>
            </a:r>
            <a:r>
              <a:rPr lang="ru-RU" dirty="0" smtClean="0"/>
              <a:t> с </a:t>
            </a:r>
            <a:r>
              <a:rPr lang="ru-RU" dirty="0" err="1" smtClean="0"/>
              <a:t>това</a:t>
            </a:r>
            <a:r>
              <a:rPr lang="ru-RU" dirty="0" smtClean="0"/>
              <a:t>: </a:t>
            </a:r>
            <a:r>
              <a:rPr lang="ru-RU" dirty="0" err="1" smtClean="0"/>
              <a:t>ангажименти</a:t>
            </a:r>
            <a:r>
              <a:rPr lang="ru-RU" dirty="0" smtClean="0"/>
              <a:t> от </a:t>
            </a:r>
            <a:r>
              <a:rPr lang="ru-RU" dirty="0" err="1" smtClean="0"/>
              <a:t>партньори</a:t>
            </a:r>
            <a:r>
              <a:rPr lang="ru-RU" dirty="0" smtClean="0"/>
              <a:t>, </a:t>
            </a:r>
            <a:r>
              <a:rPr lang="ru-RU" dirty="0" err="1" smtClean="0"/>
              <a:t>финализиране</a:t>
            </a:r>
            <a:r>
              <a:rPr lang="ru-RU" dirty="0" smtClean="0"/>
              <a:t> на </a:t>
            </a:r>
            <a:r>
              <a:rPr lang="ru-RU" dirty="0" err="1" smtClean="0"/>
              <a:t>програмата</a:t>
            </a:r>
            <a:r>
              <a:rPr lang="ru-RU" dirty="0" smtClean="0"/>
              <a:t> / </a:t>
            </a:r>
            <a:r>
              <a:rPr lang="ru-RU" dirty="0" err="1" smtClean="0"/>
              <a:t>пътните</a:t>
            </a:r>
            <a:r>
              <a:rPr lang="ru-RU" dirty="0" smtClean="0"/>
              <a:t> </a:t>
            </a:r>
            <a:r>
              <a:rPr lang="ru-RU" dirty="0" err="1" smtClean="0"/>
              <a:t>карти</a:t>
            </a:r>
            <a:r>
              <a:rPr lang="ru-RU" dirty="0" smtClean="0"/>
              <a:t> за стратегически </a:t>
            </a:r>
            <a:r>
              <a:rPr lang="ru-RU" dirty="0" err="1" smtClean="0"/>
              <a:t>изследвания</a:t>
            </a:r>
            <a:r>
              <a:rPr lang="ru-RU" dirty="0" smtClean="0"/>
              <a:t> и </a:t>
            </a:r>
            <a:r>
              <a:rPr lang="ru-RU" dirty="0" err="1" smtClean="0"/>
              <a:t>иновации</a:t>
            </a:r>
            <a:endParaRPr lang="ru-RU" dirty="0" smtClean="0"/>
          </a:p>
          <a:p>
            <a:endParaRPr lang="ru-RU" dirty="0" smtClean="0"/>
          </a:p>
          <a:p>
            <a:pPr marL="171450" indent="-171450">
              <a:buFont typeface="Arial" panose="020B0604020202020204" pitchFamily="34" charset="0"/>
              <a:buChar char="•"/>
            </a:pPr>
            <a:r>
              <a:rPr lang="ru-RU" dirty="0" err="1" smtClean="0"/>
              <a:t>Междуведомствена</a:t>
            </a:r>
            <a:r>
              <a:rPr lang="ru-RU" dirty="0" smtClean="0"/>
              <a:t> </a:t>
            </a:r>
            <a:r>
              <a:rPr lang="ru-RU" dirty="0" err="1" smtClean="0"/>
              <a:t>консултация</a:t>
            </a:r>
            <a:r>
              <a:rPr lang="ru-RU" dirty="0" smtClean="0"/>
              <a:t> по </a:t>
            </a:r>
            <a:r>
              <a:rPr lang="ru-RU" dirty="0" err="1" smtClean="0"/>
              <a:t>единадесетте</a:t>
            </a:r>
            <a:r>
              <a:rPr lang="ru-RU" dirty="0" smtClean="0"/>
              <a:t> Меморандума за </a:t>
            </a:r>
            <a:r>
              <a:rPr lang="ru-RU" dirty="0" err="1" smtClean="0"/>
              <a:t>разбирателство</a:t>
            </a:r>
            <a:r>
              <a:rPr lang="ru-RU" dirty="0" smtClean="0"/>
              <a:t> (</a:t>
            </a:r>
            <a:r>
              <a:rPr lang="ru-RU" dirty="0" err="1" smtClean="0"/>
              <a:t>очаква</a:t>
            </a:r>
            <a:r>
              <a:rPr lang="ru-RU" dirty="0" smtClean="0"/>
              <a:t> се: </a:t>
            </a:r>
            <a:r>
              <a:rPr lang="ru-RU" dirty="0" err="1" smtClean="0"/>
              <a:t>януари</a:t>
            </a:r>
            <a:r>
              <a:rPr lang="ru-RU" dirty="0" smtClean="0"/>
              <a:t>)</a:t>
            </a:r>
          </a:p>
          <a:p>
            <a:pPr marL="171450" indent="-171450">
              <a:buFont typeface="Arial" panose="020B0604020202020204" pitchFamily="34" charset="0"/>
              <a:buChar char="•"/>
            </a:pPr>
            <a:r>
              <a:rPr lang="ru-RU" dirty="0" err="1" smtClean="0"/>
              <a:t>Подписване</a:t>
            </a:r>
            <a:r>
              <a:rPr lang="ru-RU" dirty="0" smtClean="0"/>
              <a:t> на Меморандума за </a:t>
            </a:r>
            <a:r>
              <a:rPr lang="ru-RU" dirty="0" err="1" smtClean="0"/>
              <a:t>разбирателство</a:t>
            </a:r>
            <a:r>
              <a:rPr lang="ru-RU" dirty="0" smtClean="0"/>
              <a:t> от </a:t>
            </a:r>
            <a:r>
              <a:rPr lang="ru-RU" dirty="0" err="1" smtClean="0"/>
              <a:t>комисаря</a:t>
            </a:r>
            <a:r>
              <a:rPr lang="ru-RU" dirty="0" smtClean="0"/>
              <a:t> и представителя на всяка </a:t>
            </a:r>
            <a:r>
              <a:rPr lang="ru-RU" dirty="0" err="1" smtClean="0"/>
              <a:t>асоциация</a:t>
            </a:r>
            <a:r>
              <a:rPr lang="ru-RU" dirty="0" smtClean="0"/>
              <a:t> (</a:t>
            </a:r>
            <a:r>
              <a:rPr lang="ru-RU" dirty="0" err="1" smtClean="0"/>
              <a:t>очаква</a:t>
            </a:r>
            <a:r>
              <a:rPr lang="ru-RU" dirty="0" smtClean="0"/>
              <a:t> се: около </a:t>
            </a:r>
            <a:r>
              <a:rPr lang="ru-RU" dirty="0" err="1" smtClean="0"/>
              <a:t>времето</a:t>
            </a:r>
            <a:r>
              <a:rPr lang="ru-RU" dirty="0" smtClean="0"/>
              <a:t> на </a:t>
            </a:r>
            <a:r>
              <a:rPr lang="ru-RU" dirty="0" err="1" smtClean="0"/>
              <a:t>приемане</a:t>
            </a:r>
            <a:r>
              <a:rPr lang="ru-RU" dirty="0" smtClean="0"/>
              <a:t> на РП 2021-22)</a:t>
            </a:r>
          </a:p>
          <a:p>
            <a:pPr marL="171450" indent="-171450">
              <a:buFont typeface="Arial" panose="020B0604020202020204" pitchFamily="34" charset="0"/>
              <a:buChar char="•"/>
            </a:pPr>
            <a:r>
              <a:rPr lang="ru-RU" dirty="0" err="1" smtClean="0"/>
              <a:t>Темите</a:t>
            </a:r>
            <a:r>
              <a:rPr lang="ru-RU" dirty="0" smtClean="0"/>
              <a:t> за </a:t>
            </a:r>
            <a:r>
              <a:rPr lang="ru-RU" dirty="0" err="1" smtClean="0"/>
              <a:t>покани</a:t>
            </a:r>
            <a:r>
              <a:rPr lang="ru-RU" dirty="0" smtClean="0"/>
              <a:t> за </a:t>
            </a:r>
            <a:r>
              <a:rPr lang="ru-RU" dirty="0" err="1" smtClean="0"/>
              <a:t>изпълнение</a:t>
            </a:r>
            <a:r>
              <a:rPr lang="ru-RU" dirty="0" smtClean="0"/>
              <a:t> на </a:t>
            </a:r>
            <a:r>
              <a:rPr lang="ru-RU" dirty="0" err="1" smtClean="0"/>
              <a:t>съвместно</a:t>
            </a:r>
            <a:r>
              <a:rPr lang="ru-RU" dirty="0" smtClean="0"/>
              <a:t> </a:t>
            </a:r>
            <a:r>
              <a:rPr lang="ru-RU" dirty="0" err="1" smtClean="0"/>
              <a:t>програмираните</a:t>
            </a:r>
            <a:r>
              <a:rPr lang="ru-RU" dirty="0" smtClean="0"/>
              <a:t> европейски </a:t>
            </a:r>
            <a:r>
              <a:rPr lang="ru-RU" dirty="0" err="1" smtClean="0"/>
              <a:t>партньорства</a:t>
            </a:r>
            <a:r>
              <a:rPr lang="ru-RU" dirty="0" smtClean="0"/>
              <a:t> </a:t>
            </a:r>
            <a:r>
              <a:rPr lang="ru-RU" dirty="0" err="1" smtClean="0"/>
              <a:t>са</a:t>
            </a:r>
            <a:r>
              <a:rPr lang="ru-RU" dirty="0" smtClean="0"/>
              <a:t> </a:t>
            </a:r>
            <a:r>
              <a:rPr lang="ru-RU" dirty="0" err="1" smtClean="0"/>
              <a:t>включени</a:t>
            </a:r>
            <a:r>
              <a:rPr lang="ru-RU" dirty="0" smtClean="0"/>
              <a:t> в </a:t>
            </a:r>
            <a:r>
              <a:rPr lang="ru-RU" dirty="0" err="1" smtClean="0"/>
              <a:t>работната</a:t>
            </a:r>
            <a:r>
              <a:rPr lang="ru-RU" dirty="0" smtClean="0"/>
              <a:t> </a:t>
            </a:r>
            <a:r>
              <a:rPr lang="ru-RU" dirty="0" err="1" smtClean="0"/>
              <a:t>програма</a:t>
            </a:r>
            <a:r>
              <a:rPr lang="ru-RU" dirty="0" smtClean="0"/>
              <a:t> </a:t>
            </a:r>
            <a:r>
              <a:rPr lang="ru-RU" dirty="0" err="1" smtClean="0"/>
              <a:t>Horizon</a:t>
            </a:r>
            <a:r>
              <a:rPr lang="ru-RU" dirty="0" smtClean="0"/>
              <a:t> </a:t>
            </a:r>
            <a:r>
              <a:rPr lang="ru-RU" dirty="0" err="1" smtClean="0"/>
              <a:t>Europe</a:t>
            </a:r>
            <a:r>
              <a:rPr lang="ru-RU" dirty="0" smtClean="0"/>
              <a:t> 2021/2;</a:t>
            </a:r>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t>24</a:t>
            </a:fld>
            <a:endParaRPr lang="bg-BG"/>
          </a:p>
        </p:txBody>
      </p:sp>
    </p:spTree>
    <p:extLst>
      <p:ext uri="{BB962C8B-B14F-4D97-AF65-F5344CB8AC3E}">
        <p14:creationId xmlns:p14="http://schemas.microsoft.com/office/powerpoint/2010/main" val="251668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dirty="0" err="1" smtClean="0"/>
              <a:t>Всички</a:t>
            </a:r>
            <a:r>
              <a:rPr lang="ru-RU" dirty="0" smtClean="0"/>
              <a:t> европейски </a:t>
            </a:r>
            <a:r>
              <a:rPr lang="ru-RU" dirty="0" err="1" smtClean="0"/>
              <a:t>партньорства</a:t>
            </a:r>
            <a:r>
              <a:rPr lang="ru-RU" dirty="0" smtClean="0"/>
              <a:t> </a:t>
            </a:r>
            <a:r>
              <a:rPr lang="ru-RU" dirty="0" err="1" smtClean="0"/>
              <a:t>трябва</a:t>
            </a:r>
            <a:r>
              <a:rPr lang="ru-RU" dirty="0" smtClean="0"/>
              <a:t> да </a:t>
            </a:r>
            <a:r>
              <a:rPr lang="ru-RU" dirty="0" err="1" smtClean="0"/>
              <a:t>развият</a:t>
            </a:r>
            <a:r>
              <a:rPr lang="ru-RU" dirty="0" smtClean="0"/>
              <a:t> </a:t>
            </a:r>
            <a:r>
              <a:rPr lang="ru-RU" dirty="0" err="1" smtClean="0"/>
              <a:t>сътрудничество</a:t>
            </a:r>
            <a:r>
              <a:rPr lang="ru-RU" dirty="0" smtClean="0"/>
              <a:t> </a:t>
            </a:r>
            <a:r>
              <a:rPr lang="ru-RU" dirty="0" err="1" smtClean="0"/>
              <a:t>помежду</a:t>
            </a:r>
            <a:r>
              <a:rPr lang="ru-RU" dirty="0" smtClean="0"/>
              <a:t> си и синергии с </a:t>
            </a:r>
            <a:r>
              <a:rPr lang="ru-RU" dirty="0" err="1" smtClean="0"/>
              <a:t>други</a:t>
            </a:r>
            <a:r>
              <a:rPr lang="ru-RU" dirty="0" smtClean="0"/>
              <a:t> </a:t>
            </a:r>
            <a:r>
              <a:rPr lang="ru-RU" dirty="0" err="1" smtClean="0"/>
              <a:t>съответни</a:t>
            </a:r>
            <a:r>
              <a:rPr lang="ru-RU" dirty="0" smtClean="0"/>
              <a:t> </a:t>
            </a:r>
            <a:r>
              <a:rPr lang="ru-RU" dirty="0" err="1" smtClean="0"/>
              <a:t>програми</a:t>
            </a:r>
            <a:r>
              <a:rPr lang="ru-RU" dirty="0" smtClean="0"/>
              <a:t> на </a:t>
            </a:r>
            <a:r>
              <a:rPr lang="ru-RU" dirty="0" err="1" smtClean="0"/>
              <a:t>равнище</a:t>
            </a:r>
            <a:r>
              <a:rPr lang="ru-RU" dirty="0" smtClean="0"/>
              <a:t> ЕС или на </a:t>
            </a:r>
            <a:r>
              <a:rPr lang="ru-RU" dirty="0" err="1" smtClean="0"/>
              <a:t>национално</a:t>
            </a:r>
            <a:r>
              <a:rPr lang="ru-RU" dirty="0" smtClean="0"/>
              <a:t> </a:t>
            </a:r>
            <a:r>
              <a:rPr lang="ru-RU" dirty="0" err="1" smtClean="0"/>
              <a:t>равнище</a:t>
            </a:r>
            <a:r>
              <a:rPr lang="ru-RU" dirty="0" smtClean="0"/>
              <a:t>.</a:t>
            </a:r>
          </a:p>
          <a:p>
            <a:endParaRPr lang="ru-RU" dirty="0" smtClean="0"/>
          </a:p>
          <a:p>
            <a:r>
              <a:rPr lang="ru-RU" dirty="0" err="1" smtClean="0"/>
              <a:t>Споразумението</a:t>
            </a:r>
            <a:r>
              <a:rPr lang="ru-RU" dirty="0" smtClean="0"/>
              <a:t> за </a:t>
            </a:r>
            <a:r>
              <a:rPr lang="ru-RU" dirty="0" err="1" smtClean="0"/>
              <a:t>приоритетите</a:t>
            </a:r>
            <a:r>
              <a:rPr lang="ru-RU" dirty="0" smtClean="0"/>
              <a:t> за </a:t>
            </a:r>
            <a:r>
              <a:rPr lang="ru-RU" dirty="0" err="1" smtClean="0"/>
              <a:t>сътрудничество</a:t>
            </a:r>
            <a:r>
              <a:rPr lang="ru-RU" dirty="0" smtClean="0"/>
              <a:t> между </a:t>
            </a:r>
            <a:r>
              <a:rPr lang="ru-RU" dirty="0" err="1" smtClean="0"/>
              <a:t>европейските</a:t>
            </a:r>
            <a:r>
              <a:rPr lang="ru-RU" dirty="0" smtClean="0"/>
              <a:t> </a:t>
            </a:r>
            <a:r>
              <a:rPr lang="ru-RU" dirty="0" err="1" smtClean="0"/>
              <a:t>партньорства</a:t>
            </a:r>
            <a:r>
              <a:rPr lang="ru-RU" dirty="0" smtClean="0"/>
              <a:t> </a:t>
            </a:r>
            <a:r>
              <a:rPr lang="ru-RU" dirty="0" err="1" smtClean="0"/>
              <a:t>ще</a:t>
            </a:r>
            <a:r>
              <a:rPr lang="ru-RU" dirty="0" smtClean="0"/>
              <a:t> </a:t>
            </a:r>
            <a:r>
              <a:rPr lang="ru-RU" dirty="0" err="1" smtClean="0"/>
              <a:t>бъде</a:t>
            </a:r>
            <a:r>
              <a:rPr lang="ru-RU" dirty="0" smtClean="0"/>
              <a:t> включено в </a:t>
            </a:r>
            <a:r>
              <a:rPr lang="ru-RU" dirty="0" err="1" smtClean="0"/>
              <a:t>бъдещите</a:t>
            </a:r>
            <a:r>
              <a:rPr lang="ru-RU" dirty="0" smtClean="0"/>
              <a:t> </a:t>
            </a:r>
            <a:r>
              <a:rPr lang="ru-RU" dirty="0" err="1" smtClean="0"/>
              <a:t>програмни</a:t>
            </a:r>
            <a:r>
              <a:rPr lang="ru-RU" dirty="0" smtClean="0"/>
              <a:t> и </a:t>
            </a:r>
            <a:r>
              <a:rPr lang="ru-RU" dirty="0" err="1" smtClean="0"/>
              <a:t>други</a:t>
            </a:r>
            <a:r>
              <a:rPr lang="ru-RU" dirty="0" smtClean="0"/>
              <a:t> </a:t>
            </a:r>
            <a:r>
              <a:rPr lang="ru-RU" dirty="0" err="1" smtClean="0"/>
              <a:t>документи</a:t>
            </a:r>
            <a:r>
              <a:rPr lang="ru-RU" dirty="0" smtClean="0"/>
              <a:t> (напр. </a:t>
            </a:r>
            <a:r>
              <a:rPr lang="ru-RU" dirty="0" err="1" smtClean="0"/>
              <a:t>Стратегическите</a:t>
            </a:r>
            <a:r>
              <a:rPr lang="ru-RU" dirty="0" smtClean="0"/>
              <a:t> </a:t>
            </a:r>
            <a:r>
              <a:rPr lang="ru-RU" dirty="0" err="1" smtClean="0"/>
              <a:t>програми</a:t>
            </a:r>
            <a:r>
              <a:rPr lang="ru-RU" dirty="0" smtClean="0"/>
              <a:t> за </a:t>
            </a:r>
            <a:r>
              <a:rPr lang="ru-RU" dirty="0" err="1" smtClean="0"/>
              <a:t>научни</a:t>
            </a:r>
            <a:r>
              <a:rPr lang="ru-RU" dirty="0" smtClean="0"/>
              <a:t> </a:t>
            </a:r>
            <a:r>
              <a:rPr lang="ru-RU" dirty="0" err="1" smtClean="0"/>
              <a:t>изследвания</a:t>
            </a:r>
            <a:r>
              <a:rPr lang="ru-RU" dirty="0" smtClean="0"/>
              <a:t> и </a:t>
            </a:r>
            <a:r>
              <a:rPr lang="ru-RU" dirty="0" err="1" smtClean="0"/>
              <a:t>иновации</a:t>
            </a:r>
            <a:r>
              <a:rPr lang="ru-RU" dirty="0" smtClean="0"/>
              <a:t>, </a:t>
            </a:r>
            <a:r>
              <a:rPr lang="ru-RU" dirty="0" err="1" smtClean="0"/>
              <a:t>MoR</a:t>
            </a:r>
            <a:r>
              <a:rPr lang="ru-RU" dirty="0" smtClean="0"/>
              <a:t>).</a:t>
            </a:r>
          </a:p>
          <a:p>
            <a:endParaRPr lang="ru-RU" dirty="0" smtClean="0"/>
          </a:p>
          <a:p>
            <a:r>
              <a:rPr lang="ru-RU" dirty="0" err="1" smtClean="0"/>
              <a:t>Конкретните</a:t>
            </a:r>
            <a:r>
              <a:rPr lang="ru-RU" dirty="0" smtClean="0"/>
              <a:t> </a:t>
            </a:r>
            <a:r>
              <a:rPr lang="ru-RU" dirty="0" err="1" smtClean="0"/>
              <a:t>дейности</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определени</a:t>
            </a:r>
            <a:r>
              <a:rPr lang="ru-RU" dirty="0" smtClean="0"/>
              <a:t> в контекста на </a:t>
            </a:r>
            <a:r>
              <a:rPr lang="ru-RU" dirty="0" err="1" smtClean="0"/>
              <a:t>изготвянето</a:t>
            </a:r>
            <a:r>
              <a:rPr lang="ru-RU" dirty="0" smtClean="0"/>
              <a:t> на </a:t>
            </a:r>
            <a:r>
              <a:rPr lang="ru-RU" dirty="0" err="1" smtClean="0"/>
              <a:t>годишни</a:t>
            </a:r>
            <a:r>
              <a:rPr lang="ru-RU" dirty="0" smtClean="0"/>
              <a:t> работни </a:t>
            </a:r>
            <a:r>
              <a:rPr lang="ru-RU" dirty="0" err="1" smtClean="0"/>
              <a:t>програми</a:t>
            </a:r>
            <a:r>
              <a:rPr lang="ru-RU" dirty="0" smtClean="0"/>
              <a:t>.</a:t>
            </a:r>
          </a:p>
          <a:p>
            <a:endParaRPr lang="ru-RU" dirty="0" smtClean="0"/>
          </a:p>
          <a:p>
            <a:r>
              <a:rPr lang="ru-RU" dirty="0" err="1" smtClean="0"/>
              <a:t>Насоки</a:t>
            </a:r>
            <a:r>
              <a:rPr lang="ru-RU" dirty="0" smtClean="0"/>
              <a:t> за </a:t>
            </a:r>
            <a:r>
              <a:rPr lang="ru-RU" dirty="0" err="1" smtClean="0"/>
              <a:t>това</a:t>
            </a:r>
            <a:r>
              <a:rPr lang="ru-RU" dirty="0" smtClean="0"/>
              <a:t> </a:t>
            </a:r>
            <a:r>
              <a:rPr lang="ru-RU" dirty="0" err="1" smtClean="0"/>
              <a:t>са</a:t>
            </a:r>
            <a:r>
              <a:rPr lang="ru-RU" dirty="0" smtClean="0"/>
              <a:t> </a:t>
            </a:r>
            <a:r>
              <a:rPr lang="ru-RU" dirty="0" err="1" smtClean="0"/>
              <a:t>разработени</a:t>
            </a:r>
            <a:r>
              <a:rPr lang="ru-RU" dirty="0" smtClean="0"/>
              <a:t> от сектора за </a:t>
            </a:r>
            <a:r>
              <a:rPr lang="ru-RU" dirty="0" err="1" smtClean="0"/>
              <a:t>партньорство</a:t>
            </a:r>
            <a:r>
              <a:rPr lang="ru-RU" dirty="0" smtClean="0"/>
              <a:t> на ГД „</a:t>
            </a:r>
            <a:r>
              <a:rPr lang="ru-RU" dirty="0" err="1" smtClean="0"/>
              <a:t>Изследвания</a:t>
            </a:r>
            <a:r>
              <a:rPr lang="ru-RU" dirty="0" smtClean="0"/>
              <a:t> и развитие“ и </a:t>
            </a:r>
            <a:r>
              <a:rPr lang="ru-RU" dirty="0" err="1" smtClean="0"/>
              <a:t>са</a:t>
            </a:r>
            <a:r>
              <a:rPr lang="ru-RU" dirty="0" smtClean="0"/>
              <a:t> </a:t>
            </a:r>
            <a:r>
              <a:rPr lang="ru-RU" dirty="0" err="1" smtClean="0"/>
              <a:t>публикувани</a:t>
            </a:r>
            <a:r>
              <a:rPr lang="ru-RU" dirty="0" smtClean="0"/>
              <a:t> на </a:t>
            </a:r>
            <a:r>
              <a:rPr lang="ru-RU" dirty="0" err="1" smtClean="0"/>
              <a:t>посочения</a:t>
            </a:r>
            <a:r>
              <a:rPr lang="ru-RU" dirty="0" smtClean="0"/>
              <a:t> </a:t>
            </a:r>
            <a:r>
              <a:rPr lang="ru-RU" dirty="0" err="1" smtClean="0"/>
              <a:t>уебсайта</a:t>
            </a:r>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t>25</a:t>
            </a:fld>
            <a:endParaRPr lang="bg-BG"/>
          </a:p>
        </p:txBody>
      </p:sp>
    </p:spTree>
    <p:extLst>
      <p:ext uri="{BB962C8B-B14F-4D97-AF65-F5344CB8AC3E}">
        <p14:creationId xmlns:p14="http://schemas.microsoft.com/office/powerpoint/2010/main" val="4056055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A9551A4D-9A9A-4851-934F-170AC2154B06}" type="slidenum">
              <a:rPr lang="bg-BG" smtClean="0">
                <a:solidFill>
                  <a:prstClr val="black"/>
                </a:solidFill>
              </a:rPr>
              <a:pPr/>
              <a:t>26</a:t>
            </a:fld>
            <a:endParaRPr lang="bg-BG">
              <a:solidFill>
                <a:prstClr val="black"/>
              </a:solidFill>
            </a:endParaRPr>
          </a:p>
        </p:txBody>
      </p:sp>
    </p:spTree>
    <p:extLst>
      <p:ext uri="{BB962C8B-B14F-4D97-AF65-F5344CB8AC3E}">
        <p14:creationId xmlns:p14="http://schemas.microsoft.com/office/powerpoint/2010/main" val="196753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МОН</a:t>
            </a:r>
            <a:r>
              <a:rPr lang="bg-BG" baseline="0" dirty="0" smtClean="0"/>
              <a:t> „съедини“ някои подгрупи, като например в подгрупите за ядрен синтез и ядрен разпад са номинирани общо трима представители. Съединени са и „Европейския съвет за иновации“ и „Европейски иновационни екосистеми“, в които също са номинирани общо трима представители.</a:t>
            </a:r>
          </a:p>
          <a:p>
            <a:endParaRPr lang="bg-BG" baseline="0" dirty="0" smtClean="0"/>
          </a:p>
          <a:p>
            <a:r>
              <a:rPr lang="bg-BG" baseline="0" dirty="0" smtClean="0"/>
              <a:t>В други подгрупи са посочени единствено служители на МОН като продължение на настоящата ни политика – </a:t>
            </a:r>
            <a:r>
              <a:rPr lang="bg-BG" baseline="0" dirty="0" err="1" smtClean="0"/>
              <a:t>подгрпата</a:t>
            </a:r>
            <a:r>
              <a:rPr lang="bg-BG" baseline="0" dirty="0" smtClean="0"/>
              <a:t> „Координация на националните контактни лица“, „Преходен форум за европейските научноизследователски партньорства“ и др.</a:t>
            </a:r>
            <a:endParaRPr lang="bg-BG" dirty="0"/>
          </a:p>
        </p:txBody>
      </p:sp>
      <p:sp>
        <p:nvSpPr>
          <p:cNvPr id="4" name="Slide Number Placeholder 3"/>
          <p:cNvSpPr>
            <a:spLocks noGrp="1"/>
          </p:cNvSpPr>
          <p:nvPr>
            <p:ph type="sldNum" sz="quarter" idx="10"/>
          </p:nvPr>
        </p:nvSpPr>
        <p:spPr/>
        <p:txBody>
          <a:bodyPr/>
          <a:lstStyle/>
          <a:p>
            <a:fld id="{A9551A4D-9A9A-4851-934F-170AC2154B06}" type="slidenum">
              <a:rPr lang="bg-BG" smtClean="0">
                <a:solidFill>
                  <a:prstClr val="black"/>
                </a:solidFill>
              </a:rPr>
              <a:pPr/>
              <a:t>27</a:t>
            </a:fld>
            <a:endParaRPr lang="bg-BG">
              <a:solidFill>
                <a:prstClr val="black"/>
              </a:solidFill>
            </a:endParaRPr>
          </a:p>
        </p:txBody>
      </p:sp>
    </p:spTree>
    <p:extLst>
      <p:ext uri="{BB962C8B-B14F-4D97-AF65-F5344CB8AC3E}">
        <p14:creationId xmlns:p14="http://schemas.microsoft.com/office/powerpoint/2010/main" val="1464299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51A4D-9A9A-4851-934F-170AC2154B06}" type="slidenum">
              <a:rPr lang="bg-BG" smtClean="0"/>
              <a:t>28</a:t>
            </a:fld>
            <a:endParaRPr lang="bg-BG"/>
          </a:p>
        </p:txBody>
      </p:sp>
    </p:spTree>
    <p:extLst>
      <p:ext uri="{BB962C8B-B14F-4D97-AF65-F5344CB8AC3E}">
        <p14:creationId xmlns:p14="http://schemas.microsoft.com/office/powerpoint/2010/main" val="40923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nSpc>
                <a:spcPct val="115000"/>
              </a:lnSpc>
              <a:spcAft>
                <a:spcPts val="0"/>
              </a:spcAft>
            </a:pPr>
            <a:r>
              <a:rPr lang="en-IE" sz="1200" b="1" dirty="0" smtClean="0">
                <a:effectLst/>
                <a:latin typeface="+mn-lt"/>
                <a:ea typeface="Calibri"/>
                <a:cs typeface="Times New Roman"/>
              </a:rPr>
              <a:t>Actions in WP</a:t>
            </a:r>
            <a:endParaRPr lang="bg-BG" sz="1200" dirty="0" smtClean="0">
              <a:effectLst/>
              <a:latin typeface="+mn-lt"/>
              <a:ea typeface="Calibri"/>
              <a:cs typeface="Times New Roman"/>
            </a:endParaRPr>
          </a:p>
          <a:p>
            <a:pPr>
              <a:lnSpc>
                <a:spcPct val="115000"/>
              </a:lnSpc>
              <a:spcAft>
                <a:spcPts val="0"/>
              </a:spcAft>
            </a:pPr>
            <a:r>
              <a:rPr lang="en-IE" sz="1200" b="1" dirty="0" smtClean="0">
                <a:effectLst/>
                <a:latin typeface="+mn-lt"/>
                <a:ea typeface="Calibri"/>
                <a:cs typeface="Times New Roman"/>
              </a:rPr>
              <a:t>Consortium structure</a:t>
            </a:r>
            <a:endParaRPr lang="bg-BG" sz="1200" dirty="0" smtClean="0">
              <a:effectLst/>
              <a:latin typeface="+mn-lt"/>
              <a:ea typeface="Calibri"/>
              <a:cs typeface="Times New Roman"/>
            </a:endParaRPr>
          </a:p>
          <a:p>
            <a:pPr>
              <a:lnSpc>
                <a:spcPct val="115000"/>
              </a:lnSpc>
              <a:spcAft>
                <a:spcPts val="0"/>
              </a:spcAft>
            </a:pPr>
            <a:r>
              <a:rPr lang="en-IE" sz="1200" b="1" dirty="0" smtClean="0">
                <a:effectLst/>
                <a:latin typeface="+mn-lt"/>
                <a:ea typeface="Calibri"/>
                <a:cs typeface="Times New Roman"/>
              </a:rPr>
              <a:t>Target group and scale of operation </a:t>
            </a:r>
            <a:endParaRPr lang="bg-BG" sz="1200" dirty="0" smtClean="0">
              <a:effectLst/>
              <a:latin typeface="+mn-lt"/>
              <a:ea typeface="Calibri"/>
              <a:cs typeface="Times New Roman"/>
            </a:endParaRPr>
          </a:p>
          <a:p>
            <a:pPr>
              <a:lnSpc>
                <a:spcPct val="115000"/>
              </a:lnSpc>
              <a:spcAft>
                <a:spcPts val="0"/>
              </a:spcAft>
            </a:pPr>
            <a:r>
              <a:rPr lang="en-IE" sz="1200" b="1" dirty="0" smtClean="0">
                <a:effectLst/>
                <a:latin typeface="+mn-lt"/>
                <a:ea typeface="Calibri"/>
                <a:cs typeface="Times New Roman"/>
              </a:rPr>
              <a:t>Policy objectives</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Teaming</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Main beneficiary + 1 or 2 strategic advanced partners</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Single centre of excellence to be modernised or created, relevant at national scale</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Develop light houses and role models to stimulate reforms of national R&amp;I system, increase level of excellence of national R&amp;I system, mobilise new investments </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Twinning</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Main beneficiary and focussed network of partnering organisations</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Individual institutions and small network of advanced partnering institutions. Institutional scale with European outreach</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Develop excellence in a chosen R&amp;I domain for the main beneficiary with the help of twinning partners, increase visibility of main beneficiary and upskill its staff</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ERA Chairs</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Mono-beneficiary host organisation with optional single partner organisation</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Excellent individuals and their teams, institutional scale </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Excellent scientists and their teams to become game changers at institutional level, develop new research strands and raise level of excellence </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Excellence hubs</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Group of 2 or 3 placed based innovation ecosystems based on the quadruple helix approach</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Research institutions, firms, local/regional government, societal actors, local regional scale with cross border dimension</a:t>
            </a:r>
            <a:endParaRPr lang="bg-BG" sz="1200" dirty="0" smtClean="0">
              <a:effectLst/>
              <a:latin typeface="+mn-lt"/>
              <a:ea typeface="Calibri"/>
              <a:cs typeface="Times New Roman"/>
            </a:endParaRPr>
          </a:p>
          <a:p>
            <a:pPr>
              <a:lnSpc>
                <a:spcPct val="115000"/>
              </a:lnSpc>
              <a:spcAft>
                <a:spcPts val="0"/>
              </a:spcAft>
            </a:pPr>
            <a:r>
              <a:rPr lang="en-IE" sz="1200" dirty="0" smtClean="0">
                <a:effectLst/>
                <a:latin typeface="+mn-lt"/>
                <a:ea typeface="Calibri"/>
                <a:cs typeface="Times New Roman"/>
              </a:rPr>
              <a:t>Foster innovation excellence in place based (local/regional) innovation ecosystems, improve science business linkages, regional dimension of widening, </a:t>
            </a:r>
            <a:r>
              <a:rPr lang="en-IE" sz="1200" b="1" dirty="0" smtClean="0">
                <a:effectLst/>
                <a:latin typeface="+mn-lt"/>
                <a:ea typeface="Calibri"/>
                <a:cs typeface="Times New Roman"/>
              </a:rPr>
              <a:t>bottom-up approach</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EIC Innovation Ecosystem</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Network of EU level actors or entities whose functional goal is to enable technology development and innovation</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Funding agencies, RTOs, academic institutions, venture capitalists operating at-European scale all countries</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Joint development and implementation of funding programmes, connecting, where relevant in cooperation with the EIT, with national and regional innovation actors and topics, </a:t>
            </a:r>
            <a:r>
              <a:rPr lang="en-IE" sz="1200" b="1" i="1" dirty="0" smtClean="0">
                <a:effectLst/>
                <a:latin typeface="+mn-lt"/>
                <a:ea typeface="Calibri"/>
                <a:cs typeface="Times New Roman"/>
              </a:rPr>
              <a:t>top down approach</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EIT Regional Innovation Scheme (RIS)</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Local organisations associated to EIT KICs</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Local universities, companies and other actors in countries regions with status of modest and moderate innovators (beyond widening countries)</a:t>
            </a:r>
            <a:endParaRPr lang="bg-BG" sz="1200" dirty="0" smtClean="0">
              <a:effectLst/>
              <a:latin typeface="+mn-lt"/>
              <a:ea typeface="Calibri"/>
              <a:cs typeface="Times New Roman"/>
            </a:endParaRPr>
          </a:p>
          <a:p>
            <a:pPr>
              <a:lnSpc>
                <a:spcPct val="115000"/>
              </a:lnSpc>
              <a:spcAft>
                <a:spcPts val="0"/>
              </a:spcAft>
            </a:pPr>
            <a:r>
              <a:rPr lang="en-IE" sz="1200" i="1" dirty="0" smtClean="0">
                <a:effectLst/>
                <a:latin typeface="+mn-lt"/>
                <a:ea typeface="Calibri"/>
                <a:cs typeface="Times New Roman"/>
              </a:rPr>
              <a:t>Development of entrepreneurial skills, prizes, accelerators etc. in the context of KICs</a:t>
            </a:r>
            <a:endParaRPr lang="bg-BG" sz="12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A9551A4D-9A9A-4851-934F-170AC2154B06}" type="slidenum">
              <a:rPr lang="bg-BG" smtClean="0"/>
              <a:t>4</a:t>
            </a:fld>
            <a:endParaRPr lang="bg-BG"/>
          </a:p>
        </p:txBody>
      </p:sp>
    </p:spTree>
    <p:extLst>
      <p:ext uri="{BB962C8B-B14F-4D97-AF65-F5344CB8AC3E}">
        <p14:creationId xmlns:p14="http://schemas.microsoft.com/office/powerpoint/2010/main" val="145899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smtClean="0"/>
              <a:t>да подкрепи </a:t>
            </a:r>
            <a:r>
              <a:rPr lang="ru-RU" dirty="0" err="1" smtClean="0"/>
              <a:t>създаването</a:t>
            </a:r>
            <a:r>
              <a:rPr lang="ru-RU" dirty="0" smtClean="0"/>
              <a:t> на нови </a:t>
            </a:r>
            <a:r>
              <a:rPr lang="ru-RU" dirty="0" err="1" smtClean="0"/>
              <a:t>центрове</a:t>
            </a:r>
            <a:r>
              <a:rPr lang="ru-RU" dirty="0" smtClean="0"/>
              <a:t> за </a:t>
            </a:r>
            <a:r>
              <a:rPr lang="ru-RU" dirty="0" err="1" smtClean="0"/>
              <a:t>върхови</a:t>
            </a:r>
            <a:r>
              <a:rPr lang="ru-RU" dirty="0" smtClean="0"/>
              <a:t> постижения или </a:t>
            </a:r>
            <a:r>
              <a:rPr lang="ru-RU" dirty="0" err="1" smtClean="0"/>
              <a:t>надграждане</a:t>
            </a:r>
            <a:r>
              <a:rPr lang="ru-RU" dirty="0" smtClean="0"/>
              <a:t> на </a:t>
            </a:r>
            <a:r>
              <a:rPr lang="ru-RU" dirty="0" err="1" smtClean="0"/>
              <a:t>съществуващите</a:t>
            </a:r>
            <a:r>
              <a:rPr lang="ru-RU" dirty="0" smtClean="0"/>
              <a:t> в </a:t>
            </a:r>
            <a:r>
              <a:rPr lang="ru-RU" dirty="0" err="1" smtClean="0"/>
              <a:t>допустимите</a:t>
            </a:r>
            <a:r>
              <a:rPr lang="ru-RU" dirty="0" smtClean="0"/>
              <a:t> </a:t>
            </a:r>
            <a:r>
              <a:rPr lang="ru-RU" dirty="0" err="1" smtClean="0"/>
              <a:t>страни</a:t>
            </a:r>
            <a:r>
              <a:rPr lang="ru-RU" dirty="0" smtClean="0"/>
              <a:t> в избрана научна </a:t>
            </a:r>
            <a:r>
              <a:rPr lang="ru-RU" dirty="0" err="1" smtClean="0"/>
              <a:t>област</a:t>
            </a:r>
            <a:endParaRPr lang="ru-RU" dirty="0" smtClean="0"/>
          </a:p>
          <a:p>
            <a:r>
              <a:rPr lang="ru-RU" b="1" dirty="0" smtClean="0"/>
              <a:t>Обхват</a:t>
            </a:r>
            <a:r>
              <a:rPr lang="ru-RU" dirty="0" smtClean="0"/>
              <a:t>: </a:t>
            </a:r>
            <a:r>
              <a:rPr lang="ru-RU" dirty="0" err="1" smtClean="0"/>
              <a:t>Проекти</a:t>
            </a:r>
            <a:r>
              <a:rPr lang="ru-RU" dirty="0" smtClean="0"/>
              <a:t> за </a:t>
            </a:r>
            <a:r>
              <a:rPr lang="ru-RU" dirty="0" err="1" smtClean="0"/>
              <a:t>обединяване</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изпълнени</a:t>
            </a:r>
            <a:r>
              <a:rPr lang="ru-RU" dirty="0" smtClean="0"/>
              <a:t> </a:t>
            </a:r>
            <a:r>
              <a:rPr lang="ru-RU" dirty="0" err="1" smtClean="0"/>
              <a:t>като</a:t>
            </a:r>
            <a:r>
              <a:rPr lang="ru-RU" dirty="0" smtClean="0"/>
              <a:t> CSA в </a:t>
            </a:r>
            <a:r>
              <a:rPr lang="ru-RU" dirty="0" err="1" smtClean="0"/>
              <a:t>рамките</a:t>
            </a:r>
            <a:r>
              <a:rPr lang="ru-RU" dirty="0" smtClean="0"/>
              <a:t> на </a:t>
            </a:r>
            <a:r>
              <a:rPr lang="ru-RU" dirty="0" err="1" smtClean="0"/>
              <a:t>Horizon</a:t>
            </a:r>
            <a:r>
              <a:rPr lang="ru-RU" dirty="0" smtClean="0"/>
              <a:t> </a:t>
            </a:r>
            <a:r>
              <a:rPr lang="ru-RU" dirty="0" err="1" smtClean="0"/>
              <a:t>Europe</a:t>
            </a:r>
            <a:r>
              <a:rPr lang="ru-RU" dirty="0" smtClean="0"/>
              <a:t> с </a:t>
            </a:r>
            <a:r>
              <a:rPr lang="ru-RU" dirty="0" err="1" smtClean="0"/>
              <a:t>безвъзмездна</a:t>
            </a:r>
            <a:r>
              <a:rPr lang="ru-RU" dirty="0" smtClean="0"/>
              <a:t> </a:t>
            </a:r>
            <a:r>
              <a:rPr lang="ru-RU" dirty="0" err="1" smtClean="0"/>
              <a:t>помощ</a:t>
            </a:r>
            <a:r>
              <a:rPr lang="ru-RU" dirty="0" smtClean="0"/>
              <a:t> до 15 </a:t>
            </a:r>
            <a:r>
              <a:rPr lang="ru-RU" dirty="0" err="1" smtClean="0"/>
              <a:t>милиона</a:t>
            </a:r>
            <a:r>
              <a:rPr lang="ru-RU" dirty="0" smtClean="0"/>
              <a:t> евро с </a:t>
            </a:r>
            <a:r>
              <a:rPr lang="ru-RU" dirty="0" err="1" smtClean="0"/>
              <a:t>участието</a:t>
            </a:r>
            <a:r>
              <a:rPr lang="ru-RU" dirty="0" smtClean="0"/>
              <a:t> на координатор, </a:t>
            </a:r>
            <a:r>
              <a:rPr lang="ru-RU" dirty="0" err="1" smtClean="0"/>
              <a:t>установен</a:t>
            </a:r>
            <a:r>
              <a:rPr lang="ru-RU" dirty="0" smtClean="0"/>
              <a:t> в допустима </a:t>
            </a:r>
            <a:r>
              <a:rPr lang="ru-RU" dirty="0" err="1" smtClean="0"/>
              <a:t>държава</a:t>
            </a:r>
            <a:r>
              <a:rPr lang="ru-RU" dirty="0" smtClean="0"/>
              <a:t>, и </a:t>
            </a:r>
            <a:r>
              <a:rPr lang="ru-RU" dirty="0" err="1" smtClean="0"/>
              <a:t>поне</a:t>
            </a:r>
            <a:r>
              <a:rPr lang="ru-RU" dirty="0" smtClean="0"/>
              <a:t> един университет или </a:t>
            </a:r>
            <a:r>
              <a:rPr lang="ru-RU" dirty="0" err="1" smtClean="0"/>
              <a:t>изследователска</a:t>
            </a:r>
            <a:r>
              <a:rPr lang="ru-RU" dirty="0" smtClean="0"/>
              <a:t> организация от друга </a:t>
            </a:r>
            <a:r>
              <a:rPr lang="ru-RU" dirty="0" err="1" smtClean="0"/>
              <a:t>държава</a:t>
            </a:r>
            <a:r>
              <a:rPr lang="ru-RU" dirty="0" smtClean="0"/>
              <a:t> с </a:t>
            </a:r>
            <a:r>
              <a:rPr lang="ru-RU" dirty="0" err="1" smtClean="0"/>
              <a:t>изключителна</a:t>
            </a:r>
            <a:r>
              <a:rPr lang="ru-RU" dirty="0" smtClean="0"/>
              <a:t> </a:t>
            </a:r>
            <a:r>
              <a:rPr lang="ru-RU" dirty="0" err="1" smtClean="0"/>
              <a:t>международна</a:t>
            </a:r>
            <a:r>
              <a:rPr lang="ru-RU" dirty="0" smtClean="0"/>
              <a:t> репутация в </a:t>
            </a:r>
            <a:r>
              <a:rPr lang="ru-RU" dirty="0" err="1" smtClean="0"/>
              <a:t>областта</a:t>
            </a:r>
            <a:r>
              <a:rPr lang="ru-RU" dirty="0" smtClean="0"/>
              <a:t> на </a:t>
            </a:r>
            <a:r>
              <a:rPr lang="ru-RU" dirty="0" err="1" smtClean="0"/>
              <a:t>научните</a:t>
            </a:r>
            <a:r>
              <a:rPr lang="ru-RU" dirty="0" smtClean="0"/>
              <a:t> </a:t>
            </a:r>
            <a:r>
              <a:rPr lang="ru-RU" dirty="0" err="1" smtClean="0"/>
              <a:t>изследвания</a:t>
            </a:r>
            <a:r>
              <a:rPr lang="ru-RU" dirty="0" smtClean="0"/>
              <a:t> и </a:t>
            </a:r>
            <a:r>
              <a:rPr lang="ru-RU" dirty="0" err="1" smtClean="0"/>
              <a:t>иновациите</a:t>
            </a:r>
            <a:r>
              <a:rPr lang="ru-RU" dirty="0" smtClean="0"/>
              <a:t> </a:t>
            </a:r>
            <a:r>
              <a:rPr lang="ru-RU" dirty="0" err="1" smtClean="0"/>
              <a:t>върхови</a:t>
            </a:r>
            <a:r>
              <a:rPr lang="ru-RU" dirty="0" smtClean="0"/>
              <a:t> постижения в </a:t>
            </a:r>
            <a:r>
              <a:rPr lang="ru-RU" dirty="0" err="1" smtClean="0"/>
              <a:t>избраната</a:t>
            </a:r>
            <a:r>
              <a:rPr lang="ru-RU" dirty="0" smtClean="0"/>
              <a:t> научна </a:t>
            </a:r>
            <a:r>
              <a:rPr lang="ru-RU" dirty="0" err="1" smtClean="0"/>
              <a:t>област</a:t>
            </a:r>
            <a:r>
              <a:rPr lang="ru-RU" dirty="0" smtClean="0"/>
              <a:t>.</a:t>
            </a:r>
          </a:p>
          <a:p>
            <a:r>
              <a:rPr lang="ru-RU" dirty="0" err="1" smtClean="0"/>
              <a:t>Това</a:t>
            </a:r>
            <a:r>
              <a:rPr lang="ru-RU" dirty="0" smtClean="0"/>
              <a:t> </a:t>
            </a:r>
            <a:r>
              <a:rPr lang="ru-RU" dirty="0" err="1" smtClean="0"/>
              <a:t>ще</a:t>
            </a:r>
            <a:r>
              <a:rPr lang="ru-RU" dirty="0" smtClean="0"/>
              <a:t> </a:t>
            </a:r>
            <a:r>
              <a:rPr lang="ru-RU" dirty="0" err="1" smtClean="0"/>
              <a:t>бъде</a:t>
            </a:r>
            <a:r>
              <a:rPr lang="ru-RU" dirty="0" smtClean="0"/>
              <a:t> </a:t>
            </a:r>
            <a:r>
              <a:rPr lang="ru-RU" dirty="0" err="1" smtClean="0"/>
              <a:t>едно</a:t>
            </a:r>
            <a:r>
              <a:rPr lang="ru-RU" dirty="0" smtClean="0"/>
              <a:t> заявление, оценено в </a:t>
            </a:r>
            <a:r>
              <a:rPr lang="ru-RU" dirty="0" err="1" smtClean="0"/>
              <a:t>двуетапна</a:t>
            </a:r>
            <a:r>
              <a:rPr lang="ru-RU" dirty="0" smtClean="0"/>
              <a:t> процедура за оценка с </a:t>
            </a:r>
            <a:r>
              <a:rPr lang="ru-RU" dirty="0" err="1" smtClean="0"/>
              <a:t>възможност</a:t>
            </a:r>
            <a:r>
              <a:rPr lang="ru-RU" dirty="0" smtClean="0"/>
              <a:t> за оценка на </a:t>
            </a:r>
            <a:r>
              <a:rPr lang="ru-RU" dirty="0" err="1" smtClean="0"/>
              <a:t>съфинансираната</a:t>
            </a:r>
            <a:r>
              <a:rPr lang="ru-RU" dirty="0" smtClean="0"/>
              <a:t> част (ЕФРР и др.).</a:t>
            </a:r>
          </a:p>
          <a:p>
            <a:r>
              <a:rPr lang="ru-RU" dirty="0" smtClean="0"/>
              <a:t>На </a:t>
            </a:r>
            <a:r>
              <a:rPr lang="ru-RU" dirty="0" err="1" smtClean="0"/>
              <a:t>първия</a:t>
            </a:r>
            <a:r>
              <a:rPr lang="ru-RU" dirty="0" smtClean="0"/>
              <a:t> </a:t>
            </a:r>
            <a:r>
              <a:rPr lang="ru-RU" dirty="0" err="1" smtClean="0"/>
              <a:t>етап</a:t>
            </a:r>
            <a:r>
              <a:rPr lang="ru-RU" dirty="0" smtClean="0"/>
              <a:t> от </a:t>
            </a:r>
            <a:r>
              <a:rPr lang="ru-RU" dirty="0" err="1" smtClean="0"/>
              <a:t>оценката</a:t>
            </a:r>
            <a:r>
              <a:rPr lang="ru-RU" dirty="0" smtClean="0"/>
              <a:t> се </a:t>
            </a:r>
            <a:r>
              <a:rPr lang="ru-RU" dirty="0" err="1" smtClean="0"/>
              <a:t>вземат</a:t>
            </a:r>
            <a:r>
              <a:rPr lang="ru-RU" dirty="0" smtClean="0"/>
              <a:t> </a:t>
            </a:r>
            <a:r>
              <a:rPr lang="ru-RU" dirty="0" err="1" smtClean="0"/>
              <a:t>предвид</a:t>
            </a:r>
            <a:r>
              <a:rPr lang="ru-RU" dirty="0" smtClean="0"/>
              <a:t> </a:t>
            </a:r>
            <a:r>
              <a:rPr lang="ru-RU" dirty="0" err="1" smtClean="0"/>
              <a:t>основните</a:t>
            </a:r>
            <a:r>
              <a:rPr lang="ru-RU" dirty="0" smtClean="0"/>
              <a:t> </a:t>
            </a:r>
            <a:r>
              <a:rPr lang="ru-RU" dirty="0" err="1" smtClean="0"/>
              <a:t>елементи</a:t>
            </a:r>
            <a:r>
              <a:rPr lang="ru-RU" dirty="0" smtClean="0"/>
              <a:t>:</a:t>
            </a:r>
          </a:p>
          <a:p>
            <a:pPr marL="171450" indent="-171450">
              <a:buFont typeface="Arial" panose="020B0604020202020204" pitchFamily="34" charset="0"/>
              <a:buChar char="•"/>
            </a:pPr>
            <a:r>
              <a:rPr lang="ru-RU" dirty="0" err="1" smtClean="0"/>
              <a:t>Съвършенство</a:t>
            </a:r>
            <a:r>
              <a:rPr lang="ru-RU" dirty="0" smtClean="0"/>
              <a:t> в </a:t>
            </a:r>
            <a:r>
              <a:rPr lang="ru-RU" dirty="0" err="1" smtClean="0"/>
              <a:t>научноизследователската</a:t>
            </a:r>
            <a:r>
              <a:rPr lang="ru-RU" dirty="0" smtClean="0"/>
              <a:t> и </a:t>
            </a:r>
            <a:r>
              <a:rPr lang="ru-RU" dirty="0" err="1" smtClean="0"/>
              <a:t>развойна</a:t>
            </a:r>
            <a:r>
              <a:rPr lang="ru-RU" dirty="0" smtClean="0"/>
              <a:t> </a:t>
            </a:r>
            <a:r>
              <a:rPr lang="ru-RU" dirty="0" err="1" smtClean="0"/>
              <a:t>дейност</a:t>
            </a:r>
            <a:r>
              <a:rPr lang="ru-RU" dirty="0" smtClean="0"/>
              <a:t> и </a:t>
            </a:r>
            <a:r>
              <a:rPr lang="ru-RU" dirty="0" err="1" smtClean="0"/>
              <a:t>концептуалният</a:t>
            </a:r>
            <a:r>
              <a:rPr lang="ru-RU" dirty="0" smtClean="0"/>
              <a:t> подход за </a:t>
            </a:r>
            <a:r>
              <a:rPr lang="ru-RU" dirty="0" err="1" smtClean="0"/>
              <a:t>центровете</a:t>
            </a:r>
            <a:r>
              <a:rPr lang="ru-RU" dirty="0" smtClean="0"/>
              <a:t> за </a:t>
            </a:r>
            <a:r>
              <a:rPr lang="ru-RU" dirty="0" err="1" smtClean="0"/>
              <a:t>върхови</a:t>
            </a:r>
            <a:r>
              <a:rPr lang="ru-RU" dirty="0" smtClean="0"/>
              <a:t> постижения</a:t>
            </a:r>
          </a:p>
          <a:p>
            <a:pPr marL="171450" indent="-171450">
              <a:buFont typeface="Arial" panose="020B0604020202020204" pitchFamily="34" charset="0"/>
              <a:buChar char="•"/>
            </a:pPr>
            <a:r>
              <a:rPr lang="ru-RU" dirty="0" smtClean="0"/>
              <a:t>как да получите </a:t>
            </a:r>
            <a:r>
              <a:rPr lang="ru-RU" dirty="0" err="1" smtClean="0"/>
              <a:t>достъп</a:t>
            </a:r>
            <a:r>
              <a:rPr lang="ru-RU" dirty="0" smtClean="0"/>
              <a:t> до </a:t>
            </a:r>
            <a:r>
              <a:rPr lang="ru-RU" dirty="0" err="1" smtClean="0"/>
              <a:t>допълнително</a:t>
            </a:r>
            <a:r>
              <a:rPr lang="ru-RU" dirty="0" smtClean="0"/>
              <a:t> </a:t>
            </a:r>
            <a:r>
              <a:rPr lang="ru-RU" dirty="0" err="1" smtClean="0"/>
              <a:t>финансиране</a:t>
            </a:r>
            <a:r>
              <a:rPr lang="ru-RU" dirty="0" smtClean="0"/>
              <a:t> от </a:t>
            </a:r>
            <a:r>
              <a:rPr lang="ru-RU" dirty="0" err="1" smtClean="0"/>
              <a:t>други</a:t>
            </a:r>
            <a:r>
              <a:rPr lang="ru-RU" dirty="0" smtClean="0"/>
              <a:t> </a:t>
            </a:r>
            <a:r>
              <a:rPr lang="ru-RU" dirty="0" err="1" smtClean="0"/>
              <a:t>източници</a:t>
            </a:r>
            <a:endParaRPr lang="ru-RU" dirty="0" smtClean="0"/>
          </a:p>
          <a:p>
            <a:pPr marL="171450" indent="-171450">
              <a:buFont typeface="Arial" panose="020B0604020202020204" pitchFamily="34" charset="0"/>
              <a:buChar char="•"/>
            </a:pPr>
            <a:r>
              <a:rPr lang="ru-RU" dirty="0" smtClean="0"/>
              <a:t>как </a:t>
            </a:r>
            <a:r>
              <a:rPr lang="ru-RU" dirty="0" err="1" smtClean="0"/>
              <a:t>ще</a:t>
            </a:r>
            <a:r>
              <a:rPr lang="ru-RU" dirty="0" smtClean="0"/>
              <a:t> </a:t>
            </a:r>
            <a:r>
              <a:rPr lang="ru-RU" dirty="0" err="1" smtClean="0"/>
              <a:t>бъде</a:t>
            </a:r>
            <a:r>
              <a:rPr lang="ru-RU" dirty="0" smtClean="0"/>
              <a:t> </a:t>
            </a:r>
            <a:r>
              <a:rPr lang="ru-RU" dirty="0" err="1" smtClean="0"/>
              <a:t>осигурена</a:t>
            </a:r>
            <a:r>
              <a:rPr lang="ru-RU" dirty="0" smtClean="0"/>
              <a:t> </a:t>
            </a:r>
            <a:r>
              <a:rPr lang="ru-RU" dirty="0" err="1" smtClean="0"/>
              <a:t>автономията</a:t>
            </a:r>
            <a:r>
              <a:rPr lang="ru-RU" dirty="0" smtClean="0"/>
              <a:t> на предвидения </a:t>
            </a:r>
            <a:r>
              <a:rPr lang="ru-RU" dirty="0" err="1" smtClean="0"/>
              <a:t>център</a:t>
            </a:r>
            <a:r>
              <a:rPr lang="ru-RU" dirty="0" smtClean="0"/>
              <a:t> и </a:t>
            </a:r>
            <a:r>
              <a:rPr lang="ru-RU" dirty="0" err="1" smtClean="0"/>
              <a:t>ще</a:t>
            </a:r>
            <a:r>
              <a:rPr lang="ru-RU" dirty="0" smtClean="0"/>
              <a:t> </a:t>
            </a:r>
            <a:r>
              <a:rPr lang="ru-RU" dirty="0" err="1" smtClean="0"/>
              <a:t>бъдат</a:t>
            </a:r>
            <a:r>
              <a:rPr lang="ru-RU" dirty="0" smtClean="0"/>
              <a:t> </a:t>
            </a:r>
            <a:r>
              <a:rPr lang="ru-RU" dirty="0" err="1" smtClean="0"/>
              <a:t>наети</a:t>
            </a:r>
            <a:r>
              <a:rPr lang="ru-RU" dirty="0" smtClean="0"/>
              <a:t> и </a:t>
            </a:r>
            <a:r>
              <a:rPr lang="ru-RU" dirty="0" err="1" smtClean="0"/>
              <a:t>запазени</a:t>
            </a:r>
            <a:r>
              <a:rPr lang="ru-RU" dirty="0" smtClean="0"/>
              <a:t> </a:t>
            </a:r>
            <a:r>
              <a:rPr lang="ru-RU" dirty="0" err="1" smtClean="0"/>
              <a:t>необходимите</a:t>
            </a:r>
            <a:r>
              <a:rPr lang="ru-RU" dirty="0" smtClean="0"/>
              <a:t> </a:t>
            </a:r>
            <a:r>
              <a:rPr lang="ru-RU" dirty="0" err="1" smtClean="0"/>
              <a:t>човешки</a:t>
            </a:r>
            <a:r>
              <a:rPr lang="ru-RU" dirty="0" smtClean="0"/>
              <a:t> </a:t>
            </a:r>
            <a:r>
              <a:rPr lang="ru-RU" dirty="0" err="1" smtClean="0"/>
              <a:t>ресурси</a:t>
            </a:r>
            <a:endParaRPr lang="ru-RU" dirty="0" smtClean="0"/>
          </a:p>
          <a:p>
            <a:r>
              <a:rPr lang="ru-RU" dirty="0" smtClean="0"/>
              <a:t>На </a:t>
            </a:r>
            <a:r>
              <a:rPr lang="ru-RU" dirty="0" err="1" smtClean="0"/>
              <a:t>втория</a:t>
            </a:r>
            <a:r>
              <a:rPr lang="ru-RU" dirty="0" smtClean="0"/>
              <a:t> </a:t>
            </a:r>
            <a:r>
              <a:rPr lang="ru-RU" dirty="0" err="1" smtClean="0"/>
              <a:t>етап</a:t>
            </a:r>
            <a:r>
              <a:rPr lang="ru-RU" dirty="0" smtClean="0"/>
              <a:t> </a:t>
            </a:r>
            <a:r>
              <a:rPr lang="ru-RU" dirty="0" err="1" smtClean="0"/>
              <a:t>кандидатите</a:t>
            </a:r>
            <a:r>
              <a:rPr lang="ru-RU" dirty="0" smtClean="0"/>
              <a:t>, успели в </a:t>
            </a:r>
            <a:r>
              <a:rPr lang="ru-RU" dirty="0" err="1" smtClean="0"/>
              <a:t>първи</a:t>
            </a:r>
            <a:r>
              <a:rPr lang="ru-RU" dirty="0" smtClean="0"/>
              <a:t> </a:t>
            </a:r>
            <a:r>
              <a:rPr lang="ru-RU" dirty="0" err="1" smtClean="0"/>
              <a:t>етап</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поканени</a:t>
            </a:r>
            <a:r>
              <a:rPr lang="ru-RU" dirty="0" smtClean="0"/>
              <a:t> да представят </a:t>
            </a:r>
            <a:r>
              <a:rPr lang="ru-RU" dirty="0" err="1" smtClean="0"/>
              <a:t>пълно</a:t>
            </a:r>
            <a:r>
              <a:rPr lang="ru-RU" dirty="0" smtClean="0"/>
              <a:t> предложение (</a:t>
            </a:r>
            <a:r>
              <a:rPr lang="ru-RU" dirty="0" err="1" smtClean="0"/>
              <a:t>включително</a:t>
            </a:r>
            <a:r>
              <a:rPr lang="ru-RU" dirty="0" smtClean="0"/>
              <a:t> </a:t>
            </a:r>
            <a:r>
              <a:rPr lang="ru-RU" dirty="0" err="1" smtClean="0"/>
              <a:t>инвестиционен</a:t>
            </a:r>
            <a:r>
              <a:rPr lang="ru-RU" dirty="0" smtClean="0"/>
              <a:t> план и </a:t>
            </a:r>
            <a:r>
              <a:rPr lang="ru-RU" dirty="0" err="1" smtClean="0"/>
              <a:t>обвързващ</a:t>
            </a:r>
            <a:r>
              <a:rPr lang="ru-RU" dirty="0" smtClean="0"/>
              <a:t> </a:t>
            </a:r>
            <a:r>
              <a:rPr lang="ru-RU" dirty="0" err="1" smtClean="0"/>
              <a:t>ангажимент</a:t>
            </a:r>
            <a:r>
              <a:rPr lang="ru-RU" dirty="0" smtClean="0"/>
              <a:t> за </a:t>
            </a:r>
            <a:r>
              <a:rPr lang="ru-RU" dirty="0" err="1" smtClean="0"/>
              <a:t>необходимото</a:t>
            </a:r>
            <a:r>
              <a:rPr lang="ru-RU" dirty="0" smtClean="0"/>
              <a:t> </a:t>
            </a:r>
            <a:r>
              <a:rPr lang="ru-RU" dirty="0" err="1" smtClean="0"/>
              <a:t>допълнително</a:t>
            </a:r>
            <a:r>
              <a:rPr lang="ru-RU" dirty="0" smtClean="0"/>
              <a:t> </a:t>
            </a:r>
            <a:r>
              <a:rPr lang="ru-RU" dirty="0" err="1" smtClean="0"/>
              <a:t>финансиране</a:t>
            </a:r>
            <a:r>
              <a:rPr lang="ru-RU" dirty="0" smtClean="0"/>
              <a:t>.</a:t>
            </a:r>
            <a:endParaRPr lang="en-I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04146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smtClean="0"/>
              <a:t>да се укрепи определена </a:t>
            </a:r>
            <a:r>
              <a:rPr lang="ru-RU" dirty="0" err="1" smtClean="0"/>
              <a:t>област</a:t>
            </a:r>
            <a:r>
              <a:rPr lang="ru-RU" dirty="0" smtClean="0"/>
              <a:t> на </a:t>
            </a:r>
            <a:r>
              <a:rPr lang="ru-RU" dirty="0" err="1" smtClean="0"/>
              <a:t>научни</a:t>
            </a:r>
            <a:r>
              <a:rPr lang="ru-RU" dirty="0" smtClean="0"/>
              <a:t> </a:t>
            </a:r>
            <a:r>
              <a:rPr lang="ru-RU" dirty="0" err="1" smtClean="0"/>
              <a:t>изследвания</a:t>
            </a:r>
            <a:r>
              <a:rPr lang="ru-RU" dirty="0" smtClean="0"/>
              <a:t> в университет или </a:t>
            </a:r>
            <a:r>
              <a:rPr lang="ru-RU" dirty="0" err="1" smtClean="0"/>
              <a:t>изследователска</a:t>
            </a:r>
            <a:r>
              <a:rPr lang="ru-RU" dirty="0" smtClean="0"/>
              <a:t> организация, </a:t>
            </a:r>
            <a:r>
              <a:rPr lang="ru-RU" dirty="0" err="1" smtClean="0"/>
              <a:t>като</a:t>
            </a:r>
            <a:r>
              <a:rPr lang="ru-RU" dirty="0" smtClean="0"/>
              <a:t> се </a:t>
            </a:r>
            <a:r>
              <a:rPr lang="ru-RU" dirty="0" err="1" smtClean="0"/>
              <a:t>свърже</a:t>
            </a:r>
            <a:r>
              <a:rPr lang="ru-RU" dirty="0" smtClean="0"/>
              <a:t> с </a:t>
            </a:r>
            <a:r>
              <a:rPr lang="ru-RU" dirty="0" err="1" smtClean="0"/>
              <a:t>поне</a:t>
            </a:r>
            <a:r>
              <a:rPr lang="ru-RU" dirty="0" smtClean="0"/>
              <a:t> две </a:t>
            </a:r>
            <a:r>
              <a:rPr lang="ru-RU" dirty="0" err="1" smtClean="0"/>
              <a:t>водещи</a:t>
            </a:r>
            <a:r>
              <a:rPr lang="ru-RU" dirty="0" smtClean="0"/>
              <a:t> </a:t>
            </a:r>
            <a:r>
              <a:rPr lang="ru-RU" dirty="0" err="1" smtClean="0"/>
              <a:t>международни</a:t>
            </a:r>
            <a:r>
              <a:rPr lang="ru-RU" dirty="0" smtClean="0"/>
              <a:t> </a:t>
            </a:r>
            <a:r>
              <a:rPr lang="ru-RU" dirty="0" err="1" smtClean="0"/>
              <a:t>изследователски</a:t>
            </a:r>
            <a:r>
              <a:rPr lang="ru-RU" dirty="0" smtClean="0"/>
              <a:t> институции в </a:t>
            </a:r>
            <a:r>
              <a:rPr lang="ru-RU" dirty="0" err="1" smtClean="0"/>
              <a:t>други</a:t>
            </a:r>
            <a:r>
              <a:rPr lang="ru-RU" dirty="0" smtClean="0"/>
              <a:t> </a:t>
            </a:r>
            <a:r>
              <a:rPr lang="ru-RU" dirty="0" err="1" smtClean="0"/>
              <a:t>държави-членки</a:t>
            </a:r>
            <a:r>
              <a:rPr lang="ru-RU" dirty="0" smtClean="0"/>
              <a:t> или </a:t>
            </a:r>
            <a:r>
              <a:rPr lang="ru-RU" dirty="0" err="1" smtClean="0"/>
              <a:t>асоциирани</a:t>
            </a:r>
            <a:r>
              <a:rPr lang="ru-RU" dirty="0" smtClean="0"/>
              <a:t> </a:t>
            </a:r>
            <a:r>
              <a:rPr lang="ru-RU" dirty="0" err="1" smtClean="0"/>
              <a:t>държави</a:t>
            </a:r>
            <a:endParaRPr lang="ru-RU" dirty="0" smtClean="0"/>
          </a:p>
          <a:p>
            <a:r>
              <a:rPr lang="ru-RU" b="1" dirty="0" smtClean="0"/>
              <a:t>Обхват: </a:t>
            </a:r>
            <a:r>
              <a:rPr lang="ru-RU" dirty="0" err="1" smtClean="0"/>
              <a:t>Туининг</a:t>
            </a:r>
            <a:r>
              <a:rPr lang="ru-RU" dirty="0" smtClean="0"/>
              <a:t> </a:t>
            </a:r>
            <a:r>
              <a:rPr lang="ru-RU" dirty="0" err="1" smtClean="0"/>
              <a:t>проектите</a:t>
            </a:r>
            <a:r>
              <a:rPr lang="ru-RU" dirty="0" smtClean="0"/>
              <a:t> </a:t>
            </a:r>
            <a:r>
              <a:rPr lang="ru-RU" dirty="0" err="1" smtClean="0"/>
              <a:t>ще</a:t>
            </a:r>
            <a:r>
              <a:rPr lang="ru-RU" dirty="0" smtClean="0"/>
              <a:t> </a:t>
            </a:r>
            <a:r>
              <a:rPr lang="ru-RU" dirty="0" err="1" smtClean="0"/>
              <a:t>бъдат</a:t>
            </a:r>
            <a:r>
              <a:rPr lang="ru-RU" dirty="0" smtClean="0"/>
              <a:t> </a:t>
            </a:r>
            <a:r>
              <a:rPr lang="ru-RU" dirty="0" err="1" smtClean="0"/>
              <a:t>реализирани</a:t>
            </a:r>
            <a:r>
              <a:rPr lang="ru-RU" dirty="0" smtClean="0"/>
              <a:t> </a:t>
            </a:r>
            <a:r>
              <a:rPr lang="ru-RU" dirty="0" err="1" smtClean="0"/>
              <a:t>като</a:t>
            </a:r>
            <a:r>
              <a:rPr lang="ru-RU" dirty="0" smtClean="0"/>
              <a:t> CSA в </a:t>
            </a:r>
            <a:r>
              <a:rPr lang="ru-RU" dirty="0" err="1" smtClean="0"/>
              <a:t>рамките</a:t>
            </a:r>
            <a:r>
              <a:rPr lang="ru-RU" dirty="0" smtClean="0"/>
              <a:t> на „</a:t>
            </a:r>
            <a:r>
              <a:rPr lang="ru-RU" dirty="0" err="1" smtClean="0"/>
              <a:t>Хоризонт</a:t>
            </a:r>
            <a:r>
              <a:rPr lang="ru-RU" dirty="0" smtClean="0"/>
              <a:t> Европа“ с </a:t>
            </a:r>
            <a:r>
              <a:rPr lang="ru-RU" dirty="0" err="1" smtClean="0"/>
              <a:t>безвъзмездна</a:t>
            </a:r>
            <a:r>
              <a:rPr lang="ru-RU" dirty="0" smtClean="0"/>
              <a:t> </a:t>
            </a:r>
            <a:r>
              <a:rPr lang="ru-RU" dirty="0" err="1" smtClean="0"/>
              <a:t>помощ</a:t>
            </a:r>
            <a:r>
              <a:rPr lang="ru-RU" dirty="0" smtClean="0"/>
              <a:t> до 1,5 </a:t>
            </a:r>
            <a:r>
              <a:rPr lang="ru-RU" dirty="0" err="1" smtClean="0"/>
              <a:t>милиона</a:t>
            </a:r>
            <a:r>
              <a:rPr lang="ru-RU" dirty="0" smtClean="0"/>
              <a:t> евро с </a:t>
            </a:r>
            <a:r>
              <a:rPr lang="ru-RU" dirty="0" err="1" smtClean="0"/>
              <a:t>участието</a:t>
            </a:r>
            <a:r>
              <a:rPr lang="ru-RU" dirty="0" smtClean="0"/>
              <a:t> на координатор, </a:t>
            </a:r>
            <a:r>
              <a:rPr lang="ru-RU" dirty="0" err="1" smtClean="0"/>
              <a:t>установен</a:t>
            </a:r>
            <a:r>
              <a:rPr lang="ru-RU" dirty="0" smtClean="0"/>
              <a:t> в допустима </a:t>
            </a:r>
            <a:r>
              <a:rPr lang="ru-RU" dirty="0" err="1" smtClean="0"/>
              <a:t>държава</a:t>
            </a:r>
            <a:r>
              <a:rPr lang="ru-RU" dirty="0" smtClean="0"/>
              <a:t>, и </a:t>
            </a:r>
            <a:r>
              <a:rPr lang="ru-RU" dirty="0" err="1" smtClean="0"/>
              <a:t>най-малко</a:t>
            </a:r>
            <a:r>
              <a:rPr lang="ru-RU" dirty="0" smtClean="0"/>
              <a:t> два университета или </a:t>
            </a:r>
            <a:r>
              <a:rPr lang="ru-RU" dirty="0" err="1" smtClean="0"/>
              <a:t>изследователска</a:t>
            </a:r>
            <a:r>
              <a:rPr lang="ru-RU" dirty="0" smtClean="0"/>
              <a:t> организация от различна </a:t>
            </a:r>
            <a:r>
              <a:rPr lang="ru-RU" dirty="0" err="1" smtClean="0"/>
              <a:t>държава</a:t>
            </a:r>
            <a:r>
              <a:rPr lang="ru-RU" dirty="0" smtClean="0"/>
              <a:t> с </a:t>
            </a:r>
            <a:r>
              <a:rPr lang="ru-RU" dirty="0" err="1" smtClean="0"/>
              <a:t>изключителна</a:t>
            </a:r>
            <a:r>
              <a:rPr lang="ru-RU" dirty="0" smtClean="0"/>
              <a:t> </a:t>
            </a:r>
            <a:r>
              <a:rPr lang="ru-RU" dirty="0" err="1" smtClean="0"/>
              <a:t>международна</a:t>
            </a:r>
            <a:r>
              <a:rPr lang="ru-RU" dirty="0" smtClean="0"/>
              <a:t> репутация в </a:t>
            </a:r>
            <a:r>
              <a:rPr lang="ru-RU" dirty="0" err="1" smtClean="0"/>
              <a:t>научните</a:t>
            </a:r>
            <a:r>
              <a:rPr lang="ru-RU" dirty="0" smtClean="0"/>
              <a:t> </a:t>
            </a:r>
            <a:r>
              <a:rPr lang="ru-RU" dirty="0" err="1" smtClean="0"/>
              <a:t>изследвания</a:t>
            </a:r>
            <a:r>
              <a:rPr lang="ru-RU" dirty="0" smtClean="0"/>
              <a:t> и </a:t>
            </a:r>
            <a:r>
              <a:rPr lang="ru-RU" dirty="0" err="1" smtClean="0"/>
              <a:t>иновационни</a:t>
            </a:r>
            <a:r>
              <a:rPr lang="ru-RU" dirty="0" smtClean="0"/>
              <a:t> постижения в </a:t>
            </a:r>
            <a:r>
              <a:rPr lang="ru-RU" dirty="0" err="1" smtClean="0"/>
              <a:t>избраната</a:t>
            </a:r>
            <a:r>
              <a:rPr lang="ru-RU" dirty="0" smtClean="0"/>
              <a:t> научна </a:t>
            </a:r>
            <a:r>
              <a:rPr lang="ru-RU" dirty="0" err="1" smtClean="0"/>
              <a:t>област</a:t>
            </a:r>
            <a:r>
              <a:rPr lang="ru-RU" dirty="0" smtClean="0"/>
              <a:t>.</a:t>
            </a:r>
          </a:p>
          <a:p>
            <a:r>
              <a:rPr lang="ru-RU" dirty="0" err="1" smtClean="0"/>
              <a:t>Успешните</a:t>
            </a:r>
            <a:r>
              <a:rPr lang="ru-RU" dirty="0" smtClean="0"/>
              <a:t> предложения за </a:t>
            </a:r>
            <a:r>
              <a:rPr lang="ru-RU" dirty="0" err="1" smtClean="0"/>
              <a:t>побратимяване</a:t>
            </a:r>
            <a:r>
              <a:rPr lang="ru-RU" dirty="0" smtClean="0"/>
              <a:t> </a:t>
            </a:r>
            <a:r>
              <a:rPr lang="ru-RU" dirty="0" err="1" smtClean="0"/>
              <a:t>ще</a:t>
            </a:r>
            <a:r>
              <a:rPr lang="ru-RU" dirty="0" smtClean="0"/>
              <a:t> </a:t>
            </a:r>
            <a:r>
              <a:rPr lang="ru-RU" dirty="0" err="1" smtClean="0"/>
              <a:t>имат</a:t>
            </a:r>
            <a:r>
              <a:rPr lang="ru-RU" dirty="0" smtClean="0"/>
              <a:t>:</a:t>
            </a:r>
          </a:p>
          <a:p>
            <a:pPr marL="171450" indent="-171450">
              <a:buFont typeface="Arial" panose="020B0604020202020204" pitchFamily="34" charset="0"/>
              <a:buChar char="•"/>
            </a:pPr>
            <a:r>
              <a:rPr lang="ru-RU" dirty="0" err="1" smtClean="0"/>
              <a:t>цялостна</a:t>
            </a:r>
            <a:r>
              <a:rPr lang="ru-RU" dirty="0" smtClean="0"/>
              <a:t> научна стратегия за </a:t>
            </a:r>
            <a:r>
              <a:rPr lang="ru-RU" dirty="0" err="1" smtClean="0"/>
              <a:t>засилване</a:t>
            </a:r>
            <a:r>
              <a:rPr lang="ru-RU" dirty="0" smtClean="0"/>
              <a:t> и </a:t>
            </a:r>
            <a:r>
              <a:rPr lang="ru-RU" dirty="0" err="1" smtClean="0"/>
              <a:t>стимулиране</a:t>
            </a:r>
            <a:r>
              <a:rPr lang="ru-RU" dirty="0" smtClean="0"/>
              <a:t> на </a:t>
            </a:r>
            <a:r>
              <a:rPr lang="ru-RU" dirty="0" err="1" smtClean="0"/>
              <a:t>научните</a:t>
            </a:r>
            <a:r>
              <a:rPr lang="ru-RU" dirty="0" smtClean="0"/>
              <a:t> постижения и </a:t>
            </a:r>
            <a:r>
              <a:rPr lang="ru-RU" dirty="0" err="1" smtClean="0"/>
              <a:t>иновационен</a:t>
            </a:r>
            <a:r>
              <a:rPr lang="ru-RU" dirty="0" smtClean="0"/>
              <a:t> </a:t>
            </a:r>
            <a:r>
              <a:rPr lang="ru-RU" dirty="0" err="1" smtClean="0"/>
              <a:t>капацитет</a:t>
            </a:r>
            <a:r>
              <a:rPr lang="ru-RU" dirty="0" smtClean="0"/>
              <a:t> в определена </a:t>
            </a:r>
            <a:r>
              <a:rPr lang="ru-RU" dirty="0" err="1" smtClean="0"/>
              <a:t>област</a:t>
            </a:r>
            <a:r>
              <a:rPr lang="ru-RU" dirty="0" smtClean="0"/>
              <a:t> на </a:t>
            </a:r>
            <a:r>
              <a:rPr lang="ru-RU" dirty="0" err="1" smtClean="0"/>
              <a:t>научните</a:t>
            </a:r>
            <a:r>
              <a:rPr lang="ru-RU" dirty="0" smtClean="0"/>
              <a:t> </a:t>
            </a:r>
            <a:r>
              <a:rPr lang="ru-RU" dirty="0" err="1" smtClean="0"/>
              <a:t>изследвания</a:t>
            </a:r>
            <a:endParaRPr lang="ru-RU" dirty="0" smtClean="0"/>
          </a:p>
          <a:p>
            <a:pPr marL="171450" indent="-171450">
              <a:buFont typeface="Arial" panose="020B0604020202020204" pitchFamily="34" charset="0"/>
              <a:buChar char="•"/>
            </a:pPr>
            <a:r>
              <a:rPr lang="ru-RU" dirty="0" smtClean="0"/>
              <a:t>ясно </a:t>
            </a:r>
            <a:r>
              <a:rPr lang="ru-RU" dirty="0" err="1" smtClean="0"/>
              <a:t>очерта</a:t>
            </a:r>
            <a:r>
              <a:rPr lang="ru-RU" dirty="0" smtClean="0"/>
              <a:t> </a:t>
            </a:r>
            <a:r>
              <a:rPr lang="ru-RU" dirty="0" err="1" smtClean="0"/>
              <a:t>научното</a:t>
            </a:r>
            <a:r>
              <a:rPr lang="ru-RU" dirty="0" smtClean="0"/>
              <a:t> качество на </a:t>
            </a:r>
            <a:r>
              <a:rPr lang="ru-RU" dirty="0" err="1" smtClean="0"/>
              <a:t>участващите</a:t>
            </a:r>
            <a:r>
              <a:rPr lang="ru-RU" dirty="0" smtClean="0"/>
              <a:t> </a:t>
            </a:r>
            <a:r>
              <a:rPr lang="ru-RU" dirty="0" err="1" smtClean="0"/>
              <a:t>партньори</a:t>
            </a:r>
            <a:endParaRPr lang="ru-RU" dirty="0" smtClean="0"/>
          </a:p>
          <a:p>
            <a:pPr marL="171450" indent="-171450">
              <a:buFont typeface="Arial" panose="020B0604020202020204" pitchFamily="34" charset="0"/>
              <a:buChar char="•"/>
            </a:pPr>
            <a:r>
              <a:rPr lang="ru-RU" dirty="0" err="1" smtClean="0"/>
              <a:t>специален</a:t>
            </a:r>
            <a:r>
              <a:rPr lang="ru-RU" dirty="0" smtClean="0"/>
              <a:t> </a:t>
            </a:r>
            <a:r>
              <a:rPr lang="ru-RU" dirty="0" err="1" smtClean="0"/>
              <a:t>работен</a:t>
            </a:r>
            <a:r>
              <a:rPr lang="ru-RU" dirty="0" smtClean="0"/>
              <a:t> пакет или задача, </a:t>
            </a:r>
            <a:r>
              <a:rPr lang="ru-RU" dirty="0" err="1" smtClean="0"/>
              <a:t>фокусирани</a:t>
            </a:r>
            <a:r>
              <a:rPr lang="ru-RU" dirty="0" smtClean="0"/>
              <a:t> </a:t>
            </a:r>
            <a:r>
              <a:rPr lang="ru-RU" dirty="0" err="1" smtClean="0"/>
              <a:t>върху</a:t>
            </a:r>
            <a:r>
              <a:rPr lang="ru-RU" dirty="0" smtClean="0"/>
              <a:t> </a:t>
            </a:r>
            <a:r>
              <a:rPr lang="ru-RU" dirty="0" err="1" smtClean="0"/>
              <a:t>укрепването</a:t>
            </a:r>
            <a:r>
              <a:rPr lang="ru-RU" dirty="0" smtClean="0"/>
              <a:t> на </a:t>
            </a:r>
            <a:r>
              <a:rPr lang="ru-RU" dirty="0" err="1" smtClean="0"/>
              <a:t>управленските</a:t>
            </a:r>
            <a:r>
              <a:rPr lang="ru-RU" dirty="0" smtClean="0"/>
              <a:t> и </a:t>
            </a:r>
            <a:r>
              <a:rPr lang="ru-RU" dirty="0" err="1" smtClean="0"/>
              <a:t>административните</a:t>
            </a:r>
            <a:r>
              <a:rPr lang="ru-RU" dirty="0" smtClean="0"/>
              <a:t> умения на </a:t>
            </a:r>
            <a:r>
              <a:rPr lang="ru-RU" dirty="0" err="1" smtClean="0"/>
              <a:t>научноизследователската</a:t>
            </a:r>
            <a:r>
              <a:rPr lang="ru-RU" dirty="0" smtClean="0"/>
              <a:t> </a:t>
            </a:r>
            <a:r>
              <a:rPr lang="ru-RU" dirty="0" err="1" smtClean="0"/>
              <a:t>дейност</a:t>
            </a:r>
            <a:r>
              <a:rPr lang="ru-RU" dirty="0" smtClean="0"/>
              <a:t> на </a:t>
            </a:r>
            <a:r>
              <a:rPr lang="ru-RU" dirty="0" err="1" smtClean="0"/>
              <a:t>координиращата</a:t>
            </a:r>
            <a:r>
              <a:rPr lang="ru-RU" dirty="0" smtClean="0"/>
              <a:t> институция от </a:t>
            </a:r>
            <a:r>
              <a:rPr lang="ru-RU" dirty="0" err="1" smtClean="0"/>
              <a:t>страната</a:t>
            </a:r>
            <a:r>
              <a:rPr lang="ru-RU" dirty="0" smtClean="0"/>
              <a:t> на </a:t>
            </a:r>
            <a:r>
              <a:rPr lang="ru-RU" dirty="0" err="1" smtClean="0"/>
              <a:t>разширяване</a:t>
            </a:r>
            <a:endParaRPr lang="ru-RU" dirty="0" smtClean="0"/>
          </a:p>
          <a:p>
            <a:pPr marL="171450" indent="-171450">
              <a:buFont typeface="Arial" panose="020B0604020202020204" pitchFamily="34" charset="0"/>
              <a:buChar char="•"/>
            </a:pPr>
            <a:r>
              <a:rPr lang="ru-RU" dirty="0" err="1" smtClean="0"/>
              <a:t>изследвания</a:t>
            </a:r>
            <a:r>
              <a:rPr lang="ru-RU" dirty="0" smtClean="0"/>
              <a:t>, </a:t>
            </a:r>
            <a:r>
              <a:rPr lang="ru-RU" dirty="0" err="1" smtClean="0"/>
              <a:t>консумативи</a:t>
            </a:r>
            <a:r>
              <a:rPr lang="ru-RU" dirty="0" smtClean="0"/>
              <a:t> и малки </a:t>
            </a:r>
            <a:r>
              <a:rPr lang="ru-RU" dirty="0" err="1" smtClean="0"/>
              <a:t>разходи</a:t>
            </a:r>
            <a:r>
              <a:rPr lang="ru-RU" dirty="0" smtClean="0"/>
              <a:t> за </a:t>
            </a:r>
            <a:r>
              <a:rPr lang="ru-RU" dirty="0" err="1" smtClean="0"/>
              <a:t>оборудване</a:t>
            </a:r>
            <a:r>
              <a:rPr lang="ru-RU" dirty="0" smtClean="0"/>
              <a:t> </a:t>
            </a:r>
            <a:r>
              <a:rPr lang="ru-RU" dirty="0" err="1" smtClean="0"/>
              <a:t>стават</a:t>
            </a:r>
            <a:r>
              <a:rPr lang="ru-RU" dirty="0" smtClean="0"/>
              <a:t> </a:t>
            </a:r>
            <a:r>
              <a:rPr lang="ru-RU" dirty="0" err="1" smtClean="0"/>
              <a:t>допустими</a:t>
            </a:r>
            <a:r>
              <a:rPr lang="ru-RU" dirty="0" smtClean="0"/>
              <a:t> (около 25% от </a:t>
            </a:r>
            <a:r>
              <a:rPr lang="ru-RU" dirty="0" err="1" smtClean="0"/>
              <a:t>исканото</a:t>
            </a:r>
            <a:r>
              <a:rPr lang="ru-RU" dirty="0" smtClean="0"/>
              <a:t> </a:t>
            </a:r>
            <a:r>
              <a:rPr lang="ru-RU" dirty="0" err="1" smtClean="0"/>
              <a:t>общо</a:t>
            </a:r>
            <a:r>
              <a:rPr lang="ru-RU" dirty="0" smtClean="0"/>
              <a:t> </a:t>
            </a:r>
            <a:r>
              <a:rPr lang="ru-RU" dirty="0" err="1" smtClean="0"/>
              <a:t>финансиране</a:t>
            </a:r>
            <a:r>
              <a:rPr lang="ru-RU" dirty="0" smtClean="0"/>
              <a:t>)</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381885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smtClean="0"/>
              <a:t>да се </a:t>
            </a:r>
            <a:r>
              <a:rPr lang="ru-RU" dirty="0" err="1" smtClean="0"/>
              <a:t>развият</a:t>
            </a:r>
            <a:r>
              <a:rPr lang="ru-RU" dirty="0" smtClean="0"/>
              <a:t> компетентности и умения в </a:t>
            </a:r>
            <a:r>
              <a:rPr lang="ru-RU" dirty="0" err="1" smtClean="0"/>
              <a:t>обещаващи</a:t>
            </a:r>
            <a:r>
              <a:rPr lang="ru-RU" dirty="0" smtClean="0"/>
              <a:t> </a:t>
            </a:r>
            <a:r>
              <a:rPr lang="ru-RU" dirty="0" err="1" smtClean="0"/>
              <a:t>интердисциплинарни</a:t>
            </a:r>
            <a:r>
              <a:rPr lang="ru-RU" dirty="0" smtClean="0"/>
              <a:t> </a:t>
            </a:r>
            <a:r>
              <a:rPr lang="ru-RU" dirty="0" err="1" smtClean="0"/>
              <a:t>научноизследователски</a:t>
            </a:r>
            <a:r>
              <a:rPr lang="ru-RU" dirty="0" smtClean="0"/>
              <a:t> и </a:t>
            </a:r>
            <a:r>
              <a:rPr lang="ru-RU" dirty="0" err="1" smtClean="0"/>
              <a:t>развойни</a:t>
            </a:r>
            <a:r>
              <a:rPr lang="ru-RU" dirty="0" smtClean="0"/>
              <a:t> области чрез </a:t>
            </a:r>
            <a:r>
              <a:rPr lang="ru-RU" dirty="0" err="1" smtClean="0"/>
              <a:t>мобилизиране</a:t>
            </a:r>
            <a:r>
              <a:rPr lang="ru-RU" dirty="0" smtClean="0"/>
              <a:t> на </a:t>
            </a:r>
            <a:r>
              <a:rPr lang="ru-RU" dirty="0" err="1" smtClean="0"/>
              <a:t>вътрешния</a:t>
            </a:r>
            <a:r>
              <a:rPr lang="ru-RU" dirty="0" smtClean="0"/>
              <a:t> потенциал на </a:t>
            </a:r>
            <a:r>
              <a:rPr lang="ru-RU" dirty="0" err="1" smtClean="0"/>
              <a:t>приемащите</a:t>
            </a:r>
            <a:r>
              <a:rPr lang="ru-RU" dirty="0" smtClean="0"/>
              <a:t> </a:t>
            </a:r>
            <a:r>
              <a:rPr lang="ru-RU" dirty="0" err="1" smtClean="0"/>
              <a:t>държави</a:t>
            </a:r>
            <a:r>
              <a:rPr lang="ru-RU" dirty="0" smtClean="0"/>
              <a:t> / </a:t>
            </a:r>
            <a:r>
              <a:rPr lang="ru-RU" dirty="0" err="1" smtClean="0"/>
              <a:t>региони</a:t>
            </a:r>
            <a:r>
              <a:rPr lang="ru-RU" dirty="0" smtClean="0"/>
              <a:t>; и за </a:t>
            </a:r>
            <a:r>
              <a:rPr lang="ru-RU" dirty="0" err="1" smtClean="0"/>
              <a:t>установяване</a:t>
            </a:r>
            <a:r>
              <a:rPr lang="ru-RU" dirty="0" smtClean="0"/>
              <a:t> на </a:t>
            </a:r>
            <a:r>
              <a:rPr lang="ru-RU" dirty="0" err="1" smtClean="0"/>
              <a:t>дългосрочни</a:t>
            </a:r>
            <a:r>
              <a:rPr lang="ru-RU" dirty="0" smtClean="0"/>
              <a:t> стратегически </a:t>
            </a:r>
            <a:r>
              <a:rPr lang="ru-RU" dirty="0" err="1" smtClean="0"/>
              <a:t>партньорства</a:t>
            </a:r>
            <a:r>
              <a:rPr lang="ru-RU" dirty="0" smtClean="0"/>
              <a:t> между и в </a:t>
            </a:r>
            <a:r>
              <a:rPr lang="ru-RU" dirty="0" err="1" smtClean="0"/>
              <a:t>рамките</a:t>
            </a:r>
            <a:r>
              <a:rPr lang="ru-RU" dirty="0" smtClean="0"/>
              <a:t> на </a:t>
            </a:r>
            <a:r>
              <a:rPr lang="ru-RU" dirty="0" err="1" smtClean="0"/>
              <a:t>иновационните</a:t>
            </a:r>
            <a:r>
              <a:rPr lang="ru-RU" dirty="0" smtClean="0"/>
              <a:t> </a:t>
            </a:r>
            <a:r>
              <a:rPr lang="ru-RU" dirty="0" err="1" smtClean="0"/>
              <a:t>екосистеми</a:t>
            </a:r>
            <a:r>
              <a:rPr lang="ru-RU" dirty="0" smtClean="0"/>
              <a:t> или </a:t>
            </a:r>
            <a:r>
              <a:rPr lang="ru-RU" dirty="0" err="1" smtClean="0"/>
              <a:t>клъстери</a:t>
            </a:r>
            <a:r>
              <a:rPr lang="ru-RU" dirty="0" smtClean="0"/>
              <a:t> на </a:t>
            </a:r>
            <a:r>
              <a:rPr lang="ru-RU" dirty="0" err="1" smtClean="0"/>
              <a:t>поне</a:t>
            </a:r>
            <a:r>
              <a:rPr lang="ru-RU" dirty="0" smtClean="0"/>
              <a:t> две </a:t>
            </a:r>
            <a:r>
              <a:rPr lang="ru-RU" dirty="0" err="1" smtClean="0"/>
              <a:t>различни</a:t>
            </a:r>
            <a:r>
              <a:rPr lang="ru-RU" dirty="0" smtClean="0"/>
              <a:t> </a:t>
            </a:r>
            <a:r>
              <a:rPr lang="ru-RU" dirty="0" err="1" smtClean="0"/>
              <a:t>разширяващи</a:t>
            </a:r>
            <a:r>
              <a:rPr lang="ru-RU" dirty="0" smtClean="0"/>
              <a:t> се </a:t>
            </a:r>
            <a:r>
              <a:rPr lang="ru-RU" dirty="0" err="1" smtClean="0"/>
              <a:t>страни</a:t>
            </a:r>
            <a:r>
              <a:rPr lang="ru-RU" dirty="0" smtClean="0"/>
              <a:t>, </a:t>
            </a:r>
            <a:r>
              <a:rPr lang="ru-RU" dirty="0" err="1" smtClean="0"/>
              <a:t>възможност</a:t>
            </a:r>
            <a:r>
              <a:rPr lang="ru-RU" dirty="0" smtClean="0"/>
              <a:t> за </a:t>
            </a:r>
            <a:r>
              <a:rPr lang="ru-RU" dirty="0" err="1" smtClean="0"/>
              <a:t>включване</a:t>
            </a:r>
            <a:r>
              <a:rPr lang="ru-RU" dirty="0" smtClean="0"/>
              <a:t> на </a:t>
            </a:r>
            <a:r>
              <a:rPr lang="ru-RU" dirty="0" err="1" smtClean="0"/>
              <a:t>отлични</a:t>
            </a:r>
            <a:r>
              <a:rPr lang="ru-RU" dirty="0" smtClean="0"/>
              <a:t> </a:t>
            </a:r>
            <a:r>
              <a:rPr lang="ru-RU" dirty="0" err="1" smtClean="0"/>
              <a:t>партньори</a:t>
            </a:r>
            <a:r>
              <a:rPr lang="ru-RU" dirty="0" smtClean="0"/>
              <a:t> </a:t>
            </a:r>
            <a:r>
              <a:rPr lang="ru-RU" dirty="0" err="1" smtClean="0"/>
              <a:t>отвън</a:t>
            </a:r>
            <a:r>
              <a:rPr lang="ru-RU" dirty="0" smtClean="0"/>
              <a:t> и или </a:t>
            </a:r>
            <a:r>
              <a:rPr lang="ru-RU" dirty="0" err="1" smtClean="0"/>
              <a:t>провеждане</a:t>
            </a:r>
            <a:r>
              <a:rPr lang="ru-RU" dirty="0" smtClean="0"/>
              <a:t> на </a:t>
            </a:r>
            <a:r>
              <a:rPr lang="ru-RU" dirty="0" err="1" smtClean="0"/>
              <a:t>пилотни</a:t>
            </a:r>
            <a:r>
              <a:rPr lang="ru-RU" dirty="0" smtClean="0"/>
              <a:t> </a:t>
            </a:r>
            <a:r>
              <a:rPr lang="ru-RU" dirty="0" err="1" smtClean="0"/>
              <a:t>проекти</a:t>
            </a:r>
            <a:r>
              <a:rPr lang="ru-RU" dirty="0" smtClean="0"/>
              <a:t> за </a:t>
            </a:r>
            <a:r>
              <a:rPr lang="ru-RU" dirty="0" err="1" smtClean="0"/>
              <a:t>научноизследователска</a:t>
            </a:r>
            <a:r>
              <a:rPr lang="ru-RU" dirty="0" smtClean="0"/>
              <a:t> и </a:t>
            </a:r>
            <a:r>
              <a:rPr lang="ru-RU" dirty="0" err="1" smtClean="0"/>
              <a:t>развойна</a:t>
            </a:r>
            <a:r>
              <a:rPr lang="ru-RU" dirty="0" smtClean="0"/>
              <a:t> </a:t>
            </a:r>
            <a:r>
              <a:rPr lang="ru-RU" dirty="0" err="1" smtClean="0"/>
              <a:t>дейност</a:t>
            </a:r>
            <a:endParaRPr lang="ru-RU" dirty="0" smtClean="0"/>
          </a:p>
          <a:p>
            <a:r>
              <a:rPr lang="ru-RU" b="1" dirty="0" smtClean="0"/>
              <a:t>Обхват: </a:t>
            </a:r>
            <a:r>
              <a:rPr lang="ru-RU" dirty="0" err="1" smtClean="0"/>
              <a:t>Центровете</a:t>
            </a:r>
            <a:r>
              <a:rPr lang="ru-RU" dirty="0" smtClean="0"/>
              <a:t> за </a:t>
            </a:r>
            <a:r>
              <a:rPr lang="ru-RU" dirty="0" err="1" smtClean="0"/>
              <a:t>върхови</a:t>
            </a:r>
            <a:r>
              <a:rPr lang="ru-RU" dirty="0" smtClean="0"/>
              <a:t> постижения </a:t>
            </a:r>
            <a:r>
              <a:rPr lang="ru-RU" dirty="0" err="1" smtClean="0"/>
              <a:t>са</a:t>
            </a:r>
            <a:r>
              <a:rPr lang="ru-RU" dirty="0" smtClean="0"/>
              <a:t> </a:t>
            </a:r>
            <a:r>
              <a:rPr lang="ru-RU" dirty="0" err="1" smtClean="0"/>
              <a:t>партньорства</a:t>
            </a:r>
            <a:r>
              <a:rPr lang="ru-RU" dirty="0" smtClean="0"/>
              <a:t> на </a:t>
            </a:r>
            <a:r>
              <a:rPr lang="ru-RU" dirty="0" err="1" smtClean="0"/>
              <a:t>базирани</a:t>
            </a:r>
            <a:r>
              <a:rPr lang="ru-RU" dirty="0" smtClean="0"/>
              <a:t> на </a:t>
            </a:r>
            <a:r>
              <a:rPr lang="ru-RU" dirty="0" err="1" smtClean="0"/>
              <a:t>място</a:t>
            </a:r>
            <a:r>
              <a:rPr lang="ru-RU" dirty="0" smtClean="0"/>
              <a:t> </a:t>
            </a:r>
            <a:r>
              <a:rPr lang="ru-RU" dirty="0" err="1" smtClean="0"/>
              <a:t>иновационни</a:t>
            </a:r>
            <a:r>
              <a:rPr lang="ru-RU" dirty="0" smtClean="0"/>
              <a:t> </a:t>
            </a:r>
            <a:r>
              <a:rPr lang="ru-RU" dirty="0" err="1" smtClean="0"/>
              <a:t>екосистеми</a:t>
            </a:r>
            <a:r>
              <a:rPr lang="ru-RU" dirty="0" smtClean="0"/>
              <a:t> в </a:t>
            </a:r>
            <a:r>
              <a:rPr lang="ru-RU" dirty="0" err="1" smtClean="0"/>
              <a:t>разширяващи</a:t>
            </a:r>
            <a:r>
              <a:rPr lang="ru-RU" dirty="0" smtClean="0"/>
              <a:t> се </a:t>
            </a:r>
            <a:r>
              <a:rPr lang="ru-RU" dirty="0" err="1" smtClean="0"/>
              <a:t>страни</a:t>
            </a:r>
            <a:r>
              <a:rPr lang="ru-RU" dirty="0" smtClean="0"/>
              <a:t>, </a:t>
            </a:r>
            <a:r>
              <a:rPr lang="ru-RU" dirty="0" err="1" smtClean="0"/>
              <a:t>които</a:t>
            </a:r>
            <a:r>
              <a:rPr lang="ru-RU" dirty="0" smtClean="0"/>
              <a:t> </a:t>
            </a:r>
            <a:r>
              <a:rPr lang="ru-RU" dirty="0" err="1" smtClean="0"/>
              <a:t>ще</a:t>
            </a:r>
            <a:r>
              <a:rPr lang="ru-RU" dirty="0" smtClean="0"/>
              <a:t> </a:t>
            </a:r>
            <a:r>
              <a:rPr lang="ru-RU" dirty="0" err="1" smtClean="0"/>
              <a:t>разработят</a:t>
            </a:r>
            <a:r>
              <a:rPr lang="ru-RU" dirty="0" smtClean="0"/>
              <a:t> </a:t>
            </a:r>
            <a:r>
              <a:rPr lang="ru-RU" dirty="0" err="1" smtClean="0"/>
              <a:t>съвместни</a:t>
            </a:r>
            <a:r>
              <a:rPr lang="ru-RU" dirty="0" smtClean="0"/>
              <a:t> стратегии за </a:t>
            </a:r>
            <a:r>
              <a:rPr lang="ru-RU" dirty="0" err="1" smtClean="0"/>
              <a:t>научноизследователска</a:t>
            </a:r>
            <a:r>
              <a:rPr lang="ru-RU" dirty="0" smtClean="0"/>
              <a:t> и </a:t>
            </a:r>
            <a:r>
              <a:rPr lang="ru-RU" dirty="0" err="1" smtClean="0"/>
              <a:t>развойна</a:t>
            </a:r>
            <a:r>
              <a:rPr lang="ru-RU" dirty="0" smtClean="0"/>
              <a:t> </a:t>
            </a:r>
            <a:r>
              <a:rPr lang="ru-RU" dirty="0" err="1" smtClean="0"/>
              <a:t>дейност</a:t>
            </a:r>
            <a:r>
              <a:rPr lang="ru-RU" dirty="0" smtClean="0"/>
              <a:t>, </a:t>
            </a:r>
            <a:r>
              <a:rPr lang="ru-RU" dirty="0" err="1" smtClean="0"/>
              <a:t>съобразени</a:t>
            </a:r>
            <a:r>
              <a:rPr lang="ru-RU" dirty="0" smtClean="0"/>
              <a:t> с </a:t>
            </a:r>
            <a:r>
              <a:rPr lang="ru-RU" dirty="0" err="1" smtClean="0"/>
              <a:t>националните</a:t>
            </a:r>
            <a:r>
              <a:rPr lang="ru-RU" dirty="0" smtClean="0"/>
              <a:t>, </a:t>
            </a:r>
            <a:r>
              <a:rPr lang="ru-RU" dirty="0" err="1" smtClean="0"/>
              <a:t>регионалните</a:t>
            </a:r>
            <a:r>
              <a:rPr lang="ru-RU" dirty="0" smtClean="0"/>
              <a:t> и / или </a:t>
            </a:r>
            <a:r>
              <a:rPr lang="ru-RU" dirty="0" err="1" smtClean="0"/>
              <a:t>европейските</a:t>
            </a:r>
            <a:r>
              <a:rPr lang="ru-RU" dirty="0" smtClean="0"/>
              <a:t> политически </a:t>
            </a:r>
            <a:r>
              <a:rPr lang="ru-RU" dirty="0" err="1" smtClean="0"/>
              <a:t>приоритети</a:t>
            </a:r>
            <a:r>
              <a:rPr lang="ru-RU" dirty="0" smtClean="0"/>
              <a:t>. </a:t>
            </a:r>
            <a:r>
              <a:rPr lang="ru-RU" dirty="0" err="1" smtClean="0"/>
              <a:t>Тези</a:t>
            </a:r>
            <a:r>
              <a:rPr lang="ru-RU" dirty="0" smtClean="0"/>
              <a:t> стратегии </a:t>
            </a:r>
            <a:r>
              <a:rPr lang="ru-RU" dirty="0" err="1" smtClean="0"/>
              <a:t>ще</a:t>
            </a:r>
            <a:r>
              <a:rPr lang="ru-RU" dirty="0" smtClean="0"/>
              <a:t> </a:t>
            </a:r>
            <a:r>
              <a:rPr lang="ru-RU" dirty="0" err="1" smtClean="0"/>
              <a:t>бъдат</a:t>
            </a:r>
            <a:r>
              <a:rPr lang="ru-RU" dirty="0" smtClean="0"/>
              <a:t> </a:t>
            </a:r>
            <a:r>
              <a:rPr lang="ru-RU" dirty="0" err="1" smtClean="0"/>
              <a:t>подкрепени</a:t>
            </a:r>
            <a:r>
              <a:rPr lang="ru-RU" dirty="0" smtClean="0"/>
              <a:t> от </a:t>
            </a:r>
            <a:r>
              <a:rPr lang="ru-RU" dirty="0" err="1" smtClean="0"/>
              <a:t>конкретни</a:t>
            </a:r>
            <a:r>
              <a:rPr lang="ru-RU" dirty="0" smtClean="0"/>
              <a:t> </a:t>
            </a:r>
            <a:r>
              <a:rPr lang="ru-RU" dirty="0" err="1" smtClean="0"/>
              <a:t>планове</a:t>
            </a:r>
            <a:r>
              <a:rPr lang="ru-RU" dirty="0" smtClean="0"/>
              <a:t> за действие и </a:t>
            </a:r>
            <a:r>
              <a:rPr lang="ru-RU" dirty="0" err="1" smtClean="0"/>
              <a:t>инвестиционна</a:t>
            </a:r>
            <a:r>
              <a:rPr lang="ru-RU" dirty="0" smtClean="0"/>
              <a:t> стратегия, </a:t>
            </a:r>
            <a:r>
              <a:rPr lang="ru-RU" dirty="0" err="1" smtClean="0"/>
              <a:t>която</a:t>
            </a:r>
            <a:r>
              <a:rPr lang="ru-RU" dirty="0" smtClean="0"/>
              <a:t> </a:t>
            </a:r>
            <a:r>
              <a:rPr lang="ru-RU" dirty="0" err="1" smtClean="0"/>
              <a:t>надхвърля</a:t>
            </a:r>
            <a:r>
              <a:rPr lang="ru-RU" dirty="0" smtClean="0"/>
              <a:t> </a:t>
            </a:r>
            <a:r>
              <a:rPr lang="ru-RU" dirty="0" err="1" smtClean="0"/>
              <a:t>времето</a:t>
            </a:r>
            <a:r>
              <a:rPr lang="ru-RU" dirty="0" smtClean="0"/>
              <a:t> на живот на проекта и </a:t>
            </a:r>
            <a:r>
              <a:rPr lang="ru-RU" dirty="0" err="1" smtClean="0"/>
              <a:t>ще</a:t>
            </a:r>
            <a:r>
              <a:rPr lang="ru-RU" dirty="0" smtClean="0"/>
              <a:t> </a:t>
            </a:r>
            <a:r>
              <a:rPr lang="ru-RU" dirty="0" err="1" smtClean="0"/>
              <a:t>използва</a:t>
            </a:r>
            <a:r>
              <a:rPr lang="ru-RU" dirty="0" smtClean="0"/>
              <a:t> </a:t>
            </a:r>
            <a:r>
              <a:rPr lang="ru-RU" dirty="0" err="1" smtClean="0"/>
              <a:t>национални</a:t>
            </a:r>
            <a:r>
              <a:rPr lang="ru-RU" dirty="0" smtClean="0"/>
              <a:t>, </a:t>
            </a:r>
            <a:r>
              <a:rPr lang="ru-RU" dirty="0" err="1" smtClean="0"/>
              <a:t>регионални</a:t>
            </a:r>
            <a:r>
              <a:rPr lang="ru-RU" dirty="0" smtClean="0"/>
              <a:t> и европейски </a:t>
            </a:r>
            <a:r>
              <a:rPr lang="ru-RU" dirty="0" err="1" smtClean="0"/>
              <a:t>фондове</a:t>
            </a:r>
            <a:r>
              <a:rPr lang="ru-RU" dirty="0" smtClean="0"/>
              <a:t>, </a:t>
            </a:r>
            <a:r>
              <a:rPr lang="ru-RU" dirty="0" err="1" smtClean="0"/>
              <a:t>както</a:t>
            </a:r>
            <a:r>
              <a:rPr lang="ru-RU" dirty="0" smtClean="0"/>
              <a:t> и </a:t>
            </a:r>
            <a:r>
              <a:rPr lang="ru-RU" dirty="0" err="1" smtClean="0"/>
              <a:t>частен</a:t>
            </a:r>
            <a:r>
              <a:rPr lang="ru-RU" dirty="0" smtClean="0"/>
              <a:t> капитал.</a:t>
            </a:r>
          </a:p>
          <a:p>
            <a:r>
              <a:rPr lang="ru-RU" dirty="0" err="1" smtClean="0"/>
              <a:t>Успешните</a:t>
            </a:r>
            <a:r>
              <a:rPr lang="ru-RU" dirty="0" smtClean="0"/>
              <a:t> предложения </a:t>
            </a:r>
            <a:r>
              <a:rPr lang="ru-RU" dirty="0" err="1" smtClean="0"/>
              <a:t>ще</a:t>
            </a:r>
            <a:r>
              <a:rPr lang="ru-RU" dirty="0" smtClean="0"/>
              <a:t> </a:t>
            </a:r>
            <a:r>
              <a:rPr lang="ru-RU" dirty="0" err="1" smtClean="0"/>
              <a:t>имат</a:t>
            </a:r>
            <a:r>
              <a:rPr lang="ru-RU" dirty="0" smtClean="0"/>
              <a:t>:</a:t>
            </a:r>
          </a:p>
          <a:p>
            <a:pPr marL="171450" indent="-171450">
              <a:buFont typeface="Arial" panose="020B0604020202020204" pitchFamily="34" charset="0"/>
              <a:buChar char="•"/>
            </a:pPr>
            <a:r>
              <a:rPr lang="ru-RU" dirty="0" err="1" smtClean="0"/>
              <a:t>съгласуван</a:t>
            </a:r>
            <a:r>
              <a:rPr lang="ru-RU" dirty="0" smtClean="0"/>
              <a:t> пакет от действия, добре </a:t>
            </a:r>
            <a:r>
              <a:rPr lang="ru-RU" dirty="0" err="1" smtClean="0"/>
              <a:t>пропорционални</a:t>
            </a:r>
            <a:r>
              <a:rPr lang="ru-RU" dirty="0" smtClean="0"/>
              <a:t> по отношение на </a:t>
            </a:r>
            <a:r>
              <a:rPr lang="ru-RU" dirty="0" err="1" smtClean="0"/>
              <a:t>разработването</a:t>
            </a:r>
            <a:r>
              <a:rPr lang="ru-RU" dirty="0" smtClean="0"/>
              <a:t> на стратегии, </a:t>
            </a:r>
            <a:r>
              <a:rPr lang="ru-RU" dirty="0" err="1" smtClean="0"/>
              <a:t>научните</a:t>
            </a:r>
            <a:r>
              <a:rPr lang="ru-RU" dirty="0" smtClean="0"/>
              <a:t> </a:t>
            </a:r>
            <a:r>
              <a:rPr lang="ru-RU" dirty="0" err="1" smtClean="0"/>
              <a:t>изследвания</a:t>
            </a:r>
            <a:r>
              <a:rPr lang="ru-RU" dirty="0" smtClean="0"/>
              <a:t>, </a:t>
            </a:r>
            <a:r>
              <a:rPr lang="ru-RU" dirty="0" err="1" smtClean="0"/>
              <a:t>иновациите</a:t>
            </a:r>
            <a:r>
              <a:rPr lang="ru-RU" dirty="0" smtClean="0"/>
              <a:t> и </a:t>
            </a:r>
            <a:r>
              <a:rPr lang="ru-RU" dirty="0" err="1" smtClean="0"/>
              <a:t>информационните</a:t>
            </a:r>
            <a:r>
              <a:rPr lang="ru-RU" dirty="0" smtClean="0"/>
              <a:t> </a:t>
            </a:r>
            <a:r>
              <a:rPr lang="ru-RU" dirty="0" err="1" smtClean="0"/>
              <a:t>дейности</a:t>
            </a:r>
            <a:endParaRPr lang="ru-RU" dirty="0" smtClean="0"/>
          </a:p>
          <a:p>
            <a:pPr marL="171450" indent="-171450">
              <a:buFont typeface="Arial" panose="020B0604020202020204" pitchFamily="34" charset="0"/>
              <a:buChar char="•"/>
            </a:pPr>
            <a:r>
              <a:rPr lang="ru-RU" dirty="0" err="1" smtClean="0"/>
              <a:t>екосистеми</a:t>
            </a:r>
            <a:r>
              <a:rPr lang="ru-RU" dirty="0" smtClean="0"/>
              <a:t> или </a:t>
            </a:r>
            <a:r>
              <a:rPr lang="ru-RU" dirty="0" err="1" smtClean="0"/>
              <a:t>отделни</a:t>
            </a:r>
            <a:r>
              <a:rPr lang="ru-RU" dirty="0" smtClean="0"/>
              <a:t> </a:t>
            </a:r>
            <a:r>
              <a:rPr lang="ru-RU" dirty="0" err="1" smtClean="0"/>
              <a:t>партньори</a:t>
            </a:r>
            <a:r>
              <a:rPr lang="ru-RU" dirty="0" smtClean="0"/>
              <a:t> </a:t>
            </a:r>
            <a:r>
              <a:rPr lang="ru-RU" dirty="0" err="1" smtClean="0"/>
              <a:t>извън</a:t>
            </a:r>
            <a:r>
              <a:rPr lang="ru-RU" dirty="0" smtClean="0"/>
              <a:t> </a:t>
            </a:r>
            <a:r>
              <a:rPr lang="ru-RU" dirty="0" err="1" smtClean="0"/>
              <a:t>разширяващите</a:t>
            </a:r>
            <a:r>
              <a:rPr lang="ru-RU" dirty="0" smtClean="0"/>
              <a:t> се </a:t>
            </a:r>
            <a:r>
              <a:rPr lang="ru-RU" dirty="0" err="1" smtClean="0"/>
              <a:t>страни</a:t>
            </a:r>
            <a:r>
              <a:rPr lang="ru-RU" dirty="0" smtClean="0"/>
              <a:t> </a:t>
            </a:r>
            <a:r>
              <a:rPr lang="ru-RU" dirty="0" err="1" smtClean="0"/>
              <a:t>могат</a:t>
            </a:r>
            <a:r>
              <a:rPr lang="ru-RU" dirty="0" smtClean="0"/>
              <a:t> да </a:t>
            </a:r>
            <a:r>
              <a:rPr lang="ru-RU" dirty="0" err="1" smtClean="0"/>
              <a:t>участват</a:t>
            </a:r>
            <a:r>
              <a:rPr lang="ru-RU" dirty="0" smtClean="0"/>
              <a:t> в консорциума, </a:t>
            </a:r>
            <a:r>
              <a:rPr lang="ru-RU" dirty="0" err="1" smtClean="0"/>
              <a:t>стига</a:t>
            </a:r>
            <a:r>
              <a:rPr lang="ru-RU" dirty="0" smtClean="0"/>
              <a:t> да </a:t>
            </a:r>
            <a:r>
              <a:rPr lang="ru-RU" dirty="0" err="1" smtClean="0"/>
              <a:t>докажат</a:t>
            </a:r>
            <a:r>
              <a:rPr lang="ru-RU" dirty="0" smtClean="0"/>
              <a:t> </a:t>
            </a:r>
            <a:r>
              <a:rPr lang="ru-RU" dirty="0" err="1" smtClean="0"/>
              <a:t>добавена</a:t>
            </a:r>
            <a:r>
              <a:rPr lang="ru-RU" dirty="0" smtClean="0"/>
              <a:t> </a:t>
            </a:r>
            <a:r>
              <a:rPr lang="ru-RU" dirty="0" err="1" smtClean="0"/>
              <a:t>стойност</a:t>
            </a:r>
            <a:endParaRPr lang="ru-RU" dirty="0" smtClean="0"/>
          </a:p>
          <a:p>
            <a:pPr marL="171450" indent="-171450">
              <a:buFont typeface="Arial" panose="020B0604020202020204" pitchFamily="34" charset="0"/>
              <a:buChar char="•"/>
            </a:pPr>
            <a:r>
              <a:rPr lang="ru-RU" dirty="0" smtClean="0"/>
              <a:t>описание на R&amp;I </a:t>
            </a:r>
            <a:r>
              <a:rPr lang="ru-RU" dirty="0" err="1" smtClean="0"/>
              <a:t>съдържание</a:t>
            </a:r>
            <a:r>
              <a:rPr lang="ru-RU" dirty="0" smtClean="0"/>
              <a:t> </a:t>
            </a:r>
            <a:r>
              <a:rPr lang="ru-RU" dirty="0" err="1" smtClean="0"/>
              <a:t>включва</a:t>
            </a:r>
            <a:r>
              <a:rPr lang="ru-RU" dirty="0" smtClean="0"/>
              <a:t> </a:t>
            </a:r>
            <a:r>
              <a:rPr lang="ru-RU" dirty="0" err="1" smtClean="0"/>
              <a:t>дългосрочна</a:t>
            </a:r>
            <a:r>
              <a:rPr lang="ru-RU" dirty="0" smtClean="0"/>
              <a:t> </a:t>
            </a:r>
            <a:r>
              <a:rPr lang="ru-RU" dirty="0" err="1" smtClean="0"/>
              <a:t>визия</a:t>
            </a:r>
            <a:r>
              <a:rPr lang="ru-RU" dirty="0" smtClean="0"/>
              <a:t> </a:t>
            </a:r>
            <a:r>
              <a:rPr lang="ru-RU" dirty="0" err="1" smtClean="0"/>
              <a:t>отвъд</a:t>
            </a:r>
            <a:r>
              <a:rPr lang="ru-RU" dirty="0" smtClean="0"/>
              <a:t> </a:t>
            </a:r>
            <a:r>
              <a:rPr lang="ru-RU" dirty="0" err="1" smtClean="0"/>
              <a:t>състоянието</a:t>
            </a:r>
            <a:r>
              <a:rPr lang="ru-RU" dirty="0" smtClean="0"/>
              <a:t> на </a:t>
            </a:r>
            <a:r>
              <a:rPr lang="ru-RU" dirty="0" err="1" smtClean="0"/>
              <a:t>техниката</a:t>
            </a:r>
            <a:r>
              <a:rPr lang="ru-RU" dirty="0" smtClean="0"/>
              <a:t>.</a:t>
            </a:r>
          </a:p>
          <a:p>
            <a:pPr marL="171450" indent="-171450">
              <a:buFont typeface="Arial" panose="020B0604020202020204" pitchFamily="34" charset="0"/>
              <a:buChar char="•"/>
            </a:pPr>
            <a:r>
              <a:rPr lang="ru-RU" dirty="0" err="1" smtClean="0"/>
              <a:t>може</a:t>
            </a:r>
            <a:r>
              <a:rPr lang="ru-RU" dirty="0" smtClean="0"/>
              <a:t> да </a:t>
            </a:r>
            <a:r>
              <a:rPr lang="ru-RU" dirty="0" err="1" smtClean="0"/>
              <a:t>включва</a:t>
            </a:r>
            <a:r>
              <a:rPr lang="ru-RU" dirty="0" smtClean="0"/>
              <a:t> </a:t>
            </a:r>
            <a:r>
              <a:rPr lang="ru-RU" dirty="0" err="1" smtClean="0"/>
              <a:t>изследователски</a:t>
            </a:r>
            <a:r>
              <a:rPr lang="ru-RU" dirty="0" smtClean="0"/>
              <a:t> компонент в </a:t>
            </a:r>
            <a:r>
              <a:rPr lang="ru-RU" dirty="0" err="1" smtClean="0"/>
              <a:t>област</a:t>
            </a:r>
            <a:r>
              <a:rPr lang="ru-RU" dirty="0" smtClean="0"/>
              <a:t>, </a:t>
            </a:r>
            <a:r>
              <a:rPr lang="ru-RU" dirty="0" err="1" smtClean="0"/>
              <a:t>обхваната</a:t>
            </a:r>
            <a:r>
              <a:rPr lang="ru-RU" dirty="0" smtClean="0"/>
              <a:t> от </a:t>
            </a:r>
            <a:r>
              <a:rPr lang="ru-RU" dirty="0" err="1" smtClean="0"/>
              <a:t>съвместната</a:t>
            </a:r>
            <a:r>
              <a:rPr lang="ru-RU" dirty="0" smtClean="0"/>
              <a:t> стратегия</a:t>
            </a:r>
          </a:p>
          <a:p>
            <a:r>
              <a:rPr lang="ru-RU" dirty="0" err="1" smtClean="0"/>
              <a:t>Инвестиционните</a:t>
            </a:r>
            <a:r>
              <a:rPr lang="ru-RU" dirty="0" smtClean="0"/>
              <a:t> </a:t>
            </a:r>
            <a:r>
              <a:rPr lang="ru-RU" dirty="0" err="1" smtClean="0"/>
              <a:t>планове</a:t>
            </a:r>
            <a:r>
              <a:rPr lang="ru-RU" dirty="0" smtClean="0"/>
              <a:t> </a:t>
            </a:r>
            <a:r>
              <a:rPr lang="ru-RU" dirty="0" err="1" smtClean="0"/>
              <a:t>могат</a:t>
            </a:r>
            <a:r>
              <a:rPr lang="ru-RU" dirty="0" smtClean="0"/>
              <a:t> да </a:t>
            </a:r>
            <a:r>
              <a:rPr lang="ru-RU" dirty="0" err="1" smtClean="0"/>
              <a:t>включват</a:t>
            </a:r>
            <a:r>
              <a:rPr lang="ru-RU" dirty="0" smtClean="0"/>
              <a:t> </a:t>
            </a:r>
            <a:r>
              <a:rPr lang="ru-RU" dirty="0" err="1" smtClean="0"/>
              <a:t>подходящи</a:t>
            </a:r>
            <a:r>
              <a:rPr lang="ru-RU" dirty="0" smtClean="0"/>
              <a:t> </a:t>
            </a:r>
            <a:r>
              <a:rPr lang="ru-RU" dirty="0" err="1" smtClean="0"/>
              <a:t>инфраструктури</a:t>
            </a:r>
            <a:r>
              <a:rPr lang="ru-RU" dirty="0" smtClean="0"/>
              <a:t> за </a:t>
            </a:r>
            <a:r>
              <a:rPr lang="ru-RU" dirty="0" err="1" smtClean="0"/>
              <a:t>научноизследователска</a:t>
            </a:r>
            <a:r>
              <a:rPr lang="ru-RU" dirty="0" smtClean="0"/>
              <a:t> и </a:t>
            </a:r>
            <a:r>
              <a:rPr lang="ru-RU" dirty="0" err="1" smtClean="0"/>
              <a:t>развойна</a:t>
            </a:r>
            <a:r>
              <a:rPr lang="ru-RU" dirty="0" smtClean="0"/>
              <a:t> </a:t>
            </a:r>
            <a:r>
              <a:rPr lang="ru-RU" dirty="0" err="1" smtClean="0"/>
              <a:t>дейност</a:t>
            </a:r>
            <a:endParaRPr lang="ru-RU" dirty="0" smtClean="0"/>
          </a:p>
          <a:p>
            <a:r>
              <a:rPr lang="ru-RU" dirty="0" err="1" smtClean="0"/>
              <a:t>демонстрират</a:t>
            </a:r>
            <a:r>
              <a:rPr lang="ru-RU" dirty="0" smtClean="0"/>
              <a:t> </a:t>
            </a:r>
            <a:r>
              <a:rPr lang="ru-RU" dirty="0" err="1" smtClean="0"/>
              <a:t>печелившите</a:t>
            </a:r>
            <a:r>
              <a:rPr lang="ru-RU" dirty="0" smtClean="0"/>
              <a:t> </a:t>
            </a:r>
            <a:r>
              <a:rPr lang="ru-RU" dirty="0" err="1" smtClean="0"/>
              <a:t>ефекти</a:t>
            </a:r>
            <a:r>
              <a:rPr lang="ru-RU" dirty="0" smtClean="0"/>
              <a:t> от </a:t>
            </a:r>
            <a:r>
              <a:rPr lang="ru-RU" dirty="0" err="1" smtClean="0"/>
              <a:t>партньорството</a:t>
            </a:r>
            <a:r>
              <a:rPr lang="ru-RU" dirty="0" smtClean="0"/>
              <a:t> и ползите за </a:t>
            </a:r>
            <a:r>
              <a:rPr lang="ru-RU" dirty="0" err="1" smtClean="0"/>
              <a:t>заетостта</a:t>
            </a:r>
            <a:r>
              <a:rPr lang="ru-RU" dirty="0" smtClean="0"/>
              <a:t> и </a:t>
            </a:r>
            <a:r>
              <a:rPr lang="ru-RU" dirty="0" err="1" smtClean="0"/>
              <a:t>възстановяването</a:t>
            </a:r>
            <a:r>
              <a:rPr lang="ru-RU" dirty="0" smtClean="0"/>
              <a:t> след криза</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183643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Цел: </a:t>
            </a:r>
            <a:r>
              <a:rPr lang="ru-RU" dirty="0" err="1" smtClean="0"/>
              <a:t>Изграждане</a:t>
            </a:r>
            <a:r>
              <a:rPr lang="ru-RU" dirty="0" smtClean="0"/>
              <a:t> на </a:t>
            </a:r>
            <a:r>
              <a:rPr lang="ru-RU" dirty="0" err="1" smtClean="0"/>
              <a:t>капацитет</a:t>
            </a:r>
            <a:r>
              <a:rPr lang="ru-RU" dirty="0" smtClean="0"/>
              <a:t> за </a:t>
            </a:r>
            <a:r>
              <a:rPr lang="ru-RU" dirty="0" err="1" smtClean="0"/>
              <a:t>укрепване</a:t>
            </a:r>
            <a:r>
              <a:rPr lang="ru-RU" dirty="0" smtClean="0"/>
              <a:t> на мрежи от институции за </a:t>
            </a:r>
            <a:r>
              <a:rPr lang="ru-RU" dirty="0" err="1" smtClean="0"/>
              <a:t>висше</a:t>
            </a:r>
            <a:r>
              <a:rPr lang="ru-RU" dirty="0" smtClean="0"/>
              <a:t> образование и </a:t>
            </a:r>
            <a:r>
              <a:rPr lang="ru-RU" dirty="0" err="1" smtClean="0"/>
              <a:t>сътрудничество</a:t>
            </a:r>
            <a:r>
              <a:rPr lang="ru-RU" dirty="0" smtClean="0"/>
              <a:t> с </a:t>
            </a:r>
            <a:r>
              <a:rPr lang="ru-RU" dirty="0" err="1" smtClean="0"/>
              <a:t>околните</a:t>
            </a:r>
            <a:r>
              <a:rPr lang="ru-RU" dirty="0" smtClean="0"/>
              <a:t> </a:t>
            </a:r>
            <a:r>
              <a:rPr lang="ru-RU" dirty="0" err="1" smtClean="0"/>
              <a:t>екосистеми</a:t>
            </a:r>
            <a:endParaRPr lang="ru-RU" dirty="0" smtClean="0"/>
          </a:p>
          <a:p>
            <a:r>
              <a:rPr lang="ru-RU" dirty="0" err="1" smtClean="0"/>
              <a:t>Подобряване</a:t>
            </a:r>
            <a:r>
              <a:rPr lang="ru-RU" dirty="0" smtClean="0"/>
              <a:t> на </a:t>
            </a:r>
            <a:r>
              <a:rPr lang="ru-RU" dirty="0" err="1" smtClean="0"/>
              <a:t>научния</a:t>
            </a:r>
            <a:r>
              <a:rPr lang="ru-RU" dirty="0" smtClean="0"/>
              <a:t> и технологичен </a:t>
            </a:r>
            <a:r>
              <a:rPr lang="ru-RU" dirty="0" err="1" smtClean="0"/>
              <a:t>капацитет</a:t>
            </a:r>
            <a:r>
              <a:rPr lang="ru-RU" dirty="0" smtClean="0"/>
              <a:t> на </a:t>
            </a:r>
            <a:r>
              <a:rPr lang="ru-RU" dirty="0" err="1" smtClean="0"/>
              <a:t>свързаните</a:t>
            </a:r>
            <a:r>
              <a:rPr lang="ru-RU" dirty="0" smtClean="0"/>
              <a:t> институции с </a:t>
            </a:r>
            <a:r>
              <a:rPr lang="ru-RU" dirty="0" err="1" smtClean="0"/>
              <a:t>основен</a:t>
            </a:r>
            <a:r>
              <a:rPr lang="ru-RU" dirty="0" smtClean="0"/>
              <a:t> фокус </a:t>
            </a:r>
            <a:r>
              <a:rPr lang="ru-RU" dirty="0" err="1" smtClean="0"/>
              <a:t>върху</a:t>
            </a:r>
            <a:r>
              <a:rPr lang="ru-RU" dirty="0" smtClean="0"/>
              <a:t> </a:t>
            </a:r>
            <a:r>
              <a:rPr lang="ru-RU" dirty="0" err="1" smtClean="0"/>
              <a:t>субектите</a:t>
            </a:r>
            <a:r>
              <a:rPr lang="ru-RU" dirty="0" smtClean="0"/>
              <a:t> от </a:t>
            </a:r>
            <a:r>
              <a:rPr lang="ru-RU" dirty="0" err="1" smtClean="0"/>
              <a:t>разширяващата</a:t>
            </a:r>
            <a:r>
              <a:rPr lang="ru-RU" dirty="0" smtClean="0"/>
              <a:t> се </a:t>
            </a:r>
            <a:r>
              <a:rPr lang="ru-RU" dirty="0" err="1" smtClean="0"/>
              <a:t>държава</a:t>
            </a:r>
            <a:r>
              <a:rPr lang="ru-RU" dirty="0" smtClean="0"/>
              <a:t> / и;</a:t>
            </a:r>
          </a:p>
          <a:p>
            <a:r>
              <a:rPr lang="ru-RU" dirty="0" err="1" smtClean="0"/>
              <a:t>Помогнете</a:t>
            </a:r>
            <a:r>
              <a:rPr lang="ru-RU" dirty="0" smtClean="0"/>
              <a:t> за </a:t>
            </a:r>
            <a:r>
              <a:rPr lang="ru-RU" dirty="0" err="1" smtClean="0"/>
              <a:t>повишаване</a:t>
            </a:r>
            <a:r>
              <a:rPr lang="ru-RU" dirty="0" smtClean="0"/>
              <a:t> на </a:t>
            </a:r>
            <a:r>
              <a:rPr lang="ru-RU" dirty="0" err="1" smtClean="0"/>
              <a:t>профила</a:t>
            </a:r>
            <a:r>
              <a:rPr lang="ru-RU" dirty="0" smtClean="0"/>
              <a:t> на </a:t>
            </a:r>
            <a:r>
              <a:rPr lang="ru-RU" dirty="0" err="1" smtClean="0"/>
              <a:t>върхови</a:t>
            </a:r>
            <a:r>
              <a:rPr lang="ru-RU" dirty="0" smtClean="0"/>
              <a:t> постижения на </a:t>
            </a:r>
            <a:r>
              <a:rPr lang="ru-RU" dirty="0" err="1" smtClean="0"/>
              <a:t>институцията</a:t>
            </a:r>
            <a:r>
              <a:rPr lang="ru-RU" dirty="0" smtClean="0"/>
              <a:t> от </a:t>
            </a:r>
            <a:r>
              <a:rPr lang="ru-RU" dirty="0" err="1" smtClean="0"/>
              <a:t>страната</a:t>
            </a:r>
            <a:r>
              <a:rPr lang="ru-RU" dirty="0" smtClean="0"/>
              <a:t> на </a:t>
            </a:r>
            <a:r>
              <a:rPr lang="ru-RU" dirty="0" err="1" smtClean="0"/>
              <a:t>разширяване</a:t>
            </a:r>
            <a:r>
              <a:rPr lang="ru-RU" dirty="0" smtClean="0"/>
              <a:t>, </a:t>
            </a:r>
            <a:r>
              <a:rPr lang="ru-RU" dirty="0" err="1" smtClean="0"/>
              <a:t>както</a:t>
            </a:r>
            <a:r>
              <a:rPr lang="ru-RU" dirty="0" smtClean="0"/>
              <a:t> и на </a:t>
            </a:r>
            <a:r>
              <a:rPr lang="ru-RU" dirty="0" err="1" smtClean="0"/>
              <a:t>профила</a:t>
            </a:r>
            <a:r>
              <a:rPr lang="ru-RU" dirty="0" smtClean="0"/>
              <a:t> на </a:t>
            </a:r>
            <a:r>
              <a:rPr lang="ru-RU" dirty="0" err="1" smtClean="0"/>
              <a:t>върхови</a:t>
            </a:r>
            <a:r>
              <a:rPr lang="ru-RU" dirty="0" smtClean="0"/>
              <a:t> постижения на </a:t>
            </a:r>
            <a:r>
              <a:rPr lang="ru-RU" dirty="0" err="1" smtClean="0"/>
              <a:t>нейния</a:t>
            </a:r>
            <a:r>
              <a:rPr lang="ru-RU" dirty="0" smtClean="0"/>
              <a:t> персонал;</a:t>
            </a:r>
          </a:p>
          <a:p>
            <a:r>
              <a:rPr lang="ru-RU" dirty="0" err="1" smtClean="0"/>
              <a:t>Укрепване</a:t>
            </a:r>
            <a:r>
              <a:rPr lang="ru-RU" dirty="0" smtClean="0"/>
              <a:t> </a:t>
            </a:r>
            <a:r>
              <a:rPr lang="ru-RU" dirty="0" err="1" smtClean="0"/>
              <a:t>значително</a:t>
            </a:r>
            <a:r>
              <a:rPr lang="ru-RU" dirty="0" smtClean="0"/>
              <a:t> на </a:t>
            </a:r>
            <a:r>
              <a:rPr lang="ru-RU" dirty="0" err="1" smtClean="0"/>
              <a:t>мрежите</a:t>
            </a:r>
            <a:r>
              <a:rPr lang="ru-RU" dirty="0" smtClean="0"/>
              <a:t> за </a:t>
            </a:r>
            <a:r>
              <a:rPr lang="ru-RU" dirty="0" err="1" smtClean="0"/>
              <a:t>осъществяване</a:t>
            </a:r>
            <a:r>
              <a:rPr lang="ru-RU" dirty="0" smtClean="0"/>
              <a:t> на </a:t>
            </a:r>
            <a:r>
              <a:rPr lang="ru-RU" dirty="0" err="1" smtClean="0"/>
              <a:t>интегрирано</a:t>
            </a:r>
            <a:r>
              <a:rPr lang="ru-RU" dirty="0" smtClean="0"/>
              <a:t> </a:t>
            </a:r>
            <a:r>
              <a:rPr lang="ru-RU" dirty="0" err="1" smtClean="0"/>
              <a:t>сътрудничество</a:t>
            </a:r>
            <a:r>
              <a:rPr lang="ru-RU" dirty="0" smtClean="0"/>
              <a:t> между </a:t>
            </a:r>
            <a:r>
              <a:rPr lang="ru-RU" dirty="0" err="1" smtClean="0"/>
              <a:t>участващите</a:t>
            </a:r>
            <a:r>
              <a:rPr lang="ru-RU" dirty="0" smtClean="0"/>
              <a:t> </a:t>
            </a:r>
            <a:r>
              <a:rPr lang="ru-RU" dirty="0" err="1" smtClean="0"/>
              <a:t>субекти</a:t>
            </a:r>
            <a:r>
              <a:rPr lang="ru-RU" dirty="0" smtClean="0"/>
              <a:t> в </a:t>
            </a:r>
            <a:r>
              <a:rPr lang="ru-RU" dirty="0" err="1" smtClean="0"/>
              <a:t>научноизследователското</a:t>
            </a:r>
            <a:r>
              <a:rPr lang="ru-RU" dirty="0" smtClean="0"/>
              <a:t> и </a:t>
            </a:r>
            <a:r>
              <a:rPr lang="ru-RU" dirty="0" err="1" smtClean="0"/>
              <a:t>иновационно</a:t>
            </a:r>
            <a:r>
              <a:rPr lang="ru-RU" dirty="0" smtClean="0"/>
              <a:t> измерение, в синергия с </a:t>
            </a:r>
            <a:r>
              <a:rPr lang="ru-RU" dirty="0" err="1" smtClean="0"/>
              <a:t>образователните</a:t>
            </a:r>
            <a:r>
              <a:rPr lang="ru-RU" dirty="0" smtClean="0"/>
              <a:t> и </a:t>
            </a:r>
            <a:r>
              <a:rPr lang="ru-RU" dirty="0" err="1" smtClean="0"/>
              <a:t>обучителни</a:t>
            </a:r>
            <a:r>
              <a:rPr lang="ru-RU" dirty="0" smtClean="0"/>
              <a:t> </a:t>
            </a:r>
            <a:r>
              <a:rPr lang="ru-RU" dirty="0" err="1" smtClean="0"/>
              <a:t>мисии</a:t>
            </a:r>
            <a:r>
              <a:rPr lang="ru-RU" dirty="0" smtClean="0"/>
              <a:t> на </a:t>
            </a:r>
            <a:r>
              <a:rPr lang="ru-RU" dirty="0" err="1" smtClean="0"/>
              <a:t>организациите</a:t>
            </a:r>
            <a:endParaRPr lang="en-I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2993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err="1" smtClean="0"/>
              <a:t>Очакван</a:t>
            </a:r>
            <a:r>
              <a:rPr lang="ru-RU" b="1" dirty="0" smtClean="0"/>
              <a:t> </a:t>
            </a:r>
            <a:r>
              <a:rPr lang="ru-RU" b="1" dirty="0" err="1" smtClean="0"/>
              <a:t>резултат</a:t>
            </a:r>
            <a:r>
              <a:rPr lang="ru-RU" b="1" dirty="0" smtClean="0"/>
              <a:t>:</a:t>
            </a:r>
          </a:p>
          <a:p>
            <a:r>
              <a:rPr lang="ru-RU" dirty="0" err="1" smtClean="0"/>
              <a:t>Интегрирано</a:t>
            </a:r>
            <a:r>
              <a:rPr lang="ru-RU" dirty="0" smtClean="0"/>
              <a:t> и </a:t>
            </a:r>
            <a:r>
              <a:rPr lang="ru-RU" dirty="0" err="1" smtClean="0"/>
              <a:t>дългосрочно</a:t>
            </a:r>
            <a:r>
              <a:rPr lang="ru-RU" dirty="0" smtClean="0"/>
              <a:t> </a:t>
            </a:r>
            <a:r>
              <a:rPr lang="ru-RU" dirty="0" err="1" smtClean="0"/>
              <a:t>сътрудничество</a:t>
            </a:r>
            <a:r>
              <a:rPr lang="ru-RU" dirty="0" smtClean="0"/>
              <a:t> между </a:t>
            </a:r>
            <a:r>
              <a:rPr lang="ru-RU" dirty="0" err="1" smtClean="0"/>
              <a:t>университетите-партньори</a:t>
            </a:r>
            <a:r>
              <a:rPr lang="ru-RU" dirty="0" smtClean="0"/>
              <a:t> в </a:t>
            </a:r>
            <a:r>
              <a:rPr lang="ru-RU" dirty="0" err="1" smtClean="0"/>
              <a:t>мрежата</a:t>
            </a:r>
            <a:r>
              <a:rPr lang="ru-RU" dirty="0" smtClean="0"/>
              <a:t> и с </a:t>
            </a:r>
            <a:r>
              <a:rPr lang="ru-RU" dirty="0" err="1" smtClean="0"/>
              <a:t>участници</a:t>
            </a:r>
            <a:r>
              <a:rPr lang="ru-RU" dirty="0" smtClean="0"/>
              <a:t> в </a:t>
            </a:r>
            <a:r>
              <a:rPr lang="ru-RU" dirty="0" err="1" smtClean="0"/>
              <a:t>околните</a:t>
            </a:r>
            <a:r>
              <a:rPr lang="ru-RU" dirty="0" smtClean="0"/>
              <a:t> </a:t>
            </a:r>
            <a:r>
              <a:rPr lang="ru-RU" dirty="0" err="1" smtClean="0"/>
              <a:t>екосистеми</a:t>
            </a:r>
            <a:r>
              <a:rPr lang="ru-RU" dirty="0" smtClean="0"/>
              <a:t>, </a:t>
            </a:r>
            <a:r>
              <a:rPr lang="ru-RU" dirty="0" err="1" smtClean="0"/>
              <a:t>създавайки</a:t>
            </a:r>
            <a:r>
              <a:rPr lang="ru-RU" dirty="0" smtClean="0"/>
              <a:t> </a:t>
            </a:r>
            <a:r>
              <a:rPr lang="ru-RU" dirty="0" err="1" smtClean="0"/>
              <a:t>съвместно</a:t>
            </a:r>
            <a:r>
              <a:rPr lang="ru-RU" dirty="0" smtClean="0"/>
              <a:t> критична </a:t>
            </a:r>
            <a:r>
              <a:rPr lang="ru-RU" dirty="0" err="1" smtClean="0"/>
              <a:t>маса</a:t>
            </a:r>
            <a:endParaRPr lang="ru-RU" dirty="0" smtClean="0"/>
          </a:p>
          <a:p>
            <a:r>
              <a:rPr lang="ru-RU" dirty="0" err="1" smtClean="0"/>
              <a:t>Осезаем</a:t>
            </a:r>
            <a:r>
              <a:rPr lang="ru-RU" dirty="0" smtClean="0"/>
              <a:t> </a:t>
            </a:r>
            <a:r>
              <a:rPr lang="ru-RU" dirty="0" err="1" smtClean="0"/>
              <a:t>напредък</a:t>
            </a:r>
            <a:r>
              <a:rPr lang="ru-RU" dirty="0" smtClean="0"/>
              <a:t> </a:t>
            </a:r>
            <a:r>
              <a:rPr lang="ru-RU" dirty="0" err="1" smtClean="0"/>
              <a:t>към</a:t>
            </a:r>
            <a:r>
              <a:rPr lang="ru-RU" dirty="0" smtClean="0"/>
              <a:t> </a:t>
            </a:r>
            <a:r>
              <a:rPr lang="ru-RU" dirty="0" err="1" smtClean="0"/>
              <a:t>институционална</a:t>
            </a:r>
            <a:r>
              <a:rPr lang="ru-RU" dirty="0" smtClean="0"/>
              <a:t> трансформация / модернизация на </a:t>
            </a:r>
            <a:r>
              <a:rPr lang="ru-RU" dirty="0" err="1" smtClean="0"/>
              <a:t>университетите</a:t>
            </a:r>
            <a:r>
              <a:rPr lang="ru-RU" dirty="0" smtClean="0"/>
              <a:t> (в </a:t>
            </a:r>
            <a:r>
              <a:rPr lang="ru-RU" dirty="0" err="1" smtClean="0"/>
              <a:t>нейния</a:t>
            </a:r>
            <a:r>
              <a:rPr lang="ru-RU" dirty="0" smtClean="0"/>
              <a:t> </a:t>
            </a:r>
            <a:r>
              <a:rPr lang="ru-RU" dirty="0" err="1" smtClean="0"/>
              <a:t>най</a:t>
            </a:r>
            <a:r>
              <a:rPr lang="ru-RU" dirty="0" smtClean="0"/>
              <a:t>-широк </a:t>
            </a:r>
            <a:r>
              <a:rPr lang="ru-RU" dirty="0" err="1" smtClean="0"/>
              <a:t>смисъл</a:t>
            </a:r>
            <a:r>
              <a:rPr lang="ru-RU" dirty="0" smtClean="0"/>
              <a:t>), </a:t>
            </a:r>
            <a:r>
              <a:rPr lang="ru-RU" dirty="0" err="1" smtClean="0"/>
              <a:t>включително</a:t>
            </a:r>
            <a:r>
              <a:rPr lang="ru-RU" dirty="0" smtClean="0"/>
              <a:t> чрез </a:t>
            </a:r>
            <a:r>
              <a:rPr lang="ru-RU" dirty="0" err="1" smtClean="0"/>
              <a:t>пилоти</a:t>
            </a:r>
            <a:r>
              <a:rPr lang="ru-RU" dirty="0" smtClean="0"/>
              <a:t> или </a:t>
            </a:r>
            <a:r>
              <a:rPr lang="ru-RU" dirty="0" err="1" smtClean="0"/>
              <a:t>казуси</a:t>
            </a:r>
            <a:endParaRPr lang="ru-RU" dirty="0" smtClean="0"/>
          </a:p>
          <a:p>
            <a:r>
              <a:rPr lang="ru-RU" dirty="0" err="1" smtClean="0"/>
              <a:t>Засилено</a:t>
            </a:r>
            <a:r>
              <a:rPr lang="ru-RU" dirty="0" smtClean="0"/>
              <a:t> </a:t>
            </a:r>
            <a:r>
              <a:rPr lang="ru-RU" dirty="0" err="1" smtClean="0"/>
              <a:t>сътрудничество</a:t>
            </a:r>
            <a:r>
              <a:rPr lang="ru-RU" dirty="0" smtClean="0"/>
              <a:t> с </a:t>
            </a:r>
            <a:r>
              <a:rPr lang="ru-RU" dirty="0" err="1" smtClean="0"/>
              <a:t>оглед</a:t>
            </a:r>
            <a:r>
              <a:rPr lang="ru-RU" dirty="0" smtClean="0"/>
              <a:t> </a:t>
            </a:r>
            <a:r>
              <a:rPr lang="ru-RU" dirty="0" err="1" smtClean="0"/>
              <a:t>повишаване</a:t>
            </a:r>
            <a:r>
              <a:rPr lang="ru-RU" dirty="0" smtClean="0"/>
              <a:t> на </a:t>
            </a:r>
            <a:r>
              <a:rPr lang="ru-RU" dirty="0" err="1" smtClean="0"/>
              <a:t>върхови</a:t>
            </a:r>
            <a:r>
              <a:rPr lang="ru-RU" dirty="0" smtClean="0"/>
              <a:t> постижения, </a:t>
            </a:r>
            <a:r>
              <a:rPr lang="ru-RU" dirty="0" err="1" smtClean="0"/>
              <a:t>глобална</a:t>
            </a:r>
            <a:r>
              <a:rPr lang="ru-RU" dirty="0" smtClean="0"/>
              <a:t> </a:t>
            </a:r>
            <a:r>
              <a:rPr lang="ru-RU" dirty="0" err="1" smtClean="0"/>
              <a:t>конкурентоспособност</a:t>
            </a:r>
            <a:r>
              <a:rPr lang="ru-RU" dirty="0" smtClean="0"/>
              <a:t> и обща </a:t>
            </a:r>
            <a:r>
              <a:rPr lang="ru-RU" dirty="0" err="1" smtClean="0"/>
              <a:t>привлекателност</a:t>
            </a:r>
            <a:r>
              <a:rPr lang="ru-RU" dirty="0" smtClean="0"/>
              <a:t> за </a:t>
            </a:r>
            <a:r>
              <a:rPr lang="ru-RU" dirty="0" err="1" smtClean="0"/>
              <a:t>международни</a:t>
            </a:r>
            <a:r>
              <a:rPr lang="ru-RU" dirty="0" smtClean="0"/>
              <a:t> </a:t>
            </a:r>
            <a:r>
              <a:rPr lang="ru-RU" dirty="0" err="1" smtClean="0"/>
              <a:t>таланти</a:t>
            </a:r>
            <a:r>
              <a:rPr lang="ru-RU" dirty="0" smtClean="0"/>
              <a:t> и инвестиции; </a:t>
            </a:r>
            <a:r>
              <a:rPr lang="ru-RU" dirty="0" err="1" smtClean="0"/>
              <a:t>това</a:t>
            </a:r>
            <a:r>
              <a:rPr lang="ru-RU" dirty="0" smtClean="0"/>
              <a:t> </a:t>
            </a:r>
            <a:r>
              <a:rPr lang="ru-RU" dirty="0" err="1" smtClean="0"/>
              <a:t>включва</a:t>
            </a:r>
            <a:r>
              <a:rPr lang="ru-RU" dirty="0" smtClean="0"/>
              <a:t> подготовка за </a:t>
            </a:r>
            <a:r>
              <a:rPr lang="ru-RU" dirty="0" err="1" smtClean="0"/>
              <a:t>започване</a:t>
            </a:r>
            <a:r>
              <a:rPr lang="ru-RU" dirty="0" smtClean="0"/>
              <a:t> на </a:t>
            </a:r>
            <a:r>
              <a:rPr lang="ru-RU" dirty="0" err="1" smtClean="0"/>
              <a:t>бъдещата</a:t>
            </a:r>
            <a:r>
              <a:rPr lang="ru-RU" dirty="0" smtClean="0"/>
              <a:t> инициатива за европейски </a:t>
            </a:r>
            <a:r>
              <a:rPr lang="ru-RU" dirty="0" err="1" smtClean="0"/>
              <a:t>университети</a:t>
            </a:r>
            <a:endParaRPr lang="ru-RU" dirty="0" smtClean="0"/>
          </a:p>
          <a:p>
            <a:r>
              <a:rPr lang="ru-RU" dirty="0" smtClean="0"/>
              <a:t>Принос </a:t>
            </a:r>
            <a:r>
              <a:rPr lang="ru-RU" dirty="0" err="1" smtClean="0"/>
              <a:t>към</a:t>
            </a:r>
            <a:r>
              <a:rPr lang="ru-RU" dirty="0" smtClean="0"/>
              <a:t> портфолио от </a:t>
            </a:r>
            <a:r>
              <a:rPr lang="ru-RU" dirty="0" err="1" smtClean="0"/>
              <a:t>успешни</a:t>
            </a:r>
            <a:r>
              <a:rPr lang="ru-RU" dirty="0" smtClean="0"/>
              <a:t> модели на </a:t>
            </a:r>
            <a:r>
              <a:rPr lang="ru-RU" dirty="0" err="1" smtClean="0"/>
              <a:t>сътрудничество</a:t>
            </a:r>
            <a:r>
              <a:rPr lang="ru-RU" dirty="0" smtClean="0"/>
              <a:t> за модернизация / трансформация на </a:t>
            </a:r>
            <a:r>
              <a:rPr lang="ru-RU" dirty="0" err="1" smtClean="0"/>
              <a:t>изследователско</a:t>
            </a:r>
            <a:r>
              <a:rPr lang="ru-RU" dirty="0" smtClean="0"/>
              <a:t> и </a:t>
            </a:r>
            <a:r>
              <a:rPr lang="ru-RU" dirty="0" err="1" smtClean="0"/>
              <a:t>иновационно</a:t>
            </a:r>
            <a:r>
              <a:rPr lang="ru-RU" dirty="0" smtClean="0"/>
              <a:t> </a:t>
            </a:r>
            <a:r>
              <a:rPr lang="ru-RU" dirty="0" err="1" smtClean="0"/>
              <a:t>ниво</a:t>
            </a:r>
            <a:r>
              <a:rPr lang="ru-RU" dirty="0" smtClean="0"/>
              <a:t>, в синергия с </a:t>
            </a:r>
            <a:r>
              <a:rPr lang="ru-RU" dirty="0" err="1" smtClean="0"/>
              <a:t>тяхното</a:t>
            </a:r>
            <a:r>
              <a:rPr lang="ru-RU" dirty="0" smtClean="0"/>
              <a:t> </a:t>
            </a:r>
            <a:r>
              <a:rPr lang="ru-RU" dirty="0" err="1" smtClean="0"/>
              <a:t>образователно</a:t>
            </a:r>
            <a:r>
              <a:rPr lang="ru-RU" dirty="0" smtClean="0"/>
              <a:t> измерение</a:t>
            </a:r>
            <a:endParaRPr lang="en-I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22878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err="1" smtClean="0"/>
              <a:t>Основни</a:t>
            </a:r>
            <a:r>
              <a:rPr lang="ru-RU" b="1" dirty="0" smtClean="0"/>
              <a:t> </a:t>
            </a:r>
            <a:r>
              <a:rPr lang="ru-RU" b="1" dirty="0" err="1" smtClean="0"/>
              <a:t>въздействия</a:t>
            </a:r>
            <a:r>
              <a:rPr lang="ru-RU" b="1" dirty="0" smtClean="0"/>
              <a:t>:</a:t>
            </a:r>
          </a:p>
          <a:p>
            <a:r>
              <a:rPr lang="ru-RU" dirty="0" smtClean="0"/>
              <a:t>• </a:t>
            </a:r>
            <a:r>
              <a:rPr lang="ru-RU" dirty="0" err="1" smtClean="0"/>
              <a:t>Насърчаване</a:t>
            </a:r>
            <a:r>
              <a:rPr lang="ru-RU" dirty="0" smtClean="0"/>
              <a:t> на </a:t>
            </a:r>
            <a:r>
              <a:rPr lang="ru-RU" dirty="0" err="1" smtClean="0"/>
              <a:t>институционални</a:t>
            </a:r>
            <a:r>
              <a:rPr lang="ru-RU" dirty="0" smtClean="0"/>
              <a:t> </a:t>
            </a:r>
            <a:r>
              <a:rPr lang="ru-RU" dirty="0" err="1" smtClean="0"/>
              <a:t>реформи</a:t>
            </a:r>
            <a:r>
              <a:rPr lang="ru-RU" dirty="0" smtClean="0"/>
              <a:t> в </a:t>
            </a:r>
            <a:r>
              <a:rPr lang="ru-RU" dirty="0" err="1" smtClean="0"/>
              <a:t>изследователски</a:t>
            </a:r>
            <a:r>
              <a:rPr lang="ru-RU" dirty="0" smtClean="0"/>
              <a:t> институции в </a:t>
            </a:r>
            <a:r>
              <a:rPr lang="ru-RU" dirty="0" err="1" smtClean="0"/>
              <a:t>разширяващите</a:t>
            </a:r>
            <a:r>
              <a:rPr lang="ru-RU" dirty="0" smtClean="0"/>
              <a:t> се </a:t>
            </a:r>
            <a:r>
              <a:rPr lang="ru-RU" dirty="0" err="1" smtClean="0"/>
              <a:t>страни</a:t>
            </a:r>
            <a:endParaRPr lang="ru-RU" dirty="0" smtClean="0"/>
          </a:p>
          <a:p>
            <a:r>
              <a:rPr lang="ru-RU" dirty="0" smtClean="0"/>
              <a:t>• </a:t>
            </a:r>
            <a:r>
              <a:rPr lang="ru-RU" dirty="0" err="1" smtClean="0"/>
              <a:t>Използвайте</a:t>
            </a:r>
            <a:r>
              <a:rPr lang="ru-RU" dirty="0" smtClean="0"/>
              <a:t> </a:t>
            </a:r>
            <a:r>
              <a:rPr lang="ru-RU" dirty="0" err="1" smtClean="0"/>
              <a:t>по-добре</a:t>
            </a:r>
            <a:r>
              <a:rPr lang="ru-RU" dirty="0" smtClean="0"/>
              <a:t> </a:t>
            </a:r>
            <a:r>
              <a:rPr lang="ru-RU" dirty="0" err="1" smtClean="0"/>
              <a:t>съществуващите</a:t>
            </a:r>
            <a:r>
              <a:rPr lang="ru-RU" dirty="0" smtClean="0"/>
              <a:t> </a:t>
            </a:r>
            <a:r>
              <a:rPr lang="ru-RU" dirty="0" err="1" smtClean="0"/>
              <a:t>изследователски</a:t>
            </a:r>
            <a:r>
              <a:rPr lang="ru-RU" dirty="0" smtClean="0"/>
              <a:t> </a:t>
            </a:r>
            <a:r>
              <a:rPr lang="ru-RU" dirty="0" err="1" smtClean="0"/>
              <a:t>инфраструктури</a:t>
            </a:r>
            <a:r>
              <a:rPr lang="ru-RU" dirty="0" smtClean="0"/>
              <a:t> и </a:t>
            </a:r>
            <a:r>
              <a:rPr lang="ru-RU" dirty="0" err="1" smtClean="0"/>
              <a:t>ги</a:t>
            </a:r>
            <a:r>
              <a:rPr lang="ru-RU" dirty="0" smtClean="0"/>
              <a:t> </a:t>
            </a:r>
            <a:r>
              <a:rPr lang="ru-RU" dirty="0" err="1" smtClean="0"/>
              <a:t>попълнете</a:t>
            </a:r>
            <a:r>
              <a:rPr lang="ru-RU" dirty="0" smtClean="0"/>
              <a:t> с </a:t>
            </a:r>
            <a:r>
              <a:rPr lang="ru-RU" dirty="0" err="1" smtClean="0"/>
              <a:t>отлични</a:t>
            </a:r>
            <a:r>
              <a:rPr lang="ru-RU" dirty="0" smtClean="0"/>
              <a:t> </a:t>
            </a:r>
            <a:r>
              <a:rPr lang="ru-RU" dirty="0" err="1" smtClean="0"/>
              <a:t>таланти</a:t>
            </a:r>
            <a:endParaRPr lang="ru-RU" dirty="0" smtClean="0"/>
          </a:p>
          <a:p>
            <a:r>
              <a:rPr lang="ru-RU" dirty="0" smtClean="0"/>
              <a:t>• Привлечете </a:t>
            </a:r>
            <a:r>
              <a:rPr lang="ru-RU" dirty="0" err="1" smtClean="0"/>
              <a:t>първокласни</a:t>
            </a:r>
            <a:r>
              <a:rPr lang="ru-RU" dirty="0" smtClean="0"/>
              <a:t> </a:t>
            </a:r>
            <a:r>
              <a:rPr lang="ru-RU" dirty="0" err="1" smtClean="0"/>
              <a:t>таланти</a:t>
            </a:r>
            <a:r>
              <a:rPr lang="ru-RU" dirty="0" smtClean="0"/>
              <a:t> и </a:t>
            </a:r>
            <a:r>
              <a:rPr lang="ru-RU" dirty="0" err="1" smtClean="0"/>
              <a:t>ги</a:t>
            </a:r>
            <a:r>
              <a:rPr lang="ru-RU" dirty="0" smtClean="0"/>
              <a:t> </a:t>
            </a:r>
            <a:r>
              <a:rPr lang="ru-RU" dirty="0" err="1" smtClean="0"/>
              <a:t>превърнете</a:t>
            </a:r>
            <a:r>
              <a:rPr lang="ru-RU" dirty="0" smtClean="0"/>
              <a:t> в </a:t>
            </a:r>
            <a:r>
              <a:rPr lang="ru-RU" dirty="0" err="1" smtClean="0"/>
              <a:t>играчи</a:t>
            </a:r>
            <a:r>
              <a:rPr lang="ru-RU" dirty="0" smtClean="0"/>
              <a:t>, </a:t>
            </a:r>
            <a:r>
              <a:rPr lang="ru-RU" dirty="0" err="1" smtClean="0"/>
              <a:t>променящи</a:t>
            </a:r>
            <a:r>
              <a:rPr lang="ru-RU" dirty="0" smtClean="0"/>
              <a:t> </a:t>
            </a:r>
            <a:r>
              <a:rPr lang="ru-RU" dirty="0" err="1" smtClean="0"/>
              <a:t>играта</a:t>
            </a:r>
            <a:r>
              <a:rPr lang="ru-RU" dirty="0" smtClean="0"/>
              <a:t> в </a:t>
            </a:r>
            <a:r>
              <a:rPr lang="ru-RU" dirty="0" err="1" smtClean="0"/>
              <a:t>институциите</a:t>
            </a:r>
            <a:endParaRPr lang="ru-RU" dirty="0" smtClean="0"/>
          </a:p>
          <a:p>
            <a:r>
              <a:rPr lang="ru-RU" dirty="0" smtClean="0"/>
              <a:t>• </a:t>
            </a:r>
            <a:r>
              <a:rPr lang="ru-RU" dirty="0" err="1" smtClean="0"/>
              <a:t>Върнете</a:t>
            </a:r>
            <a:r>
              <a:rPr lang="ru-RU" dirty="0" smtClean="0"/>
              <a:t> </a:t>
            </a:r>
            <a:r>
              <a:rPr lang="ru-RU" dirty="0" err="1" smtClean="0"/>
              <a:t>изтичането</a:t>
            </a:r>
            <a:r>
              <a:rPr lang="ru-RU" dirty="0" smtClean="0"/>
              <a:t> на </a:t>
            </a:r>
            <a:r>
              <a:rPr lang="ru-RU" dirty="0" err="1" smtClean="0"/>
              <a:t>мозъци</a:t>
            </a:r>
            <a:endParaRPr lang="ru-RU" dirty="0" smtClean="0"/>
          </a:p>
          <a:p>
            <a:r>
              <a:rPr lang="ru-RU" dirty="0" smtClean="0"/>
              <a:t>• </a:t>
            </a:r>
            <a:r>
              <a:rPr lang="ru-RU" dirty="0" err="1" smtClean="0"/>
              <a:t>Подобрени</a:t>
            </a:r>
            <a:r>
              <a:rPr lang="ru-RU" dirty="0" smtClean="0"/>
              <a:t> </a:t>
            </a:r>
            <a:r>
              <a:rPr lang="ru-RU" dirty="0" err="1" smtClean="0"/>
              <a:t>връзки</a:t>
            </a:r>
            <a:r>
              <a:rPr lang="ru-RU" dirty="0" smtClean="0"/>
              <a:t> между </a:t>
            </a:r>
            <a:r>
              <a:rPr lang="ru-RU" dirty="0" err="1" smtClean="0"/>
              <a:t>академични</a:t>
            </a:r>
            <a:r>
              <a:rPr lang="ru-RU" dirty="0" smtClean="0"/>
              <a:t> и бизнес, </a:t>
            </a:r>
            <a:r>
              <a:rPr lang="ru-RU" dirty="0" err="1" smtClean="0"/>
              <a:t>особено</a:t>
            </a:r>
            <a:r>
              <a:rPr lang="ru-RU" dirty="0" smtClean="0"/>
              <a:t> чрез </a:t>
            </a:r>
            <a:r>
              <a:rPr lang="ru-RU" dirty="0" err="1" smtClean="0"/>
              <a:t>преодоляване</a:t>
            </a:r>
            <a:r>
              <a:rPr lang="ru-RU" dirty="0" smtClean="0"/>
              <a:t> на </a:t>
            </a:r>
            <a:r>
              <a:rPr lang="ru-RU" dirty="0" err="1" smtClean="0"/>
              <a:t>секторните</a:t>
            </a:r>
            <a:r>
              <a:rPr lang="ru-RU" dirty="0" smtClean="0"/>
              <a:t> </a:t>
            </a:r>
            <a:r>
              <a:rPr lang="ru-RU" dirty="0" err="1" smtClean="0"/>
              <a:t>бариери</a:t>
            </a:r>
            <a:endParaRPr lang="ru-RU" dirty="0" smtClean="0"/>
          </a:p>
          <a:p>
            <a:r>
              <a:rPr lang="ru-RU" dirty="0" smtClean="0"/>
              <a:t>• </a:t>
            </a:r>
            <a:r>
              <a:rPr lang="ru-RU" dirty="0" err="1" smtClean="0"/>
              <a:t>Безплатно</a:t>
            </a:r>
            <a:r>
              <a:rPr lang="ru-RU" dirty="0" smtClean="0"/>
              <a:t> </a:t>
            </a:r>
            <a:r>
              <a:rPr lang="ru-RU" dirty="0" err="1" smtClean="0"/>
              <a:t>разпространение</a:t>
            </a:r>
            <a:r>
              <a:rPr lang="ru-RU" dirty="0" smtClean="0"/>
              <a:t> на знания и опит в </a:t>
            </a:r>
            <a:r>
              <a:rPr lang="ru-RU" dirty="0" err="1" smtClean="0"/>
              <a:t>съответствие</a:t>
            </a:r>
            <a:r>
              <a:rPr lang="ru-RU" dirty="0" smtClean="0"/>
              <a:t> с </a:t>
            </a:r>
            <a:r>
              <a:rPr lang="ru-RU" dirty="0" err="1" smtClean="0"/>
              <a:t>приоритетите</a:t>
            </a:r>
            <a:r>
              <a:rPr lang="ru-RU" dirty="0" smtClean="0"/>
              <a:t> на ERA</a:t>
            </a:r>
            <a:endParaRPr lang="en-IE" dirty="0" smtClean="0"/>
          </a:p>
        </p:txBody>
      </p:sp>
      <p:sp>
        <p:nvSpPr>
          <p:cNvPr id="4" name="Slide Number Placeholder 3"/>
          <p:cNvSpPr>
            <a:spLocks noGrp="1"/>
          </p:cNvSpPr>
          <p:nvPr>
            <p:ph type="sldNum" sz="quarter" idx="10"/>
          </p:nvPr>
        </p:nvSpPr>
        <p:spPr/>
        <p:txBody>
          <a:bodyPr/>
          <a:lstStyle/>
          <a:p>
            <a:pPr>
              <a:defRPr/>
            </a:pPr>
            <a:fld id="{59CF2995-AB43-4B7C-B8CD-9DC7C3692A9C}"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414448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160EA64-D806-43AC-9DF2-F8C432F32B4C}" type="datetimeFigureOut">
              <a:rPr lang="en-US" smtClean="0"/>
              <a:t>12/2/2020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A7A6979-0714-4377-B894-6BE4C2D6E202}"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4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11395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69472234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solidFill>
                  <a:srgbClr val="FFFFFF"/>
                </a:solidFill>
              </a:rPr>
              <a:pPr/>
              <a:t>‹#›</a:t>
            </a:fld>
            <a:endParaRPr lang="en-GB" dirty="0">
              <a:solidFill>
                <a:srgbClr val="FFFFFF"/>
              </a:solidFill>
            </a:endParaRPr>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9282608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5440628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605339507"/>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429823410"/>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1486574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765386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6450804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7940487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192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148073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9171165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41509366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177476110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0432129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8500494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solidFill>
                  <a:srgbClr val="4D4D4D">
                    <a:tint val="75000"/>
                  </a:srgbClr>
                </a:solidFill>
              </a:rPr>
              <a:pPr/>
              <a:t>‹#›</a:t>
            </a:fld>
            <a:endParaRPr lang="en-GB" dirty="0">
              <a:solidFill>
                <a:srgbClr val="4D4D4D">
                  <a:tint val="75000"/>
                </a:srgbClr>
              </a:solidFill>
            </a:endParaRPr>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7481057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Tree>
    <p:extLst>
      <p:ext uri="{BB962C8B-B14F-4D97-AF65-F5344CB8AC3E}">
        <p14:creationId xmlns:p14="http://schemas.microsoft.com/office/powerpoint/2010/main" val="3704134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65565651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9755974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07938792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408777772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solidFill>
                  <a:srgbClr val="FFFFFF"/>
                </a:solidFill>
              </a:rPr>
              <a:pPr/>
              <a:t>‹#›</a:t>
            </a:fld>
            <a:endParaRPr lang="en-GB" dirty="0">
              <a:solidFill>
                <a:srgbClr val="FFFFFF"/>
              </a:solidFill>
            </a:endParaRPr>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4406642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2129515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218443124"/>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4253142412"/>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5141534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67196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005029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799112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1186279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804631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2766051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11068084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83175182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2416038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5526089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solidFill>
                  <a:srgbClr val="4D4D4D">
                    <a:tint val="75000"/>
                  </a:srgbClr>
                </a:solidFill>
              </a:rPr>
              <a:pPr/>
              <a:t>‹#›</a:t>
            </a:fld>
            <a:endParaRPr lang="en-GB" dirty="0">
              <a:solidFill>
                <a:srgbClr val="4D4D4D">
                  <a:tint val="75000"/>
                </a:srgbClr>
              </a:solidFill>
            </a:endParaRPr>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3685966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Tree>
    <p:extLst>
      <p:ext uri="{BB962C8B-B14F-4D97-AF65-F5344CB8AC3E}">
        <p14:creationId xmlns:p14="http://schemas.microsoft.com/office/powerpoint/2010/main" val="23409887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72648117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05348307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291095580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solidFill>
                  <a:srgbClr val="FFFFFF"/>
                </a:solidFill>
              </a:rPr>
              <a:pPr/>
              <a:t>‹#›</a:t>
            </a:fld>
            <a:endParaRPr lang="en-GB" dirty="0">
              <a:solidFill>
                <a:srgbClr val="FFFFFF"/>
              </a:solidFill>
            </a:endParaRPr>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22604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6439056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1647985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4002317032"/>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745776913"/>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776631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0452771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201608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029321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9417590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8758751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405368246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solidFill>
                  <a:srgbClr val="FFFFFF"/>
                </a:solidFill>
              </a:rPr>
              <a:pPr/>
              <a:t>‹#›</a:t>
            </a:fld>
            <a:endParaRPr lang="en-GB" dirty="0">
              <a:solidFill>
                <a:srgbClr val="FFFFFF"/>
              </a:solidFill>
            </a:endParaRPr>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8781400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428331045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6003109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21391152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solidFill>
                  <a:srgbClr val="4D4D4D">
                    <a:tint val="75000"/>
                  </a:srgbClr>
                </a:solidFill>
              </a:rPr>
              <a:pPr/>
              <a:t>‹#›</a:t>
            </a:fld>
            <a:endParaRPr lang="en-GB" dirty="0">
              <a:solidFill>
                <a:srgbClr val="4D4D4D">
                  <a:tint val="75000"/>
                </a:srgbClr>
              </a:solidFill>
            </a:endParaRPr>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2872119"/>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Tree>
    <p:extLst>
      <p:ext uri="{BB962C8B-B14F-4D97-AF65-F5344CB8AC3E}">
        <p14:creationId xmlns:p14="http://schemas.microsoft.com/office/powerpoint/2010/main" val="38077620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160EA64-D806-43AC-9DF2-F8C432F32B4C}" type="datetimeFigureOut">
              <a:rPr lang="en-US" smtClean="0">
                <a:solidFill>
                  <a:srgbClr val="000000"/>
                </a:solidFill>
              </a:rPr>
              <a:pPr/>
              <a:t>12/2/2020</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A7A6979-0714-4377-B894-6BE4C2D6E202}" type="slidenum">
              <a:rPr lang="en-US" smtClean="0">
                <a:solidFill>
                  <a:srgbClr val="000000"/>
                </a:solidFill>
              </a:rPr>
              <a:pPr/>
              <a:t>‹#›</a:t>
            </a:fld>
            <a:endParaRPr lang="en-US" dirty="0">
              <a:solidFill>
                <a:srgbClr val="000000"/>
              </a:solidFill>
            </a:endParaRP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7866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solidFill>
                  <a:srgbClr val="000000"/>
                </a:solidFill>
              </a:rPr>
              <a:pPr/>
              <a:t>12/2/2020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62144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solidFill>
                  <a:srgbClr val="000000"/>
                </a:solidFill>
              </a:rPr>
              <a:pPr/>
              <a:t>12/2/2020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684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solidFill>
                  <a:srgbClr val="000000"/>
                </a:solidFill>
              </a:rPr>
              <a:pPr/>
              <a:t>12/2/2020</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524112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solidFill>
                  <a:srgbClr val="000000"/>
                </a:solidFill>
              </a:rPr>
              <a:pPr/>
              <a:t>12/2/2020</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13811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2902082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solidFill>
                  <a:srgbClr val="000000"/>
                </a:solidFill>
              </a:rPr>
              <a:pPr/>
              <a:t>12/2/2020</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22548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solidFill>
                  <a:srgbClr val="000000"/>
                </a:solidFill>
              </a:rPr>
              <a:pPr/>
              <a:t>12/2/2020</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668752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solidFill>
                  <a:srgbClr val="000000"/>
                </a:solidFill>
              </a:rPr>
              <a:pPr/>
              <a:t>12/2/2020</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83792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solidFill>
                  <a:srgbClr val="000000"/>
                </a:solidFill>
              </a:rPr>
              <a:pPr/>
              <a:t>12/2/2020</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229701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solidFill>
                  <a:srgbClr val="000000"/>
                </a:solidFill>
              </a:rPr>
              <a:pPr/>
              <a:t>12/2/2020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4526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solidFill>
                  <a:srgbClr val="000000"/>
                </a:solidFill>
              </a:rPr>
              <a:pPr/>
              <a:t>12/2/2020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007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94143849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489619791"/>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83889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56558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937431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66177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119825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071363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596006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58417967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19571733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820971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871260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solidFill>
                  <a:srgbClr val="4D4D4D">
                    <a:tint val="75000"/>
                  </a:srgbClr>
                </a:solidFill>
              </a:rPr>
              <a:pPr/>
              <a:t>‹#›</a:t>
            </a:fld>
            <a:endParaRPr lang="en-GB" dirty="0">
              <a:solidFill>
                <a:srgbClr val="4D4D4D">
                  <a:tint val="75000"/>
                </a:srgbClr>
              </a:solidFill>
            </a:endParaRPr>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1180741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411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Tree>
    <p:extLst>
      <p:ext uri="{BB962C8B-B14F-4D97-AF65-F5344CB8AC3E}">
        <p14:creationId xmlns:p14="http://schemas.microsoft.com/office/powerpoint/2010/main" val="1332322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a:defRPr/>
            </a:pPr>
            <a:endParaRPr lang="en-US">
              <a:solidFill>
                <a:srgbClr val="FFFFFF"/>
              </a:solidFill>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hasCustomPrompt="1"/>
          </p:nvPr>
        </p:nvSpPr>
        <p:spPr>
          <a:xfrm>
            <a:off x="5519936" y="1700808"/>
            <a:ext cx="6048672"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737746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63635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98389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7908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643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53517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24326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95222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4260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11463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1651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5418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3" name="TextBox 2"/>
          <p:cNvSpPr txBox="1"/>
          <p:nvPr userDrawn="1"/>
        </p:nvSpPr>
        <p:spPr>
          <a:xfrm>
            <a:off x="5564124" y="6388471"/>
            <a:ext cx="1128073" cy="369332"/>
          </a:xfrm>
          <a:prstGeom prst="rect">
            <a:avLst/>
          </a:prstGeom>
          <a:noFill/>
        </p:spPr>
        <p:txBody>
          <a:bodyPr wrap="square" rtlCol="0">
            <a:spAutoFit/>
          </a:bodyPr>
          <a:lstStyle/>
          <a:p>
            <a:pPr defTabSz="914400"/>
            <a:r>
              <a:rPr lang="fr-BE" sz="900" i="1" dirty="0" err="1">
                <a:solidFill>
                  <a:srgbClr val="FFFFFF"/>
                </a:solidFill>
                <a:latin typeface="EC Square Sans Pro Light" panose="020B0506000000020004" pitchFamily="34" charset="0"/>
              </a:rPr>
              <a:t>Research</a:t>
            </a:r>
            <a:r>
              <a:rPr lang="fr-BE" sz="900" i="1" dirty="0">
                <a:solidFill>
                  <a:srgbClr val="FFFFFF"/>
                </a:solidFill>
                <a:latin typeface="EC Square Sans Pro Light" panose="020B0506000000020004" pitchFamily="34" charset="0"/>
              </a:rPr>
              <a:t> and Innovation </a:t>
            </a:r>
            <a:endParaRPr lang="en-GB" sz="900" i="1" dirty="0" err="1">
              <a:solidFill>
                <a:srgbClr val="FFFFFF"/>
              </a:solidFill>
              <a:latin typeface="EC Square Sans Pro Light" panose="020B0506000000020004" pitchFamily="34" charset="0"/>
            </a:endParaRPr>
          </a:p>
        </p:txBody>
      </p:sp>
      <p:sp>
        <p:nvSpPr>
          <p:cNvPr id="9" name="TextBox 8"/>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defTabSz="914400"/>
            <a:r>
              <a:rPr lang="en-GB" sz="2000" i="1" dirty="0">
                <a:solidFill>
                  <a:srgbClr val="FFFFFF"/>
                </a:solidFill>
                <a:latin typeface="Arial" panose="020B0604020202020204" pitchFamily="34" charset="0"/>
                <a:cs typeface="Arial" panose="020B0604020202020204" pitchFamily="34" charset="0"/>
              </a:rPr>
              <a:t>#</a:t>
            </a:r>
            <a:r>
              <a:rPr lang="en-GB" sz="2000" dirty="0" err="1">
                <a:solidFill>
                  <a:srgbClr val="FFFFFF"/>
                </a:solidFill>
                <a:latin typeface="Arial" panose="020B0604020202020204" pitchFamily="34" charset="0"/>
                <a:cs typeface="Arial" panose="020B0604020202020204" pitchFamily="34" charset="0"/>
              </a:rPr>
              <a:t>HorizonEU</a:t>
            </a:r>
            <a:r>
              <a:rPr lang="en-GB" sz="2000" dirty="0">
                <a:solidFill>
                  <a:srgbClr val="FFFFFF"/>
                </a:solidFill>
                <a:latin typeface="Arial" panose="020B0604020202020204" pitchFamily="34" charset="0"/>
                <a:cs typeface="Arial" panose="020B0604020202020204" pitchFamily="34" charset="0"/>
              </a:rPr>
              <a:t> </a:t>
            </a:r>
          </a:p>
        </p:txBody>
      </p:sp>
      <p:sp>
        <p:nvSpPr>
          <p:cNvPr id="17" name="TextBox 16"/>
          <p:cNvSpPr txBox="1"/>
          <p:nvPr userDrawn="1"/>
        </p:nvSpPr>
        <p:spPr>
          <a:xfrm>
            <a:off x="474403" y="2355244"/>
            <a:ext cx="5759615" cy="1323439"/>
          </a:xfrm>
          <a:prstGeom prst="rect">
            <a:avLst/>
          </a:prstGeom>
          <a:noFill/>
        </p:spPr>
        <p:txBody>
          <a:bodyPr wrap="square" rtlCol="0">
            <a:spAutoFit/>
          </a:bodyPr>
          <a:lstStyle/>
          <a:p>
            <a:pPr defTabSz="914400"/>
            <a:r>
              <a:rPr lang="en-US" sz="4000" dirty="0">
                <a:solidFill>
                  <a:srgbClr val="2D2D8A"/>
                </a:solidFill>
              </a:rPr>
              <a:t>European Partnerships</a:t>
            </a:r>
            <a:endParaRPr lang="en-GB" sz="4000" dirty="0" err="1">
              <a:solidFill>
                <a:srgbClr val="2D2D8A"/>
              </a:solidFill>
            </a:endParaRPr>
          </a:p>
        </p:txBody>
      </p:sp>
    </p:spTree>
    <p:extLst>
      <p:ext uri="{BB962C8B-B14F-4D97-AF65-F5344CB8AC3E}">
        <p14:creationId xmlns:p14="http://schemas.microsoft.com/office/powerpoint/2010/main" val="376011516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9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a:defRPr/>
            </a:pPr>
            <a:endParaRPr lang="en-US">
              <a:solidFill>
                <a:srgbClr val="FFFFFF"/>
              </a:solidFill>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hasCustomPrompt="1"/>
          </p:nvPr>
        </p:nvSpPr>
        <p:spPr>
          <a:xfrm>
            <a:off x="5519936" y="1700808"/>
            <a:ext cx="6048672"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9076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85901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0995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9538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6157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7302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316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28883426"/>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4374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59589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5299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27852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3" name="TextBox 2"/>
          <p:cNvSpPr txBox="1"/>
          <p:nvPr userDrawn="1"/>
        </p:nvSpPr>
        <p:spPr>
          <a:xfrm>
            <a:off x="5564124" y="6388471"/>
            <a:ext cx="1128073" cy="369332"/>
          </a:xfrm>
          <a:prstGeom prst="rect">
            <a:avLst/>
          </a:prstGeom>
          <a:noFill/>
        </p:spPr>
        <p:txBody>
          <a:bodyPr wrap="square" rtlCol="0">
            <a:spAutoFit/>
          </a:bodyPr>
          <a:lstStyle/>
          <a:p>
            <a:pPr defTabSz="914400"/>
            <a:r>
              <a:rPr lang="fr-BE" sz="900" i="1" dirty="0" err="1">
                <a:solidFill>
                  <a:srgbClr val="FFFFFF"/>
                </a:solidFill>
                <a:latin typeface="EC Square Sans Pro Light" panose="020B0506000000020004" pitchFamily="34" charset="0"/>
              </a:rPr>
              <a:t>Research</a:t>
            </a:r>
            <a:r>
              <a:rPr lang="fr-BE" sz="900" i="1" dirty="0">
                <a:solidFill>
                  <a:srgbClr val="FFFFFF"/>
                </a:solidFill>
                <a:latin typeface="EC Square Sans Pro Light" panose="020B0506000000020004" pitchFamily="34" charset="0"/>
              </a:rPr>
              <a:t> and Innovation </a:t>
            </a:r>
            <a:endParaRPr lang="en-GB" sz="900" i="1" dirty="0" err="1">
              <a:solidFill>
                <a:srgbClr val="FFFFFF"/>
              </a:solidFill>
              <a:latin typeface="EC Square Sans Pro Light" panose="020B0506000000020004" pitchFamily="34" charset="0"/>
            </a:endParaRPr>
          </a:p>
        </p:txBody>
      </p:sp>
      <p:sp>
        <p:nvSpPr>
          <p:cNvPr id="9" name="TextBox 8"/>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defTabSz="914400"/>
            <a:r>
              <a:rPr lang="en-GB" sz="2000" i="1" dirty="0">
                <a:solidFill>
                  <a:srgbClr val="FFFFFF"/>
                </a:solidFill>
                <a:latin typeface="Arial" panose="020B0604020202020204" pitchFamily="34" charset="0"/>
                <a:cs typeface="Arial" panose="020B0604020202020204" pitchFamily="34" charset="0"/>
              </a:rPr>
              <a:t>#</a:t>
            </a:r>
            <a:r>
              <a:rPr lang="en-GB" sz="2000" dirty="0" err="1">
                <a:solidFill>
                  <a:srgbClr val="FFFFFF"/>
                </a:solidFill>
                <a:latin typeface="Arial" panose="020B0604020202020204" pitchFamily="34" charset="0"/>
                <a:cs typeface="Arial" panose="020B0604020202020204" pitchFamily="34" charset="0"/>
              </a:rPr>
              <a:t>HorizonEU</a:t>
            </a:r>
            <a:r>
              <a:rPr lang="en-GB" sz="2000" dirty="0">
                <a:solidFill>
                  <a:srgbClr val="FFFFFF"/>
                </a:solidFill>
                <a:latin typeface="Arial" panose="020B0604020202020204" pitchFamily="34" charset="0"/>
                <a:cs typeface="Arial" panose="020B0604020202020204" pitchFamily="34" charset="0"/>
              </a:rPr>
              <a:t> </a:t>
            </a:r>
          </a:p>
        </p:txBody>
      </p:sp>
      <p:sp>
        <p:nvSpPr>
          <p:cNvPr id="17" name="TextBox 16"/>
          <p:cNvSpPr txBox="1"/>
          <p:nvPr userDrawn="1"/>
        </p:nvSpPr>
        <p:spPr>
          <a:xfrm>
            <a:off x="474403" y="2355244"/>
            <a:ext cx="5759615" cy="1323439"/>
          </a:xfrm>
          <a:prstGeom prst="rect">
            <a:avLst/>
          </a:prstGeom>
          <a:noFill/>
        </p:spPr>
        <p:txBody>
          <a:bodyPr wrap="square" rtlCol="0">
            <a:spAutoFit/>
          </a:bodyPr>
          <a:lstStyle/>
          <a:p>
            <a:pPr defTabSz="914400"/>
            <a:r>
              <a:rPr lang="en-US" sz="4000" dirty="0">
                <a:solidFill>
                  <a:srgbClr val="2D2D8A"/>
                </a:solidFill>
              </a:rPr>
              <a:t>European Partnerships</a:t>
            </a:r>
            <a:endParaRPr lang="en-GB" sz="4000" dirty="0" err="1">
              <a:solidFill>
                <a:srgbClr val="2D2D8A"/>
              </a:solidFill>
            </a:endParaRPr>
          </a:p>
        </p:txBody>
      </p:sp>
    </p:spTree>
    <p:extLst>
      <p:ext uri="{BB962C8B-B14F-4D97-AF65-F5344CB8AC3E}">
        <p14:creationId xmlns:p14="http://schemas.microsoft.com/office/powerpoint/2010/main" val="63751794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9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a:defRPr/>
            </a:pPr>
            <a:endParaRPr lang="en-US">
              <a:solidFill>
                <a:srgbClr val="FFFFFF"/>
              </a:solidFill>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hasCustomPrompt="1"/>
          </p:nvPr>
        </p:nvSpPr>
        <p:spPr>
          <a:xfrm>
            <a:off x="5519936" y="1700808"/>
            <a:ext cx="6048672"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614954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767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508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4283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0813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93806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8976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3220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97152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77547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5053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24335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3" name="TextBox 2"/>
          <p:cNvSpPr txBox="1"/>
          <p:nvPr userDrawn="1"/>
        </p:nvSpPr>
        <p:spPr>
          <a:xfrm>
            <a:off x="5564124" y="6388471"/>
            <a:ext cx="1128073" cy="369332"/>
          </a:xfrm>
          <a:prstGeom prst="rect">
            <a:avLst/>
          </a:prstGeom>
          <a:noFill/>
        </p:spPr>
        <p:txBody>
          <a:bodyPr wrap="square" rtlCol="0">
            <a:spAutoFit/>
          </a:bodyPr>
          <a:lstStyle/>
          <a:p>
            <a:pPr defTabSz="914400"/>
            <a:r>
              <a:rPr lang="fr-BE" sz="900" i="1" dirty="0" err="1">
                <a:solidFill>
                  <a:srgbClr val="FFFFFF"/>
                </a:solidFill>
                <a:latin typeface="EC Square Sans Pro Light" panose="020B0506000000020004" pitchFamily="34" charset="0"/>
              </a:rPr>
              <a:t>Research</a:t>
            </a:r>
            <a:r>
              <a:rPr lang="fr-BE" sz="900" i="1" dirty="0">
                <a:solidFill>
                  <a:srgbClr val="FFFFFF"/>
                </a:solidFill>
                <a:latin typeface="EC Square Sans Pro Light" panose="020B0506000000020004" pitchFamily="34" charset="0"/>
              </a:rPr>
              <a:t> and Innovation </a:t>
            </a:r>
            <a:endParaRPr lang="en-GB" sz="900" i="1" dirty="0" err="1">
              <a:solidFill>
                <a:srgbClr val="FFFFFF"/>
              </a:solidFill>
              <a:latin typeface="EC Square Sans Pro Light" panose="020B0506000000020004" pitchFamily="34" charset="0"/>
            </a:endParaRPr>
          </a:p>
        </p:txBody>
      </p:sp>
      <p:sp>
        <p:nvSpPr>
          <p:cNvPr id="9" name="TextBox 8"/>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defTabSz="914400"/>
            <a:r>
              <a:rPr lang="en-GB" sz="2000" i="1" dirty="0">
                <a:solidFill>
                  <a:srgbClr val="FFFFFF"/>
                </a:solidFill>
                <a:latin typeface="Arial" panose="020B0604020202020204" pitchFamily="34" charset="0"/>
                <a:cs typeface="Arial" panose="020B0604020202020204" pitchFamily="34" charset="0"/>
              </a:rPr>
              <a:t>#</a:t>
            </a:r>
            <a:r>
              <a:rPr lang="en-GB" sz="2000" dirty="0" err="1">
                <a:solidFill>
                  <a:srgbClr val="FFFFFF"/>
                </a:solidFill>
                <a:latin typeface="Arial" panose="020B0604020202020204" pitchFamily="34" charset="0"/>
                <a:cs typeface="Arial" panose="020B0604020202020204" pitchFamily="34" charset="0"/>
              </a:rPr>
              <a:t>HorizonEU</a:t>
            </a:r>
            <a:r>
              <a:rPr lang="en-GB" sz="2000" dirty="0">
                <a:solidFill>
                  <a:srgbClr val="FFFFFF"/>
                </a:solidFill>
                <a:latin typeface="Arial" panose="020B0604020202020204" pitchFamily="34" charset="0"/>
                <a:cs typeface="Arial" panose="020B0604020202020204" pitchFamily="34" charset="0"/>
              </a:rPr>
              <a:t> </a:t>
            </a:r>
          </a:p>
        </p:txBody>
      </p:sp>
      <p:sp>
        <p:nvSpPr>
          <p:cNvPr id="17" name="TextBox 16"/>
          <p:cNvSpPr txBox="1"/>
          <p:nvPr userDrawn="1"/>
        </p:nvSpPr>
        <p:spPr>
          <a:xfrm>
            <a:off x="474403" y="2355244"/>
            <a:ext cx="5759615" cy="1323439"/>
          </a:xfrm>
          <a:prstGeom prst="rect">
            <a:avLst/>
          </a:prstGeom>
          <a:noFill/>
        </p:spPr>
        <p:txBody>
          <a:bodyPr wrap="square" rtlCol="0">
            <a:spAutoFit/>
          </a:bodyPr>
          <a:lstStyle/>
          <a:p>
            <a:pPr defTabSz="914400"/>
            <a:r>
              <a:rPr lang="en-US" sz="4000" dirty="0">
                <a:solidFill>
                  <a:srgbClr val="2D2D8A"/>
                </a:solidFill>
              </a:rPr>
              <a:t>European Partnerships</a:t>
            </a:r>
            <a:endParaRPr lang="en-GB" sz="4000" dirty="0" err="1">
              <a:solidFill>
                <a:srgbClr val="2D2D8A"/>
              </a:solidFill>
            </a:endParaRPr>
          </a:p>
        </p:txBody>
      </p:sp>
    </p:spTree>
    <p:extLst>
      <p:ext uri="{BB962C8B-B14F-4D97-AF65-F5344CB8AC3E}">
        <p14:creationId xmlns:p14="http://schemas.microsoft.com/office/powerpoint/2010/main" val="95300459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9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a:defRPr/>
            </a:pPr>
            <a:endParaRPr lang="en-US">
              <a:solidFill>
                <a:srgbClr val="FFFFFF"/>
              </a:solidFill>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hasCustomPrompt="1"/>
          </p:nvPr>
        </p:nvSpPr>
        <p:spPr>
          <a:xfrm>
            <a:off x="5519936" y="1700808"/>
            <a:ext cx="6048672"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745924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44846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4082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41337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4736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103940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874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8077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11033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831838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58538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55109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3" name="TextBox 2"/>
          <p:cNvSpPr txBox="1"/>
          <p:nvPr userDrawn="1"/>
        </p:nvSpPr>
        <p:spPr>
          <a:xfrm>
            <a:off x="5564124" y="6388471"/>
            <a:ext cx="1128073" cy="369332"/>
          </a:xfrm>
          <a:prstGeom prst="rect">
            <a:avLst/>
          </a:prstGeom>
          <a:noFill/>
        </p:spPr>
        <p:txBody>
          <a:bodyPr wrap="square" rtlCol="0">
            <a:spAutoFit/>
          </a:bodyPr>
          <a:lstStyle/>
          <a:p>
            <a:pPr defTabSz="914400"/>
            <a:r>
              <a:rPr lang="fr-BE" sz="900" i="1" dirty="0" err="1">
                <a:solidFill>
                  <a:srgbClr val="FFFFFF"/>
                </a:solidFill>
                <a:latin typeface="EC Square Sans Pro Light" panose="020B0506000000020004" pitchFamily="34" charset="0"/>
              </a:rPr>
              <a:t>Research</a:t>
            </a:r>
            <a:r>
              <a:rPr lang="fr-BE" sz="900" i="1" dirty="0">
                <a:solidFill>
                  <a:srgbClr val="FFFFFF"/>
                </a:solidFill>
                <a:latin typeface="EC Square Sans Pro Light" panose="020B0506000000020004" pitchFamily="34" charset="0"/>
              </a:rPr>
              <a:t> and Innovation </a:t>
            </a:r>
            <a:endParaRPr lang="en-GB" sz="900" i="1" dirty="0" err="1">
              <a:solidFill>
                <a:srgbClr val="FFFFFF"/>
              </a:solidFill>
              <a:latin typeface="EC Square Sans Pro Light" panose="020B0506000000020004" pitchFamily="34" charset="0"/>
            </a:endParaRPr>
          </a:p>
        </p:txBody>
      </p:sp>
      <p:sp>
        <p:nvSpPr>
          <p:cNvPr id="9" name="TextBox 8"/>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defTabSz="914400"/>
            <a:r>
              <a:rPr lang="en-GB" sz="2000" i="1" dirty="0">
                <a:solidFill>
                  <a:srgbClr val="FFFFFF"/>
                </a:solidFill>
                <a:latin typeface="Arial" panose="020B0604020202020204" pitchFamily="34" charset="0"/>
                <a:cs typeface="Arial" panose="020B0604020202020204" pitchFamily="34" charset="0"/>
              </a:rPr>
              <a:t>#</a:t>
            </a:r>
            <a:r>
              <a:rPr lang="en-GB" sz="2000" dirty="0" err="1">
                <a:solidFill>
                  <a:srgbClr val="FFFFFF"/>
                </a:solidFill>
                <a:latin typeface="Arial" panose="020B0604020202020204" pitchFamily="34" charset="0"/>
                <a:cs typeface="Arial" panose="020B0604020202020204" pitchFamily="34" charset="0"/>
              </a:rPr>
              <a:t>HorizonEU</a:t>
            </a:r>
            <a:r>
              <a:rPr lang="en-GB" sz="2000" dirty="0">
                <a:solidFill>
                  <a:srgbClr val="FFFFFF"/>
                </a:solidFill>
                <a:latin typeface="Arial" panose="020B0604020202020204" pitchFamily="34" charset="0"/>
                <a:cs typeface="Arial" panose="020B0604020202020204" pitchFamily="34" charset="0"/>
              </a:rPr>
              <a:t> </a:t>
            </a:r>
          </a:p>
        </p:txBody>
      </p:sp>
      <p:sp>
        <p:nvSpPr>
          <p:cNvPr id="17" name="TextBox 16"/>
          <p:cNvSpPr txBox="1"/>
          <p:nvPr userDrawn="1"/>
        </p:nvSpPr>
        <p:spPr>
          <a:xfrm>
            <a:off x="474403" y="2355244"/>
            <a:ext cx="5759615" cy="1323439"/>
          </a:xfrm>
          <a:prstGeom prst="rect">
            <a:avLst/>
          </a:prstGeom>
          <a:noFill/>
        </p:spPr>
        <p:txBody>
          <a:bodyPr wrap="square" rtlCol="0">
            <a:spAutoFit/>
          </a:bodyPr>
          <a:lstStyle/>
          <a:p>
            <a:pPr defTabSz="914400"/>
            <a:r>
              <a:rPr lang="en-US" sz="4000" dirty="0">
                <a:solidFill>
                  <a:srgbClr val="2D2D8A"/>
                </a:solidFill>
              </a:rPr>
              <a:t>European Partnerships</a:t>
            </a:r>
            <a:endParaRPr lang="en-GB" sz="4000" dirty="0" err="1">
              <a:solidFill>
                <a:srgbClr val="2D2D8A"/>
              </a:solidFill>
            </a:endParaRPr>
          </a:p>
        </p:txBody>
      </p:sp>
    </p:spTree>
    <p:extLst>
      <p:ext uri="{BB962C8B-B14F-4D97-AF65-F5344CB8AC3E}">
        <p14:creationId xmlns:p14="http://schemas.microsoft.com/office/powerpoint/2010/main" val="249527400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9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20155231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468909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95356555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01735190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solidFill>
                  <a:srgbClr val="FFFFFF"/>
                </a:solidFill>
              </a:rPr>
              <a:pPr/>
              <a:t>‹#›</a:t>
            </a:fld>
            <a:endParaRPr lang="en-GB" dirty="0">
              <a:solidFill>
                <a:srgbClr val="FFFFFF"/>
              </a:solidFill>
            </a:endParaRPr>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032041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228512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113340959"/>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09094633"/>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323775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560665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2356905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6157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863476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03107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30370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3918438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418391579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21703209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24505746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solidFill>
                  <a:srgbClr val="4D4D4D">
                    <a:tint val="75000"/>
                  </a:srgbClr>
                </a:solidFill>
              </a:rPr>
              <a:pPr/>
              <a:t>‹#›</a:t>
            </a:fld>
            <a:endParaRPr lang="en-GB" dirty="0">
              <a:solidFill>
                <a:srgbClr val="4D4D4D">
                  <a:tint val="75000"/>
                </a:srgbClr>
              </a:solidFill>
            </a:endParaRPr>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43396133"/>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Tree>
    <p:extLst>
      <p:ext uri="{BB962C8B-B14F-4D97-AF65-F5344CB8AC3E}">
        <p14:creationId xmlns:p14="http://schemas.microsoft.com/office/powerpoint/2010/main" val="228931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57586937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solidFill>
                  <a:srgbClr val="4D4D4D">
                    <a:tint val="75000"/>
                  </a:srgbClr>
                </a:solidFill>
              </a:rPr>
              <a:pPr/>
              <a:t>‹#›</a:t>
            </a:fld>
            <a:endParaRPr lang="en-GB">
              <a:solidFill>
                <a:srgbClr val="4D4D4D">
                  <a:tint val="75000"/>
                </a:srgbClr>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ED8D2F"/>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a:solidFill>
                <a:srgbClr val="FFFFFF"/>
              </a:solidFill>
            </a:endParaRPr>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61366053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 Type="http://schemas.openxmlformats.org/officeDocument/2006/relationships/slideLayout" Target="../slideLayouts/slideLayout138.xml"/><Relationship Id="rId21" Type="http://schemas.openxmlformats.org/officeDocument/2006/relationships/image" Target="../media/image1.png"/><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1.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image" Target="../media/image1.pn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theme" Target="../theme/theme8.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image" Target="../media/image1.png"/><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theme" Target="../theme/theme9.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160EA64-D806-43AC-9DF2-F8C432F32B4C}" type="datetimeFigureOut">
              <a:rPr lang="en-US" smtClean="0"/>
              <a:t>12/2/2020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0354992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F46C79FD-C571-418B-AB0F-5EE936C85276}" type="slidenum">
              <a:rPr lang="en-GB" smtClean="0">
                <a:solidFill>
                  <a:srgbClr val="4D4D4D">
                    <a:tint val="75000"/>
                  </a:srgbClr>
                </a:solidFill>
              </a:rPr>
              <a:pPr defTabSz="914400"/>
              <a:t>‹#›</a:t>
            </a:fld>
            <a:endParaRPr lang="en-GB" dirty="0">
              <a:solidFill>
                <a:srgbClr val="4D4D4D">
                  <a:tint val="75000"/>
                </a:srgbClr>
              </a:solidFill>
            </a:endParaRPr>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48393888"/>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160EA64-D806-43AC-9DF2-F8C432F32B4C}" type="datetimeFigureOut">
              <a:rPr lang="en-US" smtClean="0">
                <a:solidFill>
                  <a:srgbClr val="000000"/>
                </a:solidFill>
              </a:rPr>
              <a:pPr/>
              <a:t>12/2/2020</a:t>
            </a:fld>
            <a:endParaRPr lang="en-US" dirty="0">
              <a:solidFill>
                <a:srgbClr val="000000"/>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8A7A6979-0714-4377-B894-6BE4C2D6E20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5869360"/>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F46C79FD-C571-418B-AB0F-5EE936C85276}" type="slidenum">
              <a:rPr lang="en-GB" smtClean="0">
                <a:solidFill>
                  <a:srgbClr val="4D4D4D">
                    <a:tint val="75000"/>
                  </a:srgbClr>
                </a:solidFill>
              </a:rPr>
              <a:pPr defTabSz="914400"/>
              <a:t>‹#›</a:t>
            </a:fld>
            <a:endParaRPr lang="en-GB" dirty="0">
              <a:solidFill>
                <a:srgbClr val="4D4D4D">
                  <a:tint val="75000"/>
                </a:srgbClr>
              </a:solidFill>
            </a:endParaRPr>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995831076"/>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defTabSz="914400">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defTabSz="914400">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defTabSz="914400">
              <a:defRPr/>
            </a:pPr>
            <a:fld id="{9C8D21B7-B314-438C-91E9-7FF9087DC078}" type="slidenum">
              <a:rPr lang="en-GB">
                <a:solidFill>
                  <a:srgbClr val="000000"/>
                </a:solidFill>
              </a:rPr>
              <a:pPr defTabSz="914400">
                <a:defRPr/>
              </a:pPr>
              <a:t>‹#›</a:t>
            </a:fld>
            <a:endParaRPr lang="en-GB" dirty="0">
              <a:solidFill>
                <a:srgbClr val="000000"/>
              </a:solidFill>
            </a:endParaRPr>
          </a:p>
        </p:txBody>
      </p:sp>
    </p:spTree>
    <p:extLst>
      <p:ext uri="{BB962C8B-B14F-4D97-AF65-F5344CB8AC3E}">
        <p14:creationId xmlns:p14="http://schemas.microsoft.com/office/powerpoint/2010/main" val="413350920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defTabSz="914400">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defTabSz="914400">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defTabSz="914400">
              <a:defRPr/>
            </a:pPr>
            <a:fld id="{9C8D21B7-B314-438C-91E9-7FF9087DC078}" type="slidenum">
              <a:rPr lang="en-GB">
                <a:solidFill>
                  <a:srgbClr val="000000"/>
                </a:solidFill>
              </a:rPr>
              <a:pPr defTabSz="914400">
                <a:defRPr/>
              </a:pPr>
              <a:t>‹#›</a:t>
            </a:fld>
            <a:endParaRPr lang="en-GB" dirty="0">
              <a:solidFill>
                <a:srgbClr val="000000"/>
              </a:solidFill>
            </a:endParaRPr>
          </a:p>
        </p:txBody>
      </p:sp>
    </p:spTree>
    <p:extLst>
      <p:ext uri="{BB962C8B-B14F-4D97-AF65-F5344CB8AC3E}">
        <p14:creationId xmlns:p14="http://schemas.microsoft.com/office/powerpoint/2010/main" val="1143710523"/>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defTabSz="914400">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defTabSz="914400">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defTabSz="914400">
              <a:defRPr/>
            </a:pPr>
            <a:fld id="{9C8D21B7-B314-438C-91E9-7FF9087DC078}" type="slidenum">
              <a:rPr lang="en-GB">
                <a:solidFill>
                  <a:srgbClr val="000000"/>
                </a:solidFill>
              </a:rPr>
              <a:pPr defTabSz="914400">
                <a:defRPr/>
              </a:pPr>
              <a:t>‹#›</a:t>
            </a:fld>
            <a:endParaRPr lang="en-GB" dirty="0">
              <a:solidFill>
                <a:srgbClr val="000000"/>
              </a:solidFill>
            </a:endParaRPr>
          </a:p>
        </p:txBody>
      </p:sp>
    </p:spTree>
    <p:extLst>
      <p:ext uri="{BB962C8B-B14F-4D97-AF65-F5344CB8AC3E}">
        <p14:creationId xmlns:p14="http://schemas.microsoft.com/office/powerpoint/2010/main" val="253894428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defTabSz="914400">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defTabSz="914400">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defTabSz="914400">
              <a:defRPr/>
            </a:pPr>
            <a:fld id="{9C8D21B7-B314-438C-91E9-7FF9087DC078}" type="slidenum">
              <a:rPr lang="en-GB">
                <a:solidFill>
                  <a:srgbClr val="000000"/>
                </a:solidFill>
              </a:rPr>
              <a:pPr defTabSz="914400">
                <a:defRPr/>
              </a:pPr>
              <a:t>‹#›</a:t>
            </a:fld>
            <a:endParaRPr lang="en-GB" dirty="0">
              <a:solidFill>
                <a:srgbClr val="000000"/>
              </a:solidFill>
            </a:endParaRPr>
          </a:p>
        </p:txBody>
      </p:sp>
    </p:spTree>
    <p:extLst>
      <p:ext uri="{BB962C8B-B14F-4D97-AF65-F5344CB8AC3E}">
        <p14:creationId xmlns:p14="http://schemas.microsoft.com/office/powerpoint/2010/main" val="17521928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F46C79FD-C571-418B-AB0F-5EE936C85276}" type="slidenum">
              <a:rPr lang="en-GB" smtClean="0">
                <a:solidFill>
                  <a:srgbClr val="4D4D4D">
                    <a:tint val="75000"/>
                  </a:srgbClr>
                </a:solidFill>
              </a:rPr>
              <a:pPr defTabSz="914400"/>
              <a:t>‹#›</a:t>
            </a:fld>
            <a:endParaRPr lang="en-GB" dirty="0">
              <a:solidFill>
                <a:srgbClr val="4D4D4D">
                  <a:tint val="75000"/>
                </a:srgbClr>
              </a:solidFill>
            </a:endParaRPr>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86269834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F46C79FD-C571-418B-AB0F-5EE936C85276}" type="slidenum">
              <a:rPr lang="en-GB" smtClean="0">
                <a:solidFill>
                  <a:srgbClr val="4D4D4D">
                    <a:tint val="75000"/>
                  </a:srgbClr>
                </a:solidFill>
              </a:rPr>
              <a:pPr defTabSz="914400"/>
              <a:t>‹#›</a:t>
            </a:fld>
            <a:endParaRPr lang="en-GB" dirty="0">
              <a:solidFill>
                <a:srgbClr val="4D4D4D">
                  <a:tint val="75000"/>
                </a:srgbClr>
              </a:solidFill>
            </a:endParaRPr>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714836013"/>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F46C79FD-C571-418B-AB0F-5EE936C85276}" type="slidenum">
              <a:rPr lang="en-GB" smtClean="0">
                <a:solidFill>
                  <a:srgbClr val="4D4D4D">
                    <a:tint val="75000"/>
                  </a:srgbClr>
                </a:solidFill>
              </a:rPr>
              <a:pPr defTabSz="914400"/>
              <a:t>‹#›</a:t>
            </a:fld>
            <a:endParaRPr lang="en-GB" dirty="0">
              <a:solidFill>
                <a:srgbClr val="4D4D4D">
                  <a:tint val="75000"/>
                </a:srgbClr>
              </a:solidFill>
            </a:endParaRPr>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884469572"/>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info/files/coherence-and-synergies-candidate-european-partnerships-under-horizon-europe_en" TargetMode="External"/><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6.xml"/></Relationships>
</file>

<file path=ppt/slides/_rels/slide28.xml.rels><?xml version="1.0" encoding="UTF-8" standalone="yes"?>
<Relationships xmlns="http://schemas.openxmlformats.org/package/2006/relationships"><Relationship Id="rId3" Type="http://schemas.openxmlformats.org/officeDocument/2006/relationships/hyperlink" Target="mailto:y.kodjayumer@mon.b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mailto:z.karova@mon.bg" TargetMode="External"/><Relationship Id="rId4" Type="http://schemas.openxmlformats.org/officeDocument/2006/relationships/hyperlink" Target="mailto:m.hristova@mon.b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6.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bg-BG" sz="6600" b="1" dirty="0"/>
              <a:t>РП „ХОРИЗОНТ ЕВРОПА“</a:t>
            </a:r>
          </a:p>
        </p:txBody>
      </p:sp>
      <p:sp>
        <p:nvSpPr>
          <p:cNvPr id="3" name="Subtitle 2"/>
          <p:cNvSpPr>
            <a:spLocks noGrp="1"/>
          </p:cNvSpPr>
          <p:nvPr>
            <p:ph type="subTitle" idx="1"/>
          </p:nvPr>
        </p:nvSpPr>
        <p:spPr/>
        <p:txBody>
          <a:bodyPr>
            <a:normAutofit fontScale="92500"/>
          </a:bodyPr>
          <a:lstStyle/>
          <a:p>
            <a:r>
              <a:rPr lang="ru-RU" sz="3600" dirty="0"/>
              <a:t>„Част „</a:t>
            </a:r>
            <a:r>
              <a:rPr lang="ru-RU" sz="3600" dirty="0" err="1"/>
              <a:t>Разширяване</a:t>
            </a:r>
            <a:r>
              <a:rPr lang="ru-RU" sz="3600" dirty="0"/>
              <a:t> на </a:t>
            </a:r>
            <a:r>
              <a:rPr lang="ru-RU" sz="3600" dirty="0" err="1"/>
              <a:t>участието</a:t>
            </a:r>
            <a:r>
              <a:rPr lang="ru-RU" sz="3600" dirty="0"/>
              <a:t>“ в „</a:t>
            </a:r>
            <a:r>
              <a:rPr lang="ru-RU" sz="3600" dirty="0" err="1"/>
              <a:t>Хоризонт</a:t>
            </a:r>
            <a:r>
              <a:rPr lang="ru-RU" sz="3600" dirty="0"/>
              <a:t> Европа“: </a:t>
            </a:r>
            <a:r>
              <a:rPr lang="ru-RU" sz="3600" dirty="0" err="1"/>
              <a:t>какво</a:t>
            </a:r>
            <a:r>
              <a:rPr lang="ru-RU" sz="3600" dirty="0"/>
              <a:t> можете да </a:t>
            </a:r>
            <a:r>
              <a:rPr lang="ru-RU" sz="3600" dirty="0" err="1"/>
              <a:t>очаквате</a:t>
            </a:r>
            <a:r>
              <a:rPr lang="ru-RU" sz="3600" dirty="0"/>
              <a:t>“</a:t>
            </a:r>
            <a:endParaRPr lang="bg-BG" sz="3600" dirty="0"/>
          </a:p>
        </p:txBody>
      </p:sp>
    </p:spTree>
    <p:extLst>
      <p:ext uri="{BB962C8B-B14F-4D97-AF65-F5344CB8AC3E}">
        <p14:creationId xmlns:p14="http://schemas.microsoft.com/office/powerpoint/2010/main" val="347667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t>Destination #2: Attracting and </a:t>
            </a:r>
            <a:r>
              <a:rPr lang="en-US" sz="3600" b="1" dirty="0" err="1"/>
              <a:t>mobilising</a:t>
            </a:r>
            <a:r>
              <a:rPr lang="en-US" sz="3600" b="1" dirty="0"/>
              <a:t> the best talents</a:t>
            </a:r>
            <a:endParaRPr lang="en-GB" sz="3600" b="1" dirty="0"/>
          </a:p>
        </p:txBody>
      </p:sp>
      <p:sp>
        <p:nvSpPr>
          <p:cNvPr id="3" name="Content Placeholder 2"/>
          <p:cNvSpPr>
            <a:spLocks noGrp="1"/>
          </p:cNvSpPr>
          <p:nvPr>
            <p:ph sz="half" idx="1"/>
          </p:nvPr>
        </p:nvSpPr>
        <p:spPr>
          <a:xfrm>
            <a:off x="845965" y="1265217"/>
            <a:ext cx="10765114" cy="4833378"/>
          </a:xfrm>
        </p:spPr>
        <p:txBody>
          <a:bodyPr/>
          <a:lstStyle/>
          <a:p>
            <a:pPr marL="0" indent="0">
              <a:buNone/>
            </a:pPr>
            <a:r>
              <a:rPr lang="en-GB" b="1" dirty="0" smtClean="0"/>
              <a:t>Main impacts: </a:t>
            </a:r>
            <a:endParaRPr lang="en-GB" dirty="0"/>
          </a:p>
          <a:p>
            <a:pPr marL="0" indent="0">
              <a:buNone/>
            </a:pPr>
            <a:r>
              <a:rPr lang="en-GB" dirty="0" smtClean="0"/>
              <a:t>• </a:t>
            </a:r>
            <a:r>
              <a:rPr lang="en-US" sz="1800" dirty="0" smtClean="0"/>
              <a:t>Inciting </a:t>
            </a:r>
            <a:r>
              <a:rPr lang="en-US" sz="1800" dirty="0"/>
              <a:t>institutional reforms in research </a:t>
            </a:r>
            <a:r>
              <a:rPr lang="en-US" sz="1800" dirty="0" smtClean="0"/>
              <a:t>institutions </a:t>
            </a:r>
            <a:r>
              <a:rPr lang="en-US" sz="1800" dirty="0"/>
              <a:t>in widening countries</a:t>
            </a:r>
          </a:p>
          <a:p>
            <a:pPr marL="0" indent="0">
              <a:buNone/>
            </a:pPr>
            <a:r>
              <a:rPr lang="en-US" sz="1800" dirty="0" smtClean="0"/>
              <a:t>• Better </a:t>
            </a:r>
            <a:r>
              <a:rPr lang="en-US" sz="1800" dirty="0"/>
              <a:t>use existing research infrastructures and populate them with excellent talents</a:t>
            </a:r>
          </a:p>
          <a:p>
            <a:pPr marL="0" indent="0">
              <a:buNone/>
            </a:pPr>
            <a:r>
              <a:rPr lang="en-US" sz="1800" dirty="0" smtClean="0"/>
              <a:t>• Attract </a:t>
            </a:r>
            <a:r>
              <a:rPr lang="en-US" sz="1800" dirty="0"/>
              <a:t>first-class talents and turn  them into game changers in </a:t>
            </a:r>
            <a:r>
              <a:rPr lang="en-US" sz="1800" dirty="0" smtClean="0"/>
              <a:t>institutions</a:t>
            </a:r>
            <a:endParaRPr lang="en-US" sz="1800" dirty="0"/>
          </a:p>
          <a:p>
            <a:pPr marL="0" indent="0">
              <a:buNone/>
            </a:pPr>
            <a:r>
              <a:rPr lang="en-US" sz="1800" dirty="0" smtClean="0"/>
              <a:t>• Revert </a:t>
            </a:r>
            <a:r>
              <a:rPr lang="en-US" sz="1800" dirty="0"/>
              <a:t>brain drain</a:t>
            </a:r>
          </a:p>
          <a:p>
            <a:pPr marL="0" indent="0">
              <a:buNone/>
            </a:pPr>
            <a:r>
              <a:rPr lang="en-US" sz="1800" dirty="0" smtClean="0"/>
              <a:t>• Improved </a:t>
            </a:r>
            <a:r>
              <a:rPr lang="en-US" sz="1800" dirty="0"/>
              <a:t>linkages between academic and business, notably by overcoming sectoral barriers </a:t>
            </a:r>
          </a:p>
          <a:p>
            <a:pPr marL="0" indent="0">
              <a:buNone/>
            </a:pPr>
            <a:r>
              <a:rPr lang="en-US" sz="1800" dirty="0" smtClean="0"/>
              <a:t>• Free </a:t>
            </a:r>
            <a:r>
              <a:rPr lang="en-US" sz="1800" dirty="0"/>
              <a:t>circulation of knowledge and expertise in line with ERA priorities</a:t>
            </a:r>
          </a:p>
          <a:p>
            <a:pPr marL="0" indent="0">
              <a:buNone/>
            </a:pPr>
            <a:endParaRPr lang="en-US" dirty="0"/>
          </a:p>
        </p:txBody>
      </p:sp>
    </p:spTree>
    <p:extLst>
      <p:ext uri="{BB962C8B-B14F-4D97-AF65-F5344CB8AC3E}">
        <p14:creationId xmlns:p14="http://schemas.microsoft.com/office/powerpoint/2010/main" val="2717011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581892"/>
            <a:ext cx="10515600" cy="960581"/>
          </a:xfrm>
        </p:spPr>
        <p:txBody>
          <a:bodyPr/>
          <a:lstStyle/>
          <a:p>
            <a:r>
              <a:rPr lang="en-US" sz="3600" b="1" dirty="0"/>
              <a:t>Destination </a:t>
            </a:r>
            <a:r>
              <a:rPr lang="en-US" sz="3600" b="1" dirty="0" smtClean="0"/>
              <a:t>#2:  </a:t>
            </a:r>
            <a:r>
              <a:rPr lang="en-US" sz="3600" b="1" dirty="0" smtClean="0">
                <a:solidFill>
                  <a:schemeClr val="accent4"/>
                </a:solidFill>
              </a:rPr>
              <a:t>Calls</a:t>
            </a:r>
            <a:endParaRPr lang="en-GB" sz="2800" i="1" dirty="0">
              <a:solidFill>
                <a:schemeClr val="accent4"/>
              </a:solidFill>
            </a:endParaRPr>
          </a:p>
        </p:txBody>
      </p:sp>
      <p:sp>
        <p:nvSpPr>
          <p:cNvPr id="3" name="Content Placeholder 2"/>
          <p:cNvSpPr>
            <a:spLocks noGrp="1"/>
          </p:cNvSpPr>
          <p:nvPr>
            <p:ph sz="half" idx="1"/>
          </p:nvPr>
        </p:nvSpPr>
        <p:spPr>
          <a:xfrm>
            <a:off x="970722" y="1311564"/>
            <a:ext cx="10103678" cy="4581236"/>
          </a:xfrm>
        </p:spPr>
        <p:txBody>
          <a:bodyPr/>
          <a:lstStyle/>
          <a:p>
            <a:pPr lvl="1">
              <a:buClr>
                <a:schemeClr val="tx1"/>
              </a:buClr>
            </a:pPr>
            <a:endParaRPr lang="en-GB" sz="1900" dirty="0" smtClean="0"/>
          </a:p>
          <a:p>
            <a:pPr lvl="1"/>
            <a:r>
              <a:rPr lang="en-GB" sz="2400" dirty="0" smtClean="0"/>
              <a:t>ERA Chairs </a:t>
            </a:r>
          </a:p>
          <a:p>
            <a:pPr lvl="1"/>
            <a:r>
              <a:rPr lang="en-US" sz="2400" dirty="0" smtClean="0"/>
              <a:t>Fostering </a:t>
            </a:r>
            <a:r>
              <a:rPr lang="en-US" sz="2400" dirty="0"/>
              <a:t>balanced brain circulation (BBC</a:t>
            </a:r>
            <a:r>
              <a:rPr lang="en-US" sz="2400" dirty="0" smtClean="0"/>
              <a:t>)</a:t>
            </a:r>
          </a:p>
          <a:p>
            <a:pPr lvl="1"/>
            <a:endParaRPr lang="en-GB" sz="2400" dirty="0"/>
          </a:p>
          <a:p>
            <a:pPr lvl="1"/>
            <a:endParaRPr lang="en-GB" sz="2400" dirty="0" smtClean="0"/>
          </a:p>
          <a:p>
            <a:pPr lvl="1"/>
            <a:endParaRPr lang="en-GB" sz="1900" dirty="0" smtClean="0"/>
          </a:p>
          <a:p>
            <a:endParaRPr lang="en-GB" sz="1900" dirty="0"/>
          </a:p>
        </p:txBody>
      </p:sp>
    </p:spTree>
    <p:extLst>
      <p:ext uri="{BB962C8B-B14F-4D97-AF65-F5344CB8AC3E}">
        <p14:creationId xmlns:p14="http://schemas.microsoft.com/office/powerpoint/2010/main" val="2062089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115010"/>
            <a:ext cx="10515600" cy="782357"/>
          </a:xfrm>
        </p:spPr>
        <p:txBody>
          <a:bodyPr/>
          <a:lstStyle/>
          <a:p>
            <a:r>
              <a:rPr lang="en-US" sz="3600" b="1" dirty="0"/>
              <a:t>Destination </a:t>
            </a:r>
            <a:r>
              <a:rPr lang="en-US" sz="3600" b="1" dirty="0" smtClean="0"/>
              <a:t>#2:  </a:t>
            </a:r>
            <a:r>
              <a:rPr lang="en-US" sz="3600" b="1" dirty="0" smtClean="0">
                <a:solidFill>
                  <a:schemeClr val="accent4"/>
                </a:solidFill>
              </a:rPr>
              <a:t>Call ERA Chairs</a:t>
            </a:r>
            <a:endParaRPr lang="en-GB" sz="2800" i="1" dirty="0">
              <a:solidFill>
                <a:schemeClr val="accent4"/>
              </a:solidFill>
            </a:endParaRPr>
          </a:p>
        </p:txBody>
      </p:sp>
      <p:sp>
        <p:nvSpPr>
          <p:cNvPr id="3" name="Content Placeholder 2"/>
          <p:cNvSpPr>
            <a:spLocks noGrp="1"/>
          </p:cNvSpPr>
          <p:nvPr>
            <p:ph sz="half" idx="1"/>
          </p:nvPr>
        </p:nvSpPr>
        <p:spPr>
          <a:xfrm>
            <a:off x="390024" y="1017093"/>
            <a:ext cx="11676996" cy="5152798"/>
          </a:xfrm>
        </p:spPr>
        <p:txBody>
          <a:bodyPr/>
          <a:lstStyle/>
          <a:p>
            <a:pPr marL="457200" lvl="1" indent="0" algn="just">
              <a:spcBef>
                <a:spcPts val="600"/>
              </a:spcBef>
              <a:spcAft>
                <a:spcPts val="600"/>
              </a:spcAft>
              <a:buClr>
                <a:schemeClr val="tx1"/>
              </a:buClr>
              <a:buNone/>
            </a:pPr>
            <a:r>
              <a:rPr lang="en-GB" sz="1800" b="1" dirty="0" smtClean="0"/>
              <a:t>Scope:</a:t>
            </a:r>
            <a:r>
              <a:rPr lang="en-GB" sz="2400" dirty="0" smtClean="0"/>
              <a:t> </a:t>
            </a:r>
          </a:p>
          <a:p>
            <a:pPr lvl="1" algn="just">
              <a:spcBef>
                <a:spcPts val="600"/>
              </a:spcBef>
              <a:spcAft>
                <a:spcPts val="600"/>
              </a:spcAft>
              <a:buClr>
                <a:schemeClr val="tx1"/>
              </a:buClr>
            </a:pPr>
            <a:r>
              <a:rPr lang="en-GB" sz="1400" dirty="0" smtClean="0"/>
              <a:t>ERA Chairs actions will attract in a sustainable manner outstanding scientists and innovators to universities or research organisations in catching up countries and regions. </a:t>
            </a:r>
          </a:p>
          <a:p>
            <a:pPr lvl="1" algn="just">
              <a:spcBef>
                <a:spcPts val="600"/>
              </a:spcBef>
              <a:spcAft>
                <a:spcPts val="600"/>
              </a:spcAft>
              <a:buClr>
                <a:schemeClr val="tx1"/>
              </a:buClr>
            </a:pPr>
            <a:r>
              <a:rPr lang="en-US" sz="1400" dirty="0" smtClean="0"/>
              <a:t>The </a:t>
            </a:r>
            <a:r>
              <a:rPr lang="en-US" sz="1400" dirty="0"/>
              <a:t>leadership of </a:t>
            </a:r>
            <a:r>
              <a:rPr lang="en-US" sz="1400" dirty="0" smtClean="0"/>
              <a:t>an </a:t>
            </a:r>
            <a:r>
              <a:rPr lang="en-US" sz="1400" dirty="0"/>
              <a:t>ERA Chair holder and the creation of a permanent and excellent research group in the chosen scientific field will ensure excellence, visibility and better integration in the European Research Area, as well as fostering competitiveness in </a:t>
            </a:r>
            <a:r>
              <a:rPr lang="en-US" sz="1400" dirty="0" smtClean="0"/>
              <a:t>research. </a:t>
            </a:r>
          </a:p>
          <a:p>
            <a:pPr lvl="1" algn="just">
              <a:spcBef>
                <a:spcPts val="600"/>
              </a:spcBef>
              <a:spcAft>
                <a:spcPts val="600"/>
              </a:spcAft>
              <a:buClr>
                <a:schemeClr val="tx1"/>
              </a:buClr>
            </a:pPr>
            <a:r>
              <a:rPr lang="en-US" sz="1400" dirty="0" smtClean="0"/>
              <a:t>Coordinator institutions should commit </a:t>
            </a:r>
            <a:r>
              <a:rPr lang="en-GB" sz="1400" dirty="0" smtClean="0"/>
              <a:t>to structural changes to achieve excellence </a:t>
            </a:r>
            <a:r>
              <a:rPr lang="en-GB" sz="1400" dirty="0"/>
              <a:t>on a sustainable </a:t>
            </a:r>
            <a:r>
              <a:rPr lang="en-GB" sz="1400" dirty="0" smtClean="0"/>
              <a:t>basis.</a:t>
            </a:r>
          </a:p>
          <a:p>
            <a:pPr lvl="1" algn="just">
              <a:spcBef>
                <a:spcPts val="600"/>
              </a:spcBef>
              <a:spcAft>
                <a:spcPts val="600"/>
              </a:spcAft>
              <a:buClr>
                <a:schemeClr val="tx1"/>
              </a:buClr>
            </a:pPr>
            <a:r>
              <a:rPr lang="en-US" sz="1400" dirty="0"/>
              <a:t>Bottom-up approach in the field of research but  connected with the ERA Chair holder expertise to fully </a:t>
            </a:r>
            <a:r>
              <a:rPr lang="en-US" sz="1400" dirty="0" err="1"/>
              <a:t>capitalise</a:t>
            </a:r>
            <a:r>
              <a:rPr lang="en-US" sz="1400" dirty="0"/>
              <a:t> on his/her </a:t>
            </a:r>
            <a:r>
              <a:rPr lang="en-US" sz="1400" dirty="0" smtClean="0"/>
              <a:t>presence.</a:t>
            </a:r>
          </a:p>
          <a:p>
            <a:pPr marL="457200" lvl="1" indent="0" algn="just">
              <a:spcBef>
                <a:spcPts val="600"/>
              </a:spcBef>
              <a:spcAft>
                <a:spcPts val="600"/>
              </a:spcAft>
              <a:buClr>
                <a:schemeClr val="tx1"/>
              </a:buClr>
              <a:buNone/>
            </a:pPr>
            <a:r>
              <a:rPr lang="en-US" sz="1400" b="1" dirty="0"/>
              <a:t>Successful ERA Chairs proposals </a:t>
            </a:r>
            <a:r>
              <a:rPr lang="en-US" sz="1400" dirty="0"/>
              <a:t>:</a:t>
            </a:r>
          </a:p>
          <a:p>
            <a:pPr lvl="1" algn="just">
              <a:spcBef>
                <a:spcPts val="600"/>
              </a:spcBef>
              <a:spcAft>
                <a:spcPts val="600"/>
              </a:spcAft>
              <a:buClr>
                <a:schemeClr val="tx1"/>
              </a:buClr>
            </a:pPr>
            <a:r>
              <a:rPr lang="en-US" sz="1400" dirty="0"/>
              <a:t>Submitted by the coordinator  institution located in a Widening MS or AC and an additional partner, the current employer of the prospective ERA Chair holder, from any country (except the country of the coordinator).</a:t>
            </a:r>
          </a:p>
          <a:p>
            <a:pPr lvl="1" algn="just">
              <a:spcBef>
                <a:spcPts val="600"/>
              </a:spcBef>
              <a:spcAft>
                <a:spcPts val="600"/>
              </a:spcAft>
              <a:buClr>
                <a:schemeClr val="tx1"/>
              </a:buClr>
            </a:pPr>
            <a:r>
              <a:rPr lang="en-US" sz="1400" dirty="0"/>
              <a:t>Should present the future ERA Chair holder and detail the scientific and technical support he/she and the partner institution will provide to the coordinator and how the proposed activities will upgrade from the current situation. </a:t>
            </a:r>
          </a:p>
          <a:p>
            <a:pPr lvl="1" algn="just">
              <a:spcBef>
                <a:spcPts val="600"/>
              </a:spcBef>
              <a:spcAft>
                <a:spcPts val="600"/>
              </a:spcAft>
              <a:buClr>
                <a:schemeClr val="tx1"/>
              </a:buClr>
            </a:pPr>
            <a:r>
              <a:rPr lang="en-US" sz="1400" dirty="0"/>
              <a:t>Present measures to foster structural changes for excellence including, if necessary, compliance with ERA priorities (open recruitment, peer review, gender balance, Charter &amp; Code);</a:t>
            </a:r>
          </a:p>
          <a:p>
            <a:pPr lvl="1" algn="just">
              <a:spcBef>
                <a:spcPts val="600"/>
              </a:spcBef>
              <a:spcAft>
                <a:spcPts val="600"/>
              </a:spcAft>
              <a:buClr>
                <a:schemeClr val="tx1"/>
              </a:buClr>
            </a:pPr>
            <a:endParaRPr lang="en-US" sz="2400" dirty="0"/>
          </a:p>
          <a:p>
            <a:pPr marL="457200" lvl="1" indent="0" algn="just">
              <a:spcBef>
                <a:spcPts val="600"/>
              </a:spcBef>
              <a:spcAft>
                <a:spcPts val="600"/>
              </a:spcAft>
              <a:buClr>
                <a:schemeClr val="tx1"/>
              </a:buClr>
              <a:buNone/>
            </a:pPr>
            <a:r>
              <a:rPr lang="en-GB" sz="2400" dirty="0" smtClean="0"/>
              <a:t> </a:t>
            </a:r>
            <a:endParaRPr lang="en-US" sz="2400" dirty="0" smtClean="0"/>
          </a:p>
          <a:p>
            <a:endParaRPr lang="en-GB" sz="1900" dirty="0"/>
          </a:p>
        </p:txBody>
      </p:sp>
    </p:spTree>
    <p:extLst>
      <p:ext uri="{BB962C8B-B14F-4D97-AF65-F5344CB8AC3E}">
        <p14:creationId xmlns:p14="http://schemas.microsoft.com/office/powerpoint/2010/main" val="1094973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0" y="895947"/>
            <a:ext cx="11125485" cy="782357"/>
          </a:xfrm>
        </p:spPr>
        <p:txBody>
          <a:bodyPr/>
          <a:lstStyle/>
          <a:p>
            <a:r>
              <a:rPr lang="en-US" sz="3600" b="1" dirty="0"/>
              <a:t>Destination </a:t>
            </a:r>
            <a:r>
              <a:rPr lang="en-US" sz="3600" b="1" dirty="0" smtClean="0"/>
              <a:t>#2: </a:t>
            </a:r>
            <a:r>
              <a:rPr lang="en-US" b="1" dirty="0">
                <a:solidFill>
                  <a:schemeClr val="accent4"/>
                </a:solidFill>
              </a:rPr>
              <a:t>Call Fostering balanced brain circulation (BBC</a:t>
            </a:r>
            <a:r>
              <a:rPr lang="en-US" b="1" dirty="0" smtClean="0">
                <a:solidFill>
                  <a:schemeClr val="accent4"/>
                </a:solidFill>
              </a:rPr>
              <a:t>)		</a:t>
            </a:r>
            <a:endParaRPr lang="en-US" b="1" dirty="0"/>
          </a:p>
        </p:txBody>
      </p:sp>
      <p:sp>
        <p:nvSpPr>
          <p:cNvPr id="3" name="Content Placeholder 2"/>
          <p:cNvSpPr>
            <a:spLocks noGrp="1"/>
          </p:cNvSpPr>
          <p:nvPr>
            <p:ph sz="half" idx="1"/>
          </p:nvPr>
        </p:nvSpPr>
        <p:spPr>
          <a:xfrm>
            <a:off x="970720" y="1867409"/>
            <a:ext cx="10495832" cy="4847427"/>
          </a:xfrm>
        </p:spPr>
        <p:txBody>
          <a:bodyPr/>
          <a:lstStyle/>
          <a:p>
            <a:pPr marL="0" indent="0" algn="just">
              <a:buNone/>
            </a:pPr>
            <a:r>
              <a:rPr lang="en-GB" sz="1800" b="1" dirty="0"/>
              <a:t>Objective</a:t>
            </a:r>
            <a:r>
              <a:rPr lang="en-GB" sz="1800" b="1" dirty="0" smtClean="0"/>
              <a:t>: </a:t>
            </a:r>
            <a:r>
              <a:rPr lang="en-US" sz="1800" dirty="0" smtClean="0"/>
              <a:t>attract </a:t>
            </a:r>
            <a:r>
              <a:rPr lang="en-US" sz="1800" dirty="0"/>
              <a:t>more R&amp;I talents to host </a:t>
            </a:r>
            <a:r>
              <a:rPr lang="en-US" sz="1800" dirty="0" err="1"/>
              <a:t>organisations</a:t>
            </a:r>
            <a:r>
              <a:rPr lang="en-US" sz="1800" dirty="0"/>
              <a:t> in widening countries.</a:t>
            </a:r>
            <a:endParaRPr lang="en-GB" sz="1800" dirty="0" smtClean="0"/>
          </a:p>
          <a:p>
            <a:pPr marL="0" indent="0" algn="just">
              <a:spcAft>
                <a:spcPts val="600"/>
              </a:spcAft>
              <a:buNone/>
            </a:pPr>
            <a:r>
              <a:rPr lang="en-GB" sz="1800" b="1" dirty="0" smtClean="0"/>
              <a:t>Expected outcomes</a:t>
            </a:r>
            <a:r>
              <a:rPr lang="en-GB" sz="1800" dirty="0" smtClean="0"/>
              <a:t>:</a:t>
            </a:r>
          </a:p>
          <a:p>
            <a:pPr algn="just">
              <a:spcAft>
                <a:spcPts val="600"/>
              </a:spcAft>
            </a:pPr>
            <a:r>
              <a:rPr lang="en-US" sz="1800" dirty="0"/>
              <a:t>At system level</a:t>
            </a:r>
            <a:r>
              <a:rPr lang="en-US" sz="1800" dirty="0" smtClean="0"/>
              <a:t>: increase </a:t>
            </a:r>
            <a:r>
              <a:rPr lang="en-US" sz="1800" dirty="0"/>
              <a:t>in number of R&amp;I talents moving or returning to host </a:t>
            </a:r>
            <a:r>
              <a:rPr lang="en-US" sz="1800" dirty="0" err="1"/>
              <a:t>organisations</a:t>
            </a:r>
            <a:r>
              <a:rPr lang="en-US" sz="1800" dirty="0"/>
              <a:t> in Widening </a:t>
            </a:r>
            <a:r>
              <a:rPr lang="en-US" sz="1800" dirty="0" smtClean="0"/>
              <a:t>countries; strengthened </a:t>
            </a:r>
            <a:r>
              <a:rPr lang="en-US" sz="1800" dirty="0"/>
              <a:t>Widening countries’ human capital base in R&amp;I with more entrepreneurial and better trained researchers and innovators</a:t>
            </a:r>
          </a:p>
          <a:p>
            <a:pPr algn="just">
              <a:spcAft>
                <a:spcPts val="600"/>
              </a:spcAft>
            </a:pPr>
            <a:r>
              <a:rPr lang="en-US" sz="1800" dirty="0" smtClean="0"/>
              <a:t>At </a:t>
            </a:r>
            <a:r>
              <a:rPr lang="en-US" sz="1800" dirty="0" err="1"/>
              <a:t>organisation</a:t>
            </a:r>
            <a:r>
              <a:rPr lang="en-US" sz="1800" dirty="0"/>
              <a:t> level: </a:t>
            </a:r>
            <a:r>
              <a:rPr lang="en-US" sz="1800" dirty="0" smtClean="0"/>
              <a:t>enhanced </a:t>
            </a:r>
            <a:r>
              <a:rPr lang="en-US" sz="1800" dirty="0"/>
              <a:t>cooperation and stronger networks with non-academic sector, notably academia-business </a:t>
            </a:r>
            <a:r>
              <a:rPr lang="en-US" sz="1800" dirty="0" smtClean="0"/>
              <a:t>cooperation; boosted </a:t>
            </a:r>
            <a:r>
              <a:rPr lang="en-US" sz="1800" dirty="0"/>
              <a:t>R&amp;I capacity of participating </a:t>
            </a:r>
            <a:r>
              <a:rPr lang="en-US" sz="1800" dirty="0" err="1"/>
              <a:t>organisations</a:t>
            </a:r>
            <a:endParaRPr lang="en-US" sz="1800" dirty="0"/>
          </a:p>
          <a:p>
            <a:pPr algn="just"/>
            <a:r>
              <a:rPr lang="en-US" sz="1800" dirty="0"/>
              <a:t>At individual researcher or innovator </a:t>
            </a:r>
            <a:r>
              <a:rPr lang="en-US" sz="1800" dirty="0" smtClean="0"/>
              <a:t>level: increased </a:t>
            </a:r>
            <a:r>
              <a:rPr lang="en-US" sz="1800" dirty="0"/>
              <a:t>set of skills, both research-related and transferable ones, leading to improved employability and career prospects both in and outside academia </a:t>
            </a:r>
            <a:endParaRPr lang="en-US" sz="1800" dirty="0" smtClean="0"/>
          </a:p>
          <a:p>
            <a:pPr marL="0" indent="0" algn="just">
              <a:buNone/>
            </a:pPr>
            <a:r>
              <a:rPr lang="en-US" sz="2000" i="1" dirty="0" smtClean="0"/>
              <a:t>Implementation modalities under development, together with MSCA</a:t>
            </a:r>
            <a:endParaRPr lang="en-US" sz="2000" i="1" dirty="0"/>
          </a:p>
        </p:txBody>
      </p:sp>
    </p:spTree>
    <p:extLst>
      <p:ext uri="{BB962C8B-B14F-4D97-AF65-F5344CB8AC3E}">
        <p14:creationId xmlns:p14="http://schemas.microsoft.com/office/powerpoint/2010/main" val="371043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1233" y="463639"/>
            <a:ext cx="10515600" cy="1468559"/>
          </a:xfrm>
        </p:spPr>
        <p:txBody>
          <a:bodyPr/>
          <a:lstStyle/>
          <a:p>
            <a:r>
              <a:rPr lang="en-US" sz="3600" b="1" dirty="0" smtClean="0"/>
              <a:t>Other </a:t>
            </a:r>
            <a:r>
              <a:rPr lang="en-US" sz="3600" b="1" dirty="0"/>
              <a:t>Actions not subject to calls for proposals</a:t>
            </a:r>
            <a:br>
              <a:rPr lang="en-US" sz="3600" b="1" dirty="0"/>
            </a:br>
            <a:endParaRPr lang="en-GB" sz="2800" i="1" dirty="0">
              <a:solidFill>
                <a:schemeClr val="accent4"/>
              </a:solidFill>
            </a:endParaRPr>
          </a:p>
        </p:txBody>
      </p:sp>
      <p:sp>
        <p:nvSpPr>
          <p:cNvPr id="3" name="Content Placeholder 2"/>
          <p:cNvSpPr>
            <a:spLocks noGrp="1"/>
          </p:cNvSpPr>
          <p:nvPr>
            <p:ph sz="half" idx="1"/>
          </p:nvPr>
        </p:nvSpPr>
        <p:spPr>
          <a:xfrm>
            <a:off x="794327" y="2613890"/>
            <a:ext cx="10938494" cy="3917547"/>
          </a:xfrm>
        </p:spPr>
        <p:txBody>
          <a:bodyPr/>
          <a:lstStyle/>
          <a:p>
            <a:pPr lvl="1">
              <a:buClr>
                <a:srgbClr val="034EA2"/>
              </a:buClr>
            </a:pPr>
            <a:r>
              <a:rPr lang="en-US" sz="2400" dirty="0" smtClean="0">
                <a:solidFill>
                  <a:srgbClr val="4D4D4D"/>
                </a:solidFill>
              </a:rPr>
              <a:t>COST </a:t>
            </a:r>
            <a:r>
              <a:rPr lang="en-US" sz="2400" dirty="0">
                <a:solidFill>
                  <a:srgbClr val="4D4D4D"/>
                </a:solidFill>
              </a:rPr>
              <a:t>(European Co-operation in Science and Technology</a:t>
            </a:r>
            <a:r>
              <a:rPr lang="en-US" sz="2400" dirty="0" smtClean="0">
                <a:solidFill>
                  <a:srgbClr val="4D4D4D"/>
                </a:solidFill>
              </a:rPr>
              <a:t>)</a:t>
            </a:r>
          </a:p>
          <a:p>
            <a:pPr lvl="1">
              <a:buClr>
                <a:srgbClr val="034EA2"/>
              </a:buClr>
            </a:pPr>
            <a:r>
              <a:rPr lang="en-US" sz="2400" dirty="0" smtClean="0">
                <a:solidFill>
                  <a:srgbClr val="4D4D4D"/>
                </a:solidFill>
              </a:rPr>
              <a:t>NCP </a:t>
            </a:r>
            <a:r>
              <a:rPr lang="en-US" sz="2400" dirty="0">
                <a:solidFill>
                  <a:srgbClr val="4D4D4D"/>
                </a:solidFill>
              </a:rPr>
              <a:t>Network </a:t>
            </a:r>
            <a:endParaRPr lang="en-US" sz="2400" dirty="0" smtClean="0">
              <a:solidFill>
                <a:srgbClr val="4D4D4D"/>
              </a:solidFill>
            </a:endParaRPr>
          </a:p>
          <a:p>
            <a:pPr lvl="1">
              <a:buClr>
                <a:srgbClr val="034EA2"/>
              </a:buClr>
            </a:pPr>
            <a:r>
              <a:rPr lang="en-US" sz="2400" dirty="0">
                <a:solidFill>
                  <a:srgbClr val="4D4D4D"/>
                </a:solidFill>
              </a:rPr>
              <a:t>Hop On incentive scheme and matchmaking</a:t>
            </a:r>
            <a:endParaRPr lang="en-GB" sz="2400" dirty="0">
              <a:solidFill>
                <a:srgbClr val="4D4D4D"/>
              </a:solidFill>
            </a:endParaRPr>
          </a:p>
          <a:p>
            <a:pPr lvl="1">
              <a:buClr>
                <a:srgbClr val="034EA2"/>
              </a:buClr>
            </a:pPr>
            <a:endParaRPr lang="en-GB" sz="2400" dirty="0">
              <a:solidFill>
                <a:srgbClr val="4D4D4D"/>
              </a:solidFill>
            </a:endParaRPr>
          </a:p>
          <a:p>
            <a:pPr marL="457200" lvl="1" indent="0">
              <a:buNone/>
            </a:pPr>
            <a:endParaRPr lang="en-GB" dirty="0" smtClean="0"/>
          </a:p>
        </p:txBody>
      </p:sp>
    </p:spTree>
    <p:extLst>
      <p:ext uri="{BB962C8B-B14F-4D97-AF65-F5344CB8AC3E}">
        <p14:creationId xmlns:p14="http://schemas.microsoft.com/office/powerpoint/2010/main" val="3037389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3636" y="221672"/>
            <a:ext cx="11203709" cy="1016001"/>
          </a:xfrm>
        </p:spPr>
        <p:txBody>
          <a:bodyPr/>
          <a:lstStyle/>
          <a:p>
            <a:pPr algn="ctr">
              <a:spcAft>
                <a:spcPts val="600"/>
              </a:spcAft>
            </a:pP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COST</a:t>
            </a:r>
            <a:endParaRPr lang="en-GB" sz="3600" b="1" dirty="0"/>
          </a:p>
        </p:txBody>
      </p:sp>
      <p:sp>
        <p:nvSpPr>
          <p:cNvPr id="3" name="Content Placeholder 2"/>
          <p:cNvSpPr>
            <a:spLocks noGrp="1"/>
          </p:cNvSpPr>
          <p:nvPr>
            <p:ph sz="half" idx="1"/>
          </p:nvPr>
        </p:nvSpPr>
        <p:spPr>
          <a:xfrm>
            <a:off x="803564" y="1634836"/>
            <a:ext cx="11011447" cy="4549395"/>
          </a:xfrm>
        </p:spPr>
        <p:txBody>
          <a:bodyPr/>
          <a:lstStyle/>
          <a:p>
            <a:pPr marL="0" indent="0" algn="just">
              <a:spcAft>
                <a:spcPts val="600"/>
              </a:spcAft>
              <a:buNone/>
            </a:pPr>
            <a:r>
              <a:rPr lang="en-GB" sz="2000" b="1" dirty="0" smtClean="0"/>
              <a:t>Objective</a:t>
            </a:r>
            <a:r>
              <a:rPr lang="en-GB" sz="2000" dirty="0" smtClean="0"/>
              <a:t>:</a:t>
            </a:r>
            <a:r>
              <a:rPr lang="en-US" sz="2000" dirty="0" smtClean="0"/>
              <a:t> </a:t>
            </a:r>
            <a:r>
              <a:rPr lang="en-GB" sz="2000" dirty="0">
                <a:solidFill>
                  <a:srgbClr val="024EA2"/>
                </a:solidFill>
                <a:latin typeface="Arial" panose="020B0604020202020204" pitchFamily="34" charset="0"/>
                <a:cs typeface="Arial" panose="020B0604020202020204" pitchFamily="34" charset="0"/>
              </a:rPr>
              <a:t>give </a:t>
            </a:r>
            <a:r>
              <a:rPr lang="en-US" sz="2000" dirty="0">
                <a:solidFill>
                  <a:srgbClr val="024EA2"/>
                </a:solidFill>
                <a:latin typeface="Arial" panose="020B0604020202020204" pitchFamily="34" charset="0"/>
                <a:cs typeface="Arial" panose="020B0604020202020204" pitchFamily="34" charset="0"/>
              </a:rPr>
              <a:t>opportunity to widening countries to get involved in </a:t>
            </a:r>
            <a:r>
              <a:rPr lang="en-US" sz="2000" b="1" dirty="0">
                <a:solidFill>
                  <a:srgbClr val="024EA2"/>
                </a:solidFill>
                <a:latin typeface="Arial" panose="020B0604020202020204" pitchFamily="34" charset="0"/>
                <a:cs typeface="Arial" panose="020B0604020202020204" pitchFamily="34" charset="0"/>
              </a:rPr>
              <a:t>European and international research initiatives</a:t>
            </a:r>
            <a:r>
              <a:rPr lang="en-US" sz="2000" dirty="0">
                <a:solidFill>
                  <a:srgbClr val="024EA2"/>
                </a:solidFill>
                <a:latin typeface="Arial" panose="020B0604020202020204" pitchFamily="34" charset="0"/>
                <a:cs typeface="Arial" panose="020B0604020202020204" pitchFamily="34" charset="0"/>
              </a:rPr>
              <a:t> and to benefit from exposure to leading scientists in their </a:t>
            </a:r>
            <a:r>
              <a:rPr lang="en-US" sz="2000" dirty="0" smtClean="0">
                <a:solidFill>
                  <a:srgbClr val="024EA2"/>
                </a:solidFill>
                <a:latin typeface="Arial" panose="020B0604020202020204" pitchFamily="34" charset="0"/>
                <a:cs typeface="Arial" panose="020B0604020202020204" pitchFamily="34" charset="0"/>
              </a:rPr>
              <a:t>field. I</a:t>
            </a:r>
            <a:r>
              <a:rPr lang="en-GB" sz="2000" dirty="0" smtClean="0">
                <a:solidFill>
                  <a:srgbClr val="0356B1"/>
                </a:solidFill>
                <a:latin typeface="Arial" panose="020B0604020202020204" pitchFamily="34" charset="0"/>
                <a:cs typeface="Arial" panose="020B0604020202020204" pitchFamily="34" charset="0"/>
              </a:rPr>
              <a:t>n </a:t>
            </a:r>
            <a:r>
              <a:rPr lang="en-GB" sz="2000" dirty="0">
                <a:solidFill>
                  <a:srgbClr val="0356B1"/>
                </a:solidFill>
                <a:latin typeface="Arial" panose="020B0604020202020204" pitchFamily="34" charset="0"/>
                <a:cs typeface="Arial" panose="020B0604020202020204" pitchFamily="34" charset="0"/>
              </a:rPr>
              <a:t>HE </a:t>
            </a:r>
            <a:r>
              <a:rPr lang="en-US" sz="2000" dirty="0">
                <a:solidFill>
                  <a:srgbClr val="0356B1"/>
                </a:solidFill>
                <a:latin typeface="Arial" panose="020B0604020202020204" pitchFamily="34" charset="0"/>
                <a:cs typeface="Arial" panose="020B0604020202020204" pitchFamily="34" charset="0"/>
              </a:rPr>
              <a:t>COST will become an integral part of the Widening part with ambitious set of KPIs (at least </a:t>
            </a:r>
            <a:r>
              <a:rPr lang="en-US" sz="2000" b="1" dirty="0">
                <a:solidFill>
                  <a:srgbClr val="0356B1"/>
                </a:solidFill>
                <a:latin typeface="Arial" panose="020B0604020202020204" pitchFamily="34" charset="0"/>
                <a:cs typeface="Arial" panose="020B0604020202020204" pitchFamily="34" charset="0"/>
              </a:rPr>
              <a:t>50%</a:t>
            </a:r>
            <a:r>
              <a:rPr lang="en-US" sz="2000" dirty="0">
                <a:solidFill>
                  <a:srgbClr val="0356B1"/>
                </a:solidFill>
                <a:latin typeface="Arial" panose="020B0604020202020204" pitchFamily="34" charset="0"/>
                <a:cs typeface="Arial" panose="020B0604020202020204" pitchFamily="34" charset="0"/>
              </a:rPr>
              <a:t> </a:t>
            </a:r>
            <a:r>
              <a:rPr lang="en-US" sz="2000" b="1" dirty="0">
                <a:solidFill>
                  <a:srgbClr val="0356B1"/>
                </a:solidFill>
                <a:latin typeface="Arial" panose="020B0604020202020204" pitchFamily="34" charset="0"/>
                <a:cs typeface="Arial" panose="020B0604020202020204" pitchFamily="34" charset="0"/>
              </a:rPr>
              <a:t>of the budget </a:t>
            </a:r>
            <a:r>
              <a:rPr lang="en-US" sz="2000" dirty="0">
                <a:solidFill>
                  <a:srgbClr val="0356B1"/>
                </a:solidFill>
                <a:latin typeface="Arial" panose="020B0604020202020204" pitchFamily="34" charset="0"/>
                <a:cs typeface="Arial" panose="020B0604020202020204" pitchFamily="34" charset="0"/>
              </a:rPr>
              <a:t>at the benefit of the coordinator, </a:t>
            </a:r>
            <a:r>
              <a:rPr lang="en-US" sz="2000" b="1" dirty="0">
                <a:solidFill>
                  <a:srgbClr val="0356B1"/>
                </a:solidFill>
                <a:latin typeface="Arial" panose="020B0604020202020204" pitchFamily="34" charset="0"/>
                <a:cs typeface="Arial" panose="020B0604020202020204" pitchFamily="34" charset="0"/>
              </a:rPr>
              <a:t>80%</a:t>
            </a:r>
            <a:r>
              <a:rPr lang="en-US" sz="2000" dirty="0">
                <a:solidFill>
                  <a:srgbClr val="0356B1"/>
                </a:solidFill>
                <a:latin typeface="Arial" panose="020B0604020202020204" pitchFamily="34" charset="0"/>
                <a:cs typeface="Arial" panose="020B0604020202020204" pitchFamily="34" charset="0"/>
              </a:rPr>
              <a:t> of actions with significant </a:t>
            </a:r>
            <a:r>
              <a:rPr lang="en-US" sz="2000" b="1" dirty="0">
                <a:solidFill>
                  <a:srgbClr val="0356B1"/>
                </a:solidFill>
                <a:latin typeface="Arial" panose="020B0604020202020204" pitchFamily="34" charset="0"/>
                <a:cs typeface="Arial" panose="020B0604020202020204" pitchFamily="34" charset="0"/>
              </a:rPr>
              <a:t>widening dimension</a:t>
            </a:r>
            <a:r>
              <a:rPr lang="en-US" sz="2000" dirty="0">
                <a:solidFill>
                  <a:srgbClr val="0356B1"/>
                </a:solidFill>
                <a:latin typeface="Arial" panose="020B0604020202020204" pitchFamily="34" charset="0"/>
                <a:cs typeface="Arial" panose="020B0604020202020204" pitchFamily="34" charset="0"/>
              </a:rPr>
              <a:t>); strengthen innovation dimension by the </a:t>
            </a:r>
            <a:r>
              <a:rPr lang="en-US" sz="2000" b="1" dirty="0">
                <a:solidFill>
                  <a:srgbClr val="0356B1"/>
                </a:solidFill>
                <a:latin typeface="Arial" panose="020B0604020202020204" pitchFamily="34" charset="0"/>
                <a:cs typeface="Arial" panose="020B0604020202020204" pitchFamily="34" charset="0"/>
              </a:rPr>
              <a:t>COST innovators grant</a:t>
            </a:r>
            <a:r>
              <a:rPr lang="en-US" sz="2000" dirty="0">
                <a:solidFill>
                  <a:srgbClr val="0356B1"/>
                </a:solidFill>
                <a:latin typeface="Arial" panose="020B0604020202020204" pitchFamily="34" charset="0"/>
                <a:cs typeface="Arial" panose="020B0604020202020204" pitchFamily="34" charset="0"/>
              </a:rPr>
              <a:t>; capacity building via </a:t>
            </a:r>
            <a:r>
              <a:rPr lang="en-US" sz="2000" b="1" dirty="0">
                <a:solidFill>
                  <a:srgbClr val="0356B1"/>
                </a:solidFill>
                <a:latin typeface="Arial" panose="020B0604020202020204" pitchFamily="34" charset="0"/>
                <a:cs typeface="Arial" panose="020B0604020202020204" pitchFamily="34" charset="0"/>
              </a:rPr>
              <a:t>COST Academy </a:t>
            </a:r>
            <a:r>
              <a:rPr lang="en-US" sz="2000" dirty="0">
                <a:solidFill>
                  <a:srgbClr val="0356B1"/>
                </a:solidFill>
                <a:latin typeface="Arial" panose="020B0604020202020204" pitchFamily="34" charset="0"/>
                <a:cs typeface="Arial" panose="020B0604020202020204" pitchFamily="34" charset="0"/>
              </a:rPr>
              <a:t>and </a:t>
            </a:r>
            <a:r>
              <a:rPr lang="en-US" sz="2000" b="1" dirty="0">
                <a:solidFill>
                  <a:srgbClr val="0356B1"/>
                </a:solidFill>
                <a:latin typeface="Arial" panose="020B0604020202020204" pitchFamily="34" charset="0"/>
                <a:cs typeface="Arial" panose="020B0604020202020204" pitchFamily="34" charset="0"/>
              </a:rPr>
              <a:t>better synergies </a:t>
            </a:r>
            <a:r>
              <a:rPr lang="en-US" sz="2000" dirty="0">
                <a:solidFill>
                  <a:srgbClr val="0356B1"/>
                </a:solidFill>
                <a:latin typeface="Arial" panose="020B0604020202020204" pitchFamily="34" charset="0"/>
                <a:cs typeface="Arial" panose="020B0604020202020204" pitchFamily="34" charset="0"/>
              </a:rPr>
              <a:t>with other widening </a:t>
            </a:r>
            <a:r>
              <a:rPr lang="en-US" sz="2000" dirty="0" smtClean="0">
                <a:solidFill>
                  <a:srgbClr val="0356B1"/>
                </a:solidFill>
                <a:latin typeface="Arial" panose="020B0604020202020204" pitchFamily="34" charset="0"/>
                <a:cs typeface="Arial" panose="020B0604020202020204" pitchFamily="34" charset="0"/>
              </a:rPr>
              <a:t>actions.</a:t>
            </a:r>
            <a:endParaRPr lang="en-US" sz="2000" dirty="0">
              <a:solidFill>
                <a:srgbClr val="0356B1"/>
              </a:solidFill>
              <a:latin typeface="Arial" panose="020B0604020202020204" pitchFamily="34" charset="0"/>
              <a:cs typeface="Arial" panose="020B0604020202020204" pitchFamily="34" charset="0"/>
            </a:endParaRPr>
          </a:p>
          <a:p>
            <a:pPr marL="0" indent="0" algn="just">
              <a:spcAft>
                <a:spcPts val="600"/>
              </a:spcAft>
              <a:buNone/>
            </a:pPr>
            <a:endParaRPr lang="en-US" sz="2000" dirty="0"/>
          </a:p>
          <a:p>
            <a:pPr marL="0" indent="0" algn="just">
              <a:spcAft>
                <a:spcPts val="600"/>
              </a:spcAft>
              <a:buNone/>
            </a:pPr>
            <a:r>
              <a:rPr lang="en-US" sz="2000" b="1" dirty="0" smtClean="0"/>
              <a:t>Expected </a:t>
            </a:r>
            <a:r>
              <a:rPr lang="en-US" sz="2000" b="1" dirty="0"/>
              <a:t>impact: </a:t>
            </a:r>
            <a:endParaRPr lang="en-US" sz="2000" b="1" dirty="0" smtClean="0"/>
          </a:p>
          <a:p>
            <a:pPr fontAlgn="base">
              <a:spcAft>
                <a:spcPct val="0"/>
              </a:spcAft>
              <a:buClrTx/>
              <a:defRPr/>
            </a:pPr>
            <a:r>
              <a:rPr lang="en-US" sz="2000" b="1" dirty="0">
                <a:solidFill>
                  <a:srgbClr val="0356B1"/>
                </a:solidFill>
                <a:latin typeface="Arial" panose="020B0604020202020204" pitchFamily="34" charset="0"/>
                <a:cs typeface="Arial" panose="020B0604020202020204" pitchFamily="34" charset="0"/>
              </a:rPr>
              <a:t>increased participation </a:t>
            </a:r>
            <a:r>
              <a:rPr lang="en-US" sz="2000" dirty="0">
                <a:solidFill>
                  <a:srgbClr val="0356B1"/>
                </a:solidFill>
                <a:latin typeface="Arial" panose="020B0604020202020204" pitchFamily="34" charset="0"/>
                <a:cs typeface="Arial" panose="020B0604020202020204" pitchFamily="34" charset="0"/>
              </a:rPr>
              <a:t>of widening countries in European research activities and </a:t>
            </a:r>
            <a:r>
              <a:rPr lang="en-US" sz="2000" b="1" dirty="0">
                <a:solidFill>
                  <a:srgbClr val="0356B1"/>
                </a:solidFill>
                <a:latin typeface="Arial" panose="020B0604020202020204" pitchFamily="34" charset="0"/>
                <a:cs typeface="Arial" panose="020B0604020202020204" pitchFamily="34" charset="0"/>
              </a:rPr>
              <a:t>higher success rates</a:t>
            </a:r>
          </a:p>
          <a:p>
            <a:pPr fontAlgn="base">
              <a:spcAft>
                <a:spcPct val="0"/>
              </a:spcAft>
              <a:buClrTx/>
              <a:defRPr/>
            </a:pPr>
            <a:r>
              <a:rPr lang="en-US" sz="2000" b="1" dirty="0">
                <a:solidFill>
                  <a:srgbClr val="0356B1"/>
                </a:solidFill>
                <a:latin typeface="Arial" panose="020B0604020202020204" pitchFamily="34" charset="0"/>
                <a:cs typeface="Arial" panose="020B0604020202020204" pitchFamily="34" charset="0"/>
              </a:rPr>
              <a:t>networking and brain circulation </a:t>
            </a:r>
            <a:r>
              <a:rPr lang="en-US" sz="2000" dirty="0">
                <a:solidFill>
                  <a:srgbClr val="0356B1"/>
                </a:solidFill>
                <a:latin typeface="Arial" panose="020B0604020202020204" pitchFamily="34" charset="0"/>
                <a:cs typeface="Arial" panose="020B0604020202020204" pitchFamily="34" charset="0"/>
              </a:rPr>
              <a:t>in line with </a:t>
            </a:r>
            <a:r>
              <a:rPr lang="en-US" sz="2000" b="1" dirty="0">
                <a:solidFill>
                  <a:srgbClr val="0356B1"/>
                </a:solidFill>
                <a:latin typeface="Arial" panose="020B0604020202020204" pitchFamily="34" charset="0"/>
                <a:cs typeface="Arial" panose="020B0604020202020204" pitchFamily="34" charset="0"/>
              </a:rPr>
              <a:t>ERA </a:t>
            </a:r>
            <a:r>
              <a:rPr lang="en-US" sz="2000" b="1" dirty="0" smtClean="0">
                <a:solidFill>
                  <a:srgbClr val="0356B1"/>
                </a:solidFill>
                <a:latin typeface="Arial" panose="020B0604020202020204" pitchFamily="34" charset="0"/>
                <a:cs typeface="Arial" panose="020B0604020202020204" pitchFamily="34" charset="0"/>
              </a:rPr>
              <a:t>principles</a:t>
            </a:r>
          </a:p>
          <a:p>
            <a:pPr fontAlgn="base">
              <a:spcAft>
                <a:spcPct val="0"/>
              </a:spcAft>
              <a:buClrTx/>
              <a:defRPr/>
            </a:pPr>
            <a:endParaRPr lang="en-US" sz="2000" dirty="0"/>
          </a:p>
          <a:p>
            <a:pPr algn="just">
              <a:spcAft>
                <a:spcPts val="600"/>
              </a:spcAft>
            </a:pPr>
            <a:endParaRPr lang="en-US" sz="2000" dirty="0"/>
          </a:p>
          <a:p>
            <a:pPr marL="0" indent="0" algn="just">
              <a:spcAft>
                <a:spcPts val="600"/>
              </a:spcAft>
              <a:buNone/>
            </a:pPr>
            <a:endParaRPr lang="en-GB" sz="2000" dirty="0" smtClean="0"/>
          </a:p>
          <a:p>
            <a:pPr marL="0" indent="0" algn="just">
              <a:spcAft>
                <a:spcPts val="600"/>
              </a:spcAft>
              <a:buNone/>
            </a:pPr>
            <a:endParaRPr lang="en-GB" sz="2000" b="1" dirty="0"/>
          </a:p>
          <a:p>
            <a:pPr marL="0" indent="0" algn="jus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205720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474" y="424873"/>
            <a:ext cx="10451848" cy="785091"/>
          </a:xfrm>
        </p:spPr>
        <p:txBody>
          <a:bodyPr/>
          <a:lstStyle/>
          <a:p>
            <a:pPr algn="ct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2400" b="1" dirty="0" smtClean="0"/>
              <a:t>NCP network including service package</a:t>
            </a:r>
            <a:endParaRPr lang="en-GB" sz="2400" b="1" dirty="0"/>
          </a:p>
        </p:txBody>
      </p:sp>
      <p:sp>
        <p:nvSpPr>
          <p:cNvPr id="3" name="Content Placeholder 2"/>
          <p:cNvSpPr>
            <a:spLocks noGrp="1"/>
          </p:cNvSpPr>
          <p:nvPr>
            <p:ph sz="half" idx="1"/>
          </p:nvPr>
        </p:nvSpPr>
        <p:spPr>
          <a:xfrm>
            <a:off x="803564" y="1366982"/>
            <a:ext cx="11011447" cy="4817249"/>
          </a:xfrm>
        </p:spPr>
        <p:txBody>
          <a:bodyPr/>
          <a:lstStyle/>
          <a:p>
            <a:pPr marL="0" indent="0" algn="just">
              <a:spcAft>
                <a:spcPts val="600"/>
              </a:spcAft>
              <a:buNone/>
            </a:pPr>
            <a:r>
              <a:rPr lang="en-GB" sz="2000" b="1" dirty="0" smtClean="0"/>
              <a:t>Objective</a:t>
            </a:r>
            <a:r>
              <a:rPr lang="en-GB" sz="2000" dirty="0" smtClean="0"/>
              <a:t>:</a:t>
            </a:r>
            <a:r>
              <a:rPr lang="en-US" sz="2000" dirty="0" smtClean="0"/>
              <a:t> </a:t>
            </a:r>
            <a:r>
              <a:rPr lang="en-US" sz="2000" b="1" dirty="0">
                <a:solidFill>
                  <a:srgbClr val="024B9C"/>
                </a:solidFill>
                <a:latin typeface="Arial" panose="020B0604020202020204" pitchFamily="34" charset="0"/>
                <a:cs typeface="Arial" panose="020B0604020202020204" pitchFamily="34" charset="0"/>
              </a:rPr>
              <a:t>reduce disparities in research performance </a:t>
            </a:r>
            <a:r>
              <a:rPr lang="en-US" sz="2000" dirty="0">
                <a:solidFill>
                  <a:srgbClr val="024B9C"/>
                </a:solidFill>
                <a:latin typeface="Arial" panose="020B0604020202020204" pitchFamily="34" charset="0"/>
                <a:cs typeface="Arial" panose="020B0604020202020204" pitchFamily="34" charset="0"/>
              </a:rPr>
              <a:t>and facilitate the trans-national co-operation between NCPs,  </a:t>
            </a:r>
            <a:r>
              <a:rPr lang="en-US" sz="2000" b="1" dirty="0">
                <a:solidFill>
                  <a:srgbClr val="024B9C"/>
                </a:solidFill>
                <a:latin typeface="Arial" panose="020B0604020202020204" pitchFamily="34" charset="0"/>
                <a:cs typeface="Arial" panose="020B0604020202020204" pitchFamily="34" charset="0"/>
              </a:rPr>
              <a:t>bridge the knowledge gap </a:t>
            </a:r>
            <a:r>
              <a:rPr lang="en-US" sz="2000" dirty="0">
                <a:solidFill>
                  <a:srgbClr val="024B9C"/>
                </a:solidFill>
                <a:latin typeface="Arial" panose="020B0604020202020204" pitchFamily="34" charset="0"/>
                <a:cs typeface="Arial" panose="020B0604020202020204" pitchFamily="34" charset="0"/>
              </a:rPr>
              <a:t>and help the less experienced entities from widening countries and regions to </a:t>
            </a:r>
            <a:r>
              <a:rPr lang="en-US" sz="2000" b="1" dirty="0">
                <a:solidFill>
                  <a:srgbClr val="024B9C"/>
                </a:solidFill>
                <a:latin typeface="Arial" panose="020B0604020202020204" pitchFamily="34" charset="0"/>
                <a:cs typeface="Arial" panose="020B0604020202020204" pitchFamily="34" charset="0"/>
              </a:rPr>
              <a:t>rapidly acquire know-how</a:t>
            </a:r>
            <a:r>
              <a:rPr lang="en-US" sz="2000" dirty="0" smtClean="0">
                <a:solidFill>
                  <a:srgbClr val="0356B1"/>
                </a:solidFill>
                <a:latin typeface="Arial" panose="020B0604020202020204" pitchFamily="34" charset="0"/>
                <a:cs typeface="Arial" panose="020B0604020202020204" pitchFamily="34" charset="0"/>
              </a:rPr>
              <a:t>. </a:t>
            </a:r>
            <a:endParaRPr lang="fr-BE" sz="2000" dirty="0">
              <a:solidFill>
                <a:srgbClr val="024B9C"/>
              </a:solidFill>
              <a:latin typeface="Arial" panose="020B0604020202020204" pitchFamily="34" charset="0"/>
              <a:cs typeface="Arial" panose="020B0604020202020204" pitchFamily="34" charset="0"/>
            </a:endParaRPr>
          </a:p>
          <a:p>
            <a:pPr marL="0" indent="0" algn="just">
              <a:spcAft>
                <a:spcPts val="600"/>
              </a:spcAft>
              <a:buNone/>
            </a:pPr>
            <a:r>
              <a:rPr lang="en-US" sz="2000" b="1" dirty="0" smtClean="0"/>
              <a:t>Expected </a:t>
            </a:r>
            <a:r>
              <a:rPr lang="en-US" sz="2000" b="1" dirty="0"/>
              <a:t>impact: </a:t>
            </a:r>
            <a:endParaRPr lang="en-US" sz="2000" b="1" dirty="0" smtClean="0"/>
          </a:p>
          <a:p>
            <a:pPr fontAlgn="base">
              <a:spcAft>
                <a:spcPct val="0"/>
              </a:spcAft>
              <a:buClrTx/>
              <a:defRPr/>
            </a:pPr>
            <a:r>
              <a:rPr lang="en-US" sz="2000" dirty="0">
                <a:solidFill>
                  <a:srgbClr val="0356B1"/>
                </a:solidFill>
                <a:latin typeface="Arial" panose="020B0604020202020204" pitchFamily="34" charset="0"/>
                <a:cs typeface="Arial" panose="020B0604020202020204" pitchFamily="34" charset="0"/>
              </a:rPr>
              <a:t>an </a:t>
            </a:r>
            <a:r>
              <a:rPr lang="en-US" sz="2000" b="1" dirty="0">
                <a:solidFill>
                  <a:srgbClr val="0356B1"/>
                </a:solidFill>
                <a:latin typeface="Arial" panose="020B0604020202020204" pitchFamily="34" charset="0"/>
                <a:cs typeface="Arial" panose="020B0604020202020204" pitchFamily="34" charset="0"/>
              </a:rPr>
              <a:t>improved and professionalized NCP service </a:t>
            </a:r>
            <a:r>
              <a:rPr lang="en-US" sz="2000" dirty="0">
                <a:solidFill>
                  <a:srgbClr val="0356B1"/>
                </a:solidFill>
                <a:latin typeface="Arial" panose="020B0604020202020204" pitchFamily="34" charset="0"/>
                <a:cs typeface="Arial" panose="020B0604020202020204" pitchFamily="34" charset="0"/>
              </a:rPr>
              <a:t>across Europe</a:t>
            </a:r>
          </a:p>
          <a:p>
            <a:pPr fontAlgn="base">
              <a:spcAft>
                <a:spcPct val="0"/>
              </a:spcAft>
              <a:buClrTx/>
              <a:defRPr/>
            </a:pPr>
            <a:r>
              <a:rPr lang="en-US" sz="2000" dirty="0">
                <a:solidFill>
                  <a:srgbClr val="0356B1"/>
                </a:solidFill>
                <a:latin typeface="Arial" panose="020B0604020202020204" pitchFamily="34" charset="0"/>
                <a:cs typeface="Arial" panose="020B0604020202020204" pitchFamily="34" charset="0"/>
              </a:rPr>
              <a:t>lowering the entry barriers</a:t>
            </a:r>
            <a:r>
              <a:rPr lang="en-US" sz="2000" b="1" dirty="0">
                <a:solidFill>
                  <a:srgbClr val="0356B1"/>
                </a:solidFill>
                <a:latin typeface="Arial" panose="020B0604020202020204" pitchFamily="34" charset="0"/>
                <a:cs typeface="Arial" panose="020B0604020202020204" pitchFamily="34" charset="0"/>
              </a:rPr>
              <a:t> and improved quality of proposals </a:t>
            </a:r>
            <a:r>
              <a:rPr lang="en-US" sz="2000" dirty="0">
                <a:solidFill>
                  <a:srgbClr val="0356B1"/>
                </a:solidFill>
                <a:latin typeface="Arial" panose="020B0604020202020204" pitchFamily="34" charset="0"/>
                <a:cs typeface="Arial" panose="020B0604020202020204" pitchFamily="34" charset="0"/>
              </a:rPr>
              <a:t>particularly from newcomers</a:t>
            </a:r>
          </a:p>
          <a:p>
            <a:pPr marL="0" indent="0" fontAlgn="base">
              <a:spcAft>
                <a:spcPct val="0"/>
              </a:spcAft>
              <a:buClrTx/>
              <a:buNone/>
              <a:defRPr/>
            </a:pPr>
            <a:r>
              <a:rPr lang="en-US" sz="2000" b="1" dirty="0" smtClean="0"/>
              <a:t>Scope:</a:t>
            </a:r>
            <a:endParaRPr lang="en-US" sz="2000" b="1" dirty="0" smtClean="0">
              <a:solidFill>
                <a:srgbClr val="0356B1"/>
              </a:solidFill>
              <a:latin typeface="Arial" panose="020B0604020202020204" pitchFamily="34" charset="0"/>
              <a:cs typeface="Arial" panose="020B0604020202020204" pitchFamily="34" charset="0"/>
            </a:endParaRPr>
          </a:p>
          <a:p>
            <a:pPr marL="0" indent="0" algn="just">
              <a:spcAft>
                <a:spcPts val="600"/>
              </a:spcAft>
              <a:buNone/>
            </a:pPr>
            <a:r>
              <a:rPr lang="en-GB" sz="2000" dirty="0" smtClean="0">
                <a:solidFill>
                  <a:srgbClr val="024B9C"/>
                </a:solidFill>
                <a:latin typeface="Arial" panose="020B0604020202020204" pitchFamily="34" charset="0"/>
                <a:cs typeface="Arial" panose="020B0604020202020204" pitchFamily="34" charset="0"/>
              </a:rPr>
              <a:t>This </a:t>
            </a:r>
            <a:r>
              <a:rPr lang="en-GB" sz="2000" dirty="0">
                <a:solidFill>
                  <a:srgbClr val="024B9C"/>
                </a:solidFill>
                <a:latin typeface="Arial" panose="020B0604020202020204" pitchFamily="34" charset="0"/>
                <a:cs typeface="Arial" panose="020B0604020202020204" pitchFamily="34" charset="0"/>
              </a:rPr>
              <a:t>support mechanism will take the form of a </a:t>
            </a:r>
            <a:r>
              <a:rPr lang="en-GB" sz="2000" b="1" dirty="0">
                <a:solidFill>
                  <a:srgbClr val="024B9C"/>
                </a:solidFill>
                <a:latin typeface="Arial" panose="020B0604020202020204" pitchFamily="34" charset="0"/>
                <a:cs typeface="Arial" panose="020B0604020202020204" pitchFamily="34" charset="0"/>
              </a:rPr>
              <a:t>Coordination and Support Action </a:t>
            </a:r>
            <a:r>
              <a:rPr lang="en-GB" sz="2000" dirty="0">
                <a:solidFill>
                  <a:srgbClr val="024B9C"/>
                </a:solidFill>
                <a:latin typeface="Arial" panose="020B0604020202020204" pitchFamily="34" charset="0"/>
                <a:cs typeface="Arial" panose="020B0604020202020204" pitchFamily="34" charset="0"/>
              </a:rPr>
              <a:t>(CSA) grant under Horizon Europe. It may include cascade funding, (financial support for third parties - FSTP).</a:t>
            </a:r>
            <a:r>
              <a:rPr lang="fr-BE" sz="2000" dirty="0">
                <a:solidFill>
                  <a:srgbClr val="024B9C"/>
                </a:solidFill>
                <a:latin typeface="Arial" panose="020B0604020202020204" pitchFamily="34" charset="0"/>
                <a:cs typeface="Arial" panose="020B0604020202020204" pitchFamily="34" charset="0"/>
              </a:rPr>
              <a:t> </a:t>
            </a:r>
            <a:r>
              <a:rPr lang="fr-BE" sz="2000" dirty="0" smtClean="0">
                <a:solidFill>
                  <a:srgbClr val="024B9C"/>
                </a:solidFill>
                <a:latin typeface="Arial" panose="020B0604020202020204" pitchFamily="34" charset="0"/>
                <a:cs typeface="Arial" panose="020B0604020202020204" pitchFamily="34" charset="0"/>
              </a:rPr>
              <a:t>The service package </a:t>
            </a:r>
            <a:r>
              <a:rPr lang="fr-BE" sz="2000" dirty="0" err="1" smtClean="0">
                <a:solidFill>
                  <a:srgbClr val="024B9C"/>
                </a:solidFill>
                <a:latin typeface="Arial" panose="020B0604020202020204" pitchFamily="34" charset="0"/>
                <a:cs typeface="Arial" panose="020B0604020202020204" pitchFamily="34" charset="0"/>
              </a:rPr>
              <a:t>includes</a:t>
            </a:r>
            <a:r>
              <a:rPr lang="fr-BE" sz="2000" dirty="0" smtClean="0">
                <a:solidFill>
                  <a:srgbClr val="024B9C"/>
                </a:solidFill>
                <a:latin typeface="Arial" panose="020B0604020202020204" pitchFamily="34" charset="0"/>
                <a:cs typeface="Arial" panose="020B0604020202020204" pitchFamily="34" charset="0"/>
              </a:rPr>
              <a:t> </a:t>
            </a:r>
            <a:r>
              <a:rPr lang="en-US" sz="2000" b="1" dirty="0" smtClean="0">
                <a:solidFill>
                  <a:srgbClr val="024B9C"/>
                </a:solidFill>
                <a:latin typeface="Arial" panose="020B0604020202020204" pitchFamily="34" charset="0"/>
                <a:cs typeface="Arial" panose="020B0604020202020204" pitchFamily="34" charset="0"/>
              </a:rPr>
              <a:t>proposal pre-checking </a:t>
            </a:r>
            <a:r>
              <a:rPr lang="en-US" sz="2000" dirty="0" smtClean="0">
                <a:solidFill>
                  <a:srgbClr val="024B9C"/>
                </a:solidFill>
                <a:latin typeface="Arial" panose="020B0604020202020204" pitchFamily="34" charset="0"/>
                <a:cs typeface="Arial" panose="020B0604020202020204" pitchFamily="34" charset="0"/>
              </a:rPr>
              <a:t>(eligibility </a:t>
            </a:r>
            <a:r>
              <a:rPr lang="en-US" sz="2000" dirty="0">
                <a:solidFill>
                  <a:srgbClr val="024B9C"/>
                </a:solidFill>
                <a:latin typeface="Arial" panose="020B0604020202020204" pitchFamily="34" charset="0"/>
                <a:cs typeface="Arial" panose="020B0604020202020204" pitchFamily="34" charset="0"/>
              </a:rPr>
              <a:t>and </a:t>
            </a:r>
            <a:r>
              <a:rPr lang="en-US" sz="2000" dirty="0" smtClean="0">
                <a:solidFill>
                  <a:srgbClr val="024B9C"/>
                </a:solidFill>
                <a:latin typeface="Arial" panose="020B0604020202020204" pitchFamily="34" charset="0"/>
                <a:cs typeface="Arial" panose="020B0604020202020204" pitchFamily="34" charset="0"/>
              </a:rPr>
              <a:t>concept), </a:t>
            </a:r>
            <a:r>
              <a:rPr lang="en-US" sz="2000" dirty="0">
                <a:solidFill>
                  <a:srgbClr val="024B9C"/>
                </a:solidFill>
                <a:latin typeface="Arial" panose="020B0604020202020204" pitchFamily="34" charset="0"/>
                <a:cs typeface="Arial" panose="020B0604020202020204" pitchFamily="34" charset="0"/>
              </a:rPr>
              <a:t>and actions dedicated to </a:t>
            </a:r>
            <a:r>
              <a:rPr lang="en-US" sz="2000" b="1" dirty="0">
                <a:solidFill>
                  <a:srgbClr val="024B9C"/>
                </a:solidFill>
                <a:latin typeface="Arial" panose="020B0604020202020204" pitchFamily="34" charset="0"/>
                <a:cs typeface="Arial" panose="020B0604020202020204" pitchFamily="34" charset="0"/>
              </a:rPr>
              <a:t>networking and matchmaking </a:t>
            </a:r>
            <a:r>
              <a:rPr lang="en-US" sz="2000" dirty="0">
                <a:solidFill>
                  <a:srgbClr val="024B9C"/>
                </a:solidFill>
                <a:latin typeface="Arial" panose="020B0604020202020204" pitchFamily="34" charset="0"/>
                <a:cs typeface="Arial" panose="020B0604020202020204" pitchFamily="34" charset="0"/>
              </a:rPr>
              <a:t>activities such as matchmaking electronic platform, ‘</a:t>
            </a:r>
            <a:r>
              <a:rPr lang="en-US" sz="2000" b="1" dirty="0">
                <a:solidFill>
                  <a:srgbClr val="024B9C"/>
                </a:solidFill>
                <a:latin typeface="Arial" panose="020B0604020202020204" pitchFamily="34" charset="0"/>
                <a:cs typeface="Arial" panose="020B0604020202020204" pitchFamily="34" charset="0"/>
              </a:rPr>
              <a:t>train-the-trainer’ and joint workshops</a:t>
            </a:r>
            <a:r>
              <a:rPr lang="en-US" sz="2000" dirty="0">
                <a:solidFill>
                  <a:srgbClr val="024B9C"/>
                </a:solidFill>
                <a:latin typeface="Arial" panose="020B0604020202020204" pitchFamily="34" charset="0"/>
                <a:cs typeface="Arial" panose="020B0604020202020204" pitchFamily="34" charset="0"/>
              </a:rPr>
              <a:t>; tailored consultations and advice are foreseen. </a:t>
            </a:r>
          </a:p>
          <a:p>
            <a:pPr marL="0" indent="0" algn="just">
              <a:spcAft>
                <a:spcPts val="600"/>
              </a:spcAft>
              <a:buNone/>
            </a:pPr>
            <a:r>
              <a:rPr lang="en-US" sz="2000" dirty="0">
                <a:solidFill>
                  <a:srgbClr val="024B9C"/>
                </a:solidFill>
                <a:latin typeface="Arial" panose="020B0604020202020204" pitchFamily="34" charset="0"/>
                <a:cs typeface="Arial" panose="020B0604020202020204" pitchFamily="34" charset="0"/>
              </a:rPr>
              <a:t>The duration this project can be up to 5 years (plus 2 year of extension). </a:t>
            </a:r>
            <a:endParaRPr lang="en-US" sz="2000" dirty="0"/>
          </a:p>
          <a:p>
            <a:pPr marL="0" indent="0" algn="just">
              <a:spcAft>
                <a:spcPts val="600"/>
              </a:spcAft>
              <a:buNone/>
            </a:pPr>
            <a:endParaRPr lang="en-GB" sz="2000" dirty="0" smtClean="0"/>
          </a:p>
          <a:p>
            <a:pPr marL="0" indent="0" algn="just">
              <a:spcAft>
                <a:spcPts val="600"/>
              </a:spcAft>
              <a:buNone/>
            </a:pPr>
            <a:endParaRPr lang="en-GB" sz="2000" b="1" dirty="0"/>
          </a:p>
          <a:p>
            <a:pPr marL="0" indent="0" algn="jus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1814802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514764"/>
            <a:ext cx="10905699" cy="4729018"/>
          </a:xfrm>
        </p:spPr>
        <p:txBody>
          <a:bodyPr/>
          <a:lstStyle/>
          <a:p>
            <a:pPr marL="0" indent="0">
              <a:buNone/>
            </a:pPr>
            <a:r>
              <a:rPr lang="fr-BE" b="1" u="sng" dirty="0" smtClean="0">
                <a:solidFill>
                  <a:srgbClr val="0356B1"/>
                </a:solidFill>
              </a:rPr>
              <a:t>Two strands of activities to support NCPs in WP:</a:t>
            </a:r>
          </a:p>
          <a:p>
            <a:pPr marL="0" indent="0">
              <a:spcAft>
                <a:spcPts val="600"/>
              </a:spcAft>
              <a:buNone/>
            </a:pPr>
            <a:r>
              <a:rPr lang="en-US" b="1" dirty="0" smtClean="0">
                <a:solidFill>
                  <a:srgbClr val="0356B1"/>
                </a:solidFill>
              </a:rPr>
              <a:t>1. General </a:t>
            </a:r>
            <a:r>
              <a:rPr lang="en-US" b="1" dirty="0">
                <a:solidFill>
                  <a:srgbClr val="0356B1"/>
                </a:solidFill>
              </a:rPr>
              <a:t>support to Widening NCP </a:t>
            </a:r>
            <a:r>
              <a:rPr lang="en-US" b="1" dirty="0" smtClean="0">
                <a:solidFill>
                  <a:srgbClr val="0356B1"/>
                </a:solidFill>
              </a:rPr>
              <a:t>network (service package in Widening part) includes: </a:t>
            </a:r>
          </a:p>
          <a:p>
            <a:pPr>
              <a:spcAft>
                <a:spcPts val="600"/>
              </a:spcAft>
              <a:buFont typeface="Wingdings" panose="05000000000000000000" pitchFamily="2" charset="2"/>
              <a:buChar char="Ø"/>
            </a:pPr>
            <a:r>
              <a:rPr lang="en-US" sz="2000" dirty="0" smtClean="0">
                <a:solidFill>
                  <a:srgbClr val="0356B1"/>
                </a:solidFill>
              </a:rPr>
              <a:t>info </a:t>
            </a:r>
            <a:r>
              <a:rPr lang="en-US" sz="2000" dirty="0">
                <a:solidFill>
                  <a:srgbClr val="0356B1"/>
                </a:solidFill>
              </a:rPr>
              <a:t>days, training and joint workshops; tailored consultations and advice; support to matchmaking </a:t>
            </a:r>
            <a:endParaRPr lang="en-US" sz="2000" dirty="0" smtClean="0">
              <a:solidFill>
                <a:srgbClr val="0356B1"/>
              </a:solidFill>
            </a:endParaRPr>
          </a:p>
          <a:p>
            <a:pPr>
              <a:spcAft>
                <a:spcPts val="600"/>
              </a:spcAft>
              <a:buFont typeface="Wingdings" panose="05000000000000000000" pitchFamily="2" charset="2"/>
              <a:buChar char="Ø"/>
            </a:pPr>
            <a:r>
              <a:rPr lang="en-US" sz="2000" dirty="0" smtClean="0">
                <a:solidFill>
                  <a:srgbClr val="0356B1"/>
                </a:solidFill>
              </a:rPr>
              <a:t>proposal pre-check for Widening part and extension to HE Pillar 2 (</a:t>
            </a:r>
            <a:r>
              <a:rPr lang="en-US" sz="2000" dirty="0">
                <a:solidFill>
                  <a:srgbClr val="0356B1"/>
                </a:solidFill>
              </a:rPr>
              <a:t>clusters</a:t>
            </a:r>
            <a:r>
              <a:rPr lang="en-US" sz="2000" dirty="0" smtClean="0">
                <a:solidFill>
                  <a:srgbClr val="0356B1"/>
                </a:solidFill>
              </a:rPr>
              <a:t>). </a:t>
            </a:r>
            <a:r>
              <a:rPr lang="en-US" sz="2000" dirty="0">
                <a:solidFill>
                  <a:srgbClr val="0356B1"/>
                </a:solidFill>
              </a:rPr>
              <a:t>The proposal pre-check (eligibility and concept) </a:t>
            </a:r>
            <a:r>
              <a:rPr lang="en-US" sz="2000" dirty="0" smtClean="0">
                <a:solidFill>
                  <a:srgbClr val="0356B1"/>
                </a:solidFill>
              </a:rPr>
              <a:t>will </a:t>
            </a:r>
            <a:r>
              <a:rPr lang="en-US" sz="2000" dirty="0">
                <a:solidFill>
                  <a:srgbClr val="0356B1"/>
                </a:solidFill>
              </a:rPr>
              <a:t>not cover the specific scientific content but the overall concept, presentation and some horizontal issues (open science, gender etc</a:t>
            </a:r>
            <a:r>
              <a:rPr lang="en-US" sz="2000" dirty="0" smtClean="0">
                <a:solidFill>
                  <a:srgbClr val="0356B1"/>
                </a:solidFill>
              </a:rPr>
              <a:t>.)</a:t>
            </a:r>
          </a:p>
          <a:p>
            <a:pPr>
              <a:spcAft>
                <a:spcPts val="600"/>
              </a:spcAft>
              <a:buFont typeface="Wingdings" panose="05000000000000000000" pitchFamily="2" charset="2"/>
              <a:buChar char="Ø"/>
            </a:pPr>
            <a:r>
              <a:rPr lang="en-US" sz="2000" dirty="0" smtClean="0">
                <a:solidFill>
                  <a:srgbClr val="0356B1"/>
                </a:solidFill>
              </a:rPr>
              <a:t> continuation </a:t>
            </a:r>
            <a:r>
              <a:rPr lang="en-US" sz="2000" dirty="0">
                <a:solidFill>
                  <a:srgbClr val="0356B1"/>
                </a:solidFill>
              </a:rPr>
              <a:t>of NCP WIDENET </a:t>
            </a:r>
            <a:r>
              <a:rPr lang="en-US" sz="2000" dirty="0" smtClean="0">
                <a:solidFill>
                  <a:srgbClr val="0356B1"/>
                </a:solidFill>
              </a:rPr>
              <a:t>project (CSA </a:t>
            </a:r>
            <a:r>
              <a:rPr lang="en-US" sz="2000" dirty="0">
                <a:solidFill>
                  <a:srgbClr val="0356B1"/>
                </a:solidFill>
              </a:rPr>
              <a:t>to named </a:t>
            </a:r>
            <a:r>
              <a:rPr lang="en-US" sz="2000" dirty="0" smtClean="0">
                <a:solidFill>
                  <a:srgbClr val="0356B1"/>
                </a:solidFill>
              </a:rPr>
              <a:t>beneficiary)</a:t>
            </a:r>
          </a:p>
          <a:p>
            <a:pPr marL="0" indent="0">
              <a:spcAft>
                <a:spcPts val="600"/>
              </a:spcAft>
              <a:buNone/>
            </a:pPr>
            <a:endParaRPr lang="en-US" b="1" dirty="0" smtClean="0">
              <a:solidFill>
                <a:srgbClr val="0356B1"/>
              </a:solidFill>
            </a:endParaRPr>
          </a:p>
          <a:p>
            <a:pPr marL="0" indent="0">
              <a:buNone/>
            </a:pPr>
            <a:r>
              <a:rPr lang="en-US" b="1" dirty="0" smtClean="0">
                <a:solidFill>
                  <a:srgbClr val="0356B1"/>
                </a:solidFill>
              </a:rPr>
              <a:t>2. Specific actions </a:t>
            </a:r>
            <a:r>
              <a:rPr lang="en-US" b="1" dirty="0">
                <a:solidFill>
                  <a:srgbClr val="0356B1"/>
                </a:solidFill>
              </a:rPr>
              <a:t>to support NCPs in </a:t>
            </a:r>
            <a:r>
              <a:rPr lang="en-US" b="1" dirty="0" smtClean="0">
                <a:solidFill>
                  <a:srgbClr val="0356B1"/>
                </a:solidFill>
              </a:rPr>
              <a:t>HE pillar </a:t>
            </a:r>
            <a:r>
              <a:rPr lang="en-US" b="1" dirty="0">
                <a:solidFill>
                  <a:srgbClr val="0356B1"/>
                </a:solidFill>
              </a:rPr>
              <a:t>2 (‘</a:t>
            </a:r>
            <a:r>
              <a:rPr lang="en-US" b="1" dirty="0" err="1">
                <a:solidFill>
                  <a:srgbClr val="0356B1"/>
                </a:solidFill>
              </a:rPr>
              <a:t>decentralised</a:t>
            </a:r>
            <a:r>
              <a:rPr lang="en-US" b="1" dirty="0">
                <a:solidFill>
                  <a:srgbClr val="0356B1"/>
                </a:solidFill>
              </a:rPr>
              <a:t>’ approach)</a:t>
            </a:r>
          </a:p>
          <a:p>
            <a:pPr marL="0" indent="0">
              <a:buNone/>
            </a:pPr>
            <a:endParaRPr lang="en-GB" dirty="0">
              <a:solidFill>
                <a:srgbClr val="0356B1"/>
              </a:solidFill>
            </a:endParaRPr>
          </a:p>
        </p:txBody>
      </p:sp>
      <p:sp>
        <p:nvSpPr>
          <p:cNvPr id="3" name="Title 2"/>
          <p:cNvSpPr>
            <a:spLocks noGrp="1"/>
          </p:cNvSpPr>
          <p:nvPr>
            <p:ph type="title"/>
          </p:nvPr>
        </p:nvSpPr>
        <p:spPr>
          <a:xfrm>
            <a:off x="1033248" y="360219"/>
            <a:ext cx="10515600" cy="969653"/>
          </a:xfrm>
        </p:spPr>
        <p:txBody>
          <a:bodyPr/>
          <a:lstStyle/>
          <a:p>
            <a:r>
              <a:rPr lang="en-US" sz="3600" dirty="0"/>
              <a:t>Support to NCPs including </a:t>
            </a:r>
            <a:r>
              <a:rPr lang="en-US" sz="3600" dirty="0" smtClean="0"/>
              <a:t>matchmaking activities</a:t>
            </a:r>
            <a:endParaRPr lang="en-GB" sz="3600" dirty="0"/>
          </a:p>
        </p:txBody>
      </p:sp>
    </p:spTree>
    <p:extLst>
      <p:ext uri="{BB962C8B-B14F-4D97-AF65-F5344CB8AC3E}">
        <p14:creationId xmlns:p14="http://schemas.microsoft.com/office/powerpoint/2010/main" val="39579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474" y="443345"/>
            <a:ext cx="10451848" cy="1099128"/>
          </a:xfrm>
        </p:spPr>
        <p:txBody>
          <a:bodyPr/>
          <a:lstStyle/>
          <a:p>
            <a:pPr algn="ct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US" sz="2400" b="1" dirty="0" smtClean="0"/>
              <a:t>Hop </a:t>
            </a:r>
            <a:r>
              <a:rPr lang="en-US" sz="2400" b="1" dirty="0"/>
              <a:t>On incentive scheme </a:t>
            </a:r>
            <a:endParaRPr lang="en-GB" sz="2400" b="1" dirty="0"/>
          </a:p>
        </p:txBody>
      </p:sp>
      <p:sp>
        <p:nvSpPr>
          <p:cNvPr id="3" name="Content Placeholder 2"/>
          <p:cNvSpPr>
            <a:spLocks noGrp="1"/>
          </p:cNvSpPr>
          <p:nvPr>
            <p:ph sz="half" idx="1"/>
          </p:nvPr>
        </p:nvSpPr>
        <p:spPr>
          <a:xfrm>
            <a:off x="754674" y="2059709"/>
            <a:ext cx="11011447" cy="4028575"/>
          </a:xfrm>
        </p:spPr>
        <p:txBody>
          <a:bodyPr/>
          <a:lstStyle/>
          <a:p>
            <a:pPr marL="0" indent="0" algn="just">
              <a:spcAft>
                <a:spcPts val="600"/>
              </a:spcAft>
              <a:buNone/>
            </a:pPr>
            <a:r>
              <a:rPr lang="en-GB" sz="1600" b="1" dirty="0" smtClean="0"/>
              <a:t>Objective</a:t>
            </a:r>
            <a:r>
              <a:rPr lang="en-GB" sz="1600" dirty="0" smtClean="0"/>
              <a:t>: </a:t>
            </a:r>
            <a:r>
              <a:rPr lang="en-US" sz="1600" dirty="0">
                <a:solidFill>
                  <a:srgbClr val="024EA2"/>
                </a:solidFill>
                <a:latin typeface="Arial" panose="020B0604020202020204" pitchFamily="34" charset="0"/>
                <a:cs typeface="Arial" panose="020B0604020202020204" pitchFamily="34" charset="0"/>
              </a:rPr>
              <a:t>improve the </a:t>
            </a:r>
            <a:r>
              <a:rPr lang="en-US" sz="1600" b="1" dirty="0">
                <a:solidFill>
                  <a:srgbClr val="024EA2"/>
                </a:solidFill>
                <a:latin typeface="Arial" panose="020B0604020202020204" pitchFamily="34" charset="0"/>
                <a:cs typeface="Arial" panose="020B0604020202020204" pitchFamily="34" charset="0"/>
              </a:rPr>
              <a:t>inclusiveness</a:t>
            </a:r>
            <a:r>
              <a:rPr lang="en-US" sz="1600" dirty="0">
                <a:solidFill>
                  <a:srgbClr val="024EA2"/>
                </a:solidFill>
                <a:latin typeface="Arial" panose="020B0604020202020204" pitchFamily="34" charset="0"/>
                <a:cs typeface="Arial" panose="020B0604020202020204" pitchFamily="34" charset="0"/>
              </a:rPr>
              <a:t> for research institutions from less research performing countries in the FP into </a:t>
            </a:r>
            <a:r>
              <a:rPr lang="en-US" sz="1600" b="1" dirty="0">
                <a:solidFill>
                  <a:srgbClr val="024EA2"/>
                </a:solidFill>
                <a:latin typeface="Arial" panose="020B0604020202020204" pitchFamily="34" charset="0"/>
                <a:cs typeface="Arial" panose="020B0604020202020204" pitchFamily="34" charset="0"/>
              </a:rPr>
              <a:t>collaborative R&amp;I projects </a:t>
            </a:r>
            <a:r>
              <a:rPr lang="en-US" sz="1600" dirty="0">
                <a:solidFill>
                  <a:srgbClr val="024EA2"/>
                </a:solidFill>
                <a:latin typeface="Arial" panose="020B0604020202020204" pitchFamily="34" charset="0"/>
                <a:cs typeface="Arial" panose="020B0604020202020204" pitchFamily="34" charset="0"/>
              </a:rPr>
              <a:t>and to </a:t>
            </a:r>
            <a:r>
              <a:rPr lang="en-US" sz="1600" b="1" dirty="0">
                <a:solidFill>
                  <a:srgbClr val="024EA2"/>
                </a:solidFill>
                <a:latin typeface="Arial" panose="020B0604020202020204" pitchFamily="34" charset="0"/>
                <a:cs typeface="Arial" panose="020B0604020202020204" pitchFamily="34" charset="0"/>
              </a:rPr>
              <a:t>open up closed networks and </a:t>
            </a:r>
            <a:r>
              <a:rPr lang="en-US" sz="1600" b="1" dirty="0" smtClean="0">
                <a:solidFill>
                  <a:srgbClr val="024EA2"/>
                </a:solidFill>
                <a:latin typeface="Arial" panose="020B0604020202020204" pitchFamily="34" charset="0"/>
                <a:cs typeface="Arial" panose="020B0604020202020204" pitchFamily="34" charset="0"/>
              </a:rPr>
              <a:t>silos. </a:t>
            </a:r>
          </a:p>
          <a:p>
            <a:pPr marL="0" indent="0" algn="just">
              <a:spcAft>
                <a:spcPts val="600"/>
              </a:spcAft>
              <a:buNone/>
            </a:pPr>
            <a:r>
              <a:rPr lang="en-US" sz="1600" b="1" dirty="0" smtClean="0"/>
              <a:t>Expected </a:t>
            </a:r>
            <a:r>
              <a:rPr lang="en-US" sz="1600" b="1" dirty="0"/>
              <a:t>impact: </a:t>
            </a:r>
            <a:endParaRPr lang="en-US" sz="1600" b="1" dirty="0" smtClean="0"/>
          </a:p>
          <a:p>
            <a:pPr fontAlgn="base">
              <a:spcAft>
                <a:spcPct val="0"/>
              </a:spcAft>
              <a:buClrTx/>
              <a:defRPr/>
            </a:pPr>
            <a:r>
              <a:rPr lang="en-US" sz="1600" b="1" dirty="0">
                <a:solidFill>
                  <a:srgbClr val="0356B1"/>
                </a:solidFill>
                <a:latin typeface="Arial" panose="020B0604020202020204" pitchFamily="34" charset="0"/>
                <a:cs typeface="Arial" panose="020B0604020202020204" pitchFamily="34" charset="0"/>
              </a:rPr>
              <a:t>breaking up silos of established closed clubs </a:t>
            </a:r>
            <a:r>
              <a:rPr lang="en-US" sz="1600" dirty="0">
                <a:solidFill>
                  <a:srgbClr val="0356B1"/>
                </a:solidFill>
                <a:latin typeface="Arial" panose="020B0604020202020204" pitchFamily="34" charset="0"/>
                <a:cs typeface="Arial" panose="020B0604020202020204" pitchFamily="34" charset="0"/>
              </a:rPr>
              <a:t>by building trust for building trust for new partners</a:t>
            </a:r>
          </a:p>
          <a:p>
            <a:pPr fontAlgn="base">
              <a:spcAft>
                <a:spcPct val="0"/>
              </a:spcAft>
              <a:buClrTx/>
              <a:defRPr/>
            </a:pPr>
            <a:r>
              <a:rPr lang="en-US" sz="1600" dirty="0">
                <a:solidFill>
                  <a:srgbClr val="0356B1"/>
                </a:solidFill>
                <a:latin typeface="Arial" panose="020B0604020202020204" pitchFamily="34" charset="0"/>
                <a:cs typeface="Arial" panose="020B0604020202020204" pitchFamily="34" charset="0"/>
              </a:rPr>
              <a:t>increase </a:t>
            </a:r>
            <a:r>
              <a:rPr lang="en-US" sz="1600" b="1" dirty="0">
                <a:solidFill>
                  <a:srgbClr val="0356B1"/>
                </a:solidFill>
                <a:latin typeface="Arial" panose="020B0604020202020204" pitchFamily="34" charset="0"/>
                <a:cs typeface="Arial" panose="020B0604020202020204" pitchFamily="34" charset="0"/>
              </a:rPr>
              <a:t>visibility and reputation </a:t>
            </a:r>
            <a:r>
              <a:rPr lang="en-US" sz="1600" dirty="0">
                <a:solidFill>
                  <a:srgbClr val="0356B1"/>
                </a:solidFill>
                <a:latin typeface="Arial" panose="020B0604020202020204" pitchFamily="34" charset="0"/>
                <a:cs typeface="Arial" panose="020B0604020202020204" pitchFamily="34" charset="0"/>
              </a:rPr>
              <a:t>of the participants from the widening countries and </a:t>
            </a:r>
            <a:r>
              <a:rPr lang="en-US" sz="1600" b="1" dirty="0">
                <a:solidFill>
                  <a:srgbClr val="0356B1"/>
                </a:solidFill>
                <a:latin typeface="Arial" panose="020B0604020202020204" pitchFamily="34" charset="0"/>
                <a:cs typeface="Arial" panose="020B0604020202020204" pitchFamily="34" charset="0"/>
              </a:rPr>
              <a:t>improve knowledge circulation </a:t>
            </a:r>
            <a:endParaRPr lang="en-US" sz="1600" b="1" dirty="0" smtClean="0">
              <a:solidFill>
                <a:srgbClr val="0356B1"/>
              </a:solidFill>
              <a:latin typeface="Arial" panose="020B0604020202020204" pitchFamily="34" charset="0"/>
              <a:cs typeface="Arial" panose="020B0604020202020204" pitchFamily="34" charset="0"/>
            </a:endParaRPr>
          </a:p>
          <a:p>
            <a:pPr marL="0" indent="0" algn="just">
              <a:spcAft>
                <a:spcPts val="600"/>
              </a:spcAft>
              <a:buNone/>
            </a:pPr>
            <a:r>
              <a:rPr lang="en-GB" sz="1600" b="1" dirty="0"/>
              <a:t>Scope</a:t>
            </a:r>
            <a:r>
              <a:rPr lang="en-GB" sz="1600" dirty="0"/>
              <a:t>: </a:t>
            </a:r>
            <a:endParaRPr lang="en-US" sz="1600" b="1" dirty="0"/>
          </a:p>
          <a:p>
            <a:pPr marL="0" indent="0" fontAlgn="base">
              <a:spcAft>
                <a:spcPct val="0"/>
              </a:spcAft>
              <a:buClrTx/>
              <a:buNone/>
              <a:defRPr/>
            </a:pPr>
            <a:r>
              <a:rPr lang="en-GB" sz="1600" dirty="0">
                <a:solidFill>
                  <a:srgbClr val="0356B1"/>
                </a:solidFill>
                <a:latin typeface="Arial" panose="020B0604020202020204" pitchFamily="34" charset="0"/>
                <a:cs typeface="Arial" panose="020B0604020202020204" pitchFamily="34" charset="0"/>
              </a:rPr>
              <a:t>An incentive scheme integrates participants from </a:t>
            </a:r>
            <a:r>
              <a:rPr lang="en-GB" sz="1600" b="1" dirty="0">
                <a:solidFill>
                  <a:srgbClr val="0356B1"/>
                </a:solidFill>
                <a:latin typeface="Arial" panose="020B0604020202020204" pitchFamily="34" charset="0"/>
                <a:cs typeface="Arial" panose="020B0604020202020204" pitchFamily="34" charset="0"/>
              </a:rPr>
              <a:t>widening countries </a:t>
            </a:r>
            <a:r>
              <a:rPr lang="en-GB" sz="1600" dirty="0">
                <a:solidFill>
                  <a:srgbClr val="0356B1"/>
                </a:solidFill>
                <a:latin typeface="Arial" panose="020B0604020202020204" pitchFamily="34" charset="0"/>
                <a:cs typeface="Arial" panose="020B0604020202020204" pitchFamily="34" charset="0"/>
              </a:rPr>
              <a:t>as </a:t>
            </a:r>
            <a:r>
              <a:rPr lang="en-GB" sz="1600" b="1" dirty="0">
                <a:solidFill>
                  <a:srgbClr val="0356B1"/>
                </a:solidFill>
                <a:latin typeface="Arial" panose="020B0604020202020204" pitchFamily="34" charset="0"/>
                <a:cs typeface="Arial" panose="020B0604020202020204" pitchFamily="34" charset="0"/>
              </a:rPr>
              <a:t>full project partners </a:t>
            </a:r>
            <a:r>
              <a:rPr lang="en-GB" sz="1600" dirty="0">
                <a:solidFill>
                  <a:srgbClr val="0356B1"/>
                </a:solidFill>
                <a:latin typeface="Arial" panose="020B0604020202020204" pitchFamily="34" charset="0"/>
                <a:cs typeface="Arial" panose="020B0604020202020204" pitchFamily="34" charset="0"/>
              </a:rPr>
              <a:t>from the start while topping up a </a:t>
            </a:r>
            <a:r>
              <a:rPr lang="en-GB" sz="1600" b="1" dirty="0">
                <a:solidFill>
                  <a:srgbClr val="0356B1"/>
                </a:solidFill>
                <a:latin typeface="Arial" panose="020B0604020202020204" pitchFamily="34" charset="0"/>
                <a:cs typeface="Arial" panose="020B0604020202020204" pitchFamily="34" charset="0"/>
              </a:rPr>
              <a:t>continuous mentoring and capacity building </a:t>
            </a:r>
            <a:r>
              <a:rPr lang="en-GB" sz="1600" dirty="0">
                <a:solidFill>
                  <a:srgbClr val="0356B1"/>
                </a:solidFill>
                <a:latin typeface="Arial" panose="020B0604020202020204" pitchFamily="34" charset="0"/>
                <a:cs typeface="Arial" panose="020B0604020202020204" pitchFamily="34" charset="0"/>
              </a:rPr>
              <a:t>during the project, incentive prime or lump sum of maximum 5% of project budget and no more than 3% of total widening budget to be earmarked for this action. This will happen on a voluntary basis without affecting the freedom of choice for the consortium.</a:t>
            </a:r>
          </a:p>
          <a:p>
            <a:pPr marL="0" indent="0" fontAlgn="base">
              <a:spcAft>
                <a:spcPct val="0"/>
              </a:spcAft>
              <a:buClrTx/>
              <a:buNone/>
              <a:defRPr/>
            </a:pPr>
            <a:endParaRPr lang="en-GB" sz="1600" dirty="0">
              <a:solidFill>
                <a:srgbClr val="0356B1"/>
              </a:solidFill>
              <a:latin typeface="Arial" panose="020B0604020202020204" pitchFamily="34" charset="0"/>
              <a:cs typeface="Arial" panose="020B0604020202020204" pitchFamily="34" charset="0"/>
            </a:endParaRPr>
          </a:p>
          <a:p>
            <a:pPr marL="0" indent="0" fontAlgn="base">
              <a:spcAft>
                <a:spcPct val="0"/>
              </a:spcAft>
              <a:buClrTx/>
              <a:buNone/>
              <a:defRPr/>
            </a:pPr>
            <a:r>
              <a:rPr lang="en-GB" sz="1600" dirty="0">
                <a:solidFill>
                  <a:srgbClr val="0356B1"/>
                </a:solidFill>
                <a:latin typeface="Arial" panose="020B0604020202020204" pitchFamily="34" charset="0"/>
                <a:cs typeface="Arial" panose="020B0604020202020204" pitchFamily="34" charset="0"/>
              </a:rPr>
              <a:t>The implementation will be done by an integration prime on the grounds of </a:t>
            </a:r>
            <a:r>
              <a:rPr lang="en-GB" sz="1600" b="1" dirty="0">
                <a:solidFill>
                  <a:srgbClr val="0356B1"/>
                </a:solidFill>
                <a:latin typeface="Arial" panose="020B0604020202020204" pitchFamily="34" charset="0"/>
                <a:cs typeface="Arial" panose="020B0604020202020204" pitchFamily="34" charset="0"/>
              </a:rPr>
              <a:t>Article 125 of the Financial Regulation </a:t>
            </a:r>
            <a:r>
              <a:rPr lang="en-GB" sz="1600" dirty="0">
                <a:solidFill>
                  <a:srgbClr val="0356B1"/>
                </a:solidFill>
                <a:latin typeface="Arial" panose="020B0604020202020204" pitchFamily="34" charset="0"/>
                <a:cs typeface="Arial" panose="020B0604020202020204" pitchFamily="34" charset="0"/>
              </a:rPr>
              <a:t>(FR) as an incentive to be paid to consortia under </a:t>
            </a:r>
            <a:r>
              <a:rPr lang="en-GB" sz="1600" b="1" dirty="0">
                <a:solidFill>
                  <a:srgbClr val="0356B1"/>
                </a:solidFill>
                <a:latin typeface="Arial" panose="020B0604020202020204" pitchFamily="34" charset="0"/>
                <a:cs typeface="Arial" panose="020B0604020202020204" pitchFamily="34" charset="0"/>
              </a:rPr>
              <a:t>HE Pillar 2 </a:t>
            </a:r>
            <a:r>
              <a:rPr lang="en-GB" sz="1600" dirty="0">
                <a:solidFill>
                  <a:srgbClr val="0356B1"/>
                </a:solidFill>
                <a:latin typeface="Arial" panose="020B0604020202020204" pitchFamily="34" charset="0"/>
                <a:cs typeface="Arial" panose="020B0604020202020204" pitchFamily="34" charset="0"/>
              </a:rPr>
              <a:t>for the additional efforts needed to integrate one or more partners from widening countries.</a:t>
            </a:r>
            <a:endParaRPr lang="fr-BE" sz="1600" dirty="0">
              <a:solidFill>
                <a:srgbClr val="0356B1"/>
              </a:solidFill>
              <a:latin typeface="Arial" panose="020B0604020202020204" pitchFamily="34" charset="0"/>
              <a:cs typeface="Arial" panose="020B0604020202020204" pitchFamily="34" charset="0"/>
            </a:endParaRPr>
          </a:p>
          <a:p>
            <a:pPr marL="0" indent="0" fontAlgn="base">
              <a:spcAft>
                <a:spcPct val="0"/>
              </a:spcAft>
              <a:buClrTx/>
              <a:buNone/>
              <a:defRPr/>
            </a:pPr>
            <a:endParaRPr lang="en-US" sz="1600" b="1" dirty="0" smtClean="0">
              <a:solidFill>
                <a:srgbClr val="0356B1"/>
              </a:solidFill>
              <a:latin typeface="Arial" panose="020B0604020202020204" pitchFamily="34" charset="0"/>
              <a:cs typeface="Arial" panose="020B0604020202020204" pitchFamily="34" charset="0"/>
            </a:endParaRPr>
          </a:p>
          <a:p>
            <a:pPr marL="0" indent="0" fontAlgn="base">
              <a:spcAft>
                <a:spcPct val="0"/>
              </a:spcAft>
              <a:buClrTx/>
              <a:buNone/>
              <a:defRPr/>
            </a:pPr>
            <a:endParaRPr lang="en-US" sz="2000" b="1" dirty="0">
              <a:solidFill>
                <a:srgbClr val="0356B1"/>
              </a:solidFill>
              <a:latin typeface="Arial" panose="020B0604020202020204" pitchFamily="34" charset="0"/>
              <a:cs typeface="Arial" panose="020B0604020202020204" pitchFamily="34" charset="0"/>
            </a:endParaRPr>
          </a:p>
          <a:p>
            <a:pPr marL="0" indent="0" algn="just">
              <a:spcAft>
                <a:spcPts val="600"/>
              </a:spcAft>
              <a:buNone/>
            </a:pPr>
            <a:endParaRPr lang="en-US" sz="2000" b="1" dirty="0" smtClean="0"/>
          </a:p>
          <a:p>
            <a:pPr fontAlgn="base">
              <a:spcAft>
                <a:spcPct val="0"/>
              </a:spcAft>
              <a:buClrTx/>
              <a:defRPr/>
            </a:pPr>
            <a:endParaRPr lang="en-US" sz="2000" dirty="0"/>
          </a:p>
          <a:p>
            <a:pPr algn="just">
              <a:spcAft>
                <a:spcPts val="600"/>
              </a:spcAft>
            </a:pPr>
            <a:endParaRPr lang="en-US" sz="2000" dirty="0"/>
          </a:p>
          <a:p>
            <a:pPr marL="0" indent="0" algn="just">
              <a:spcAft>
                <a:spcPts val="600"/>
              </a:spcAft>
              <a:buNone/>
            </a:pPr>
            <a:endParaRPr lang="en-GB" sz="2000" dirty="0" smtClean="0"/>
          </a:p>
          <a:p>
            <a:pPr marL="0" indent="0" algn="just">
              <a:spcAft>
                <a:spcPts val="600"/>
              </a:spcAft>
              <a:buNone/>
            </a:pPr>
            <a:endParaRPr lang="en-GB" sz="2000" b="1" dirty="0"/>
          </a:p>
          <a:p>
            <a:pPr marL="0" indent="0" algn="jus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4053658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8963" y="1459345"/>
            <a:ext cx="10905699" cy="4710546"/>
          </a:xfrm>
        </p:spPr>
        <p:txBody>
          <a:bodyPr/>
          <a:lstStyle/>
          <a:p>
            <a:pPr marL="0" lvl="0" indent="0" algn="just">
              <a:spcAft>
                <a:spcPts val="600"/>
              </a:spcAft>
              <a:buClr>
                <a:srgbClr val="034EA2"/>
              </a:buClr>
              <a:buNone/>
            </a:pPr>
            <a:r>
              <a:rPr lang="en-US" sz="2000" b="1" u="sng" dirty="0" smtClean="0">
                <a:solidFill>
                  <a:srgbClr val="0356B1"/>
                </a:solidFill>
              </a:rPr>
              <a:t>Two schemes </a:t>
            </a:r>
            <a:r>
              <a:rPr lang="en-US" sz="2000" b="1" u="sng" dirty="0">
                <a:solidFill>
                  <a:srgbClr val="0356B1"/>
                </a:solidFill>
              </a:rPr>
              <a:t>A and </a:t>
            </a:r>
            <a:r>
              <a:rPr lang="en-US" sz="2000" b="1" u="sng" dirty="0" smtClean="0">
                <a:solidFill>
                  <a:srgbClr val="0356B1"/>
                </a:solidFill>
              </a:rPr>
              <a:t>B, both </a:t>
            </a:r>
            <a:r>
              <a:rPr lang="en-US" sz="2000" b="1" u="sng" dirty="0">
                <a:solidFill>
                  <a:srgbClr val="0356B1"/>
                </a:solidFill>
              </a:rPr>
              <a:t>will be implemented with the budget of Widening part, but under calls of clusters </a:t>
            </a:r>
            <a:r>
              <a:rPr lang="en-US" sz="2000" b="1" u="sng" dirty="0" smtClean="0">
                <a:solidFill>
                  <a:srgbClr val="0356B1"/>
                </a:solidFill>
              </a:rPr>
              <a:t>of HE pillar  </a:t>
            </a:r>
            <a:r>
              <a:rPr lang="en-US" sz="2000" b="1" u="sng" dirty="0">
                <a:solidFill>
                  <a:srgbClr val="0356B1"/>
                </a:solidFill>
              </a:rPr>
              <a:t>2</a:t>
            </a:r>
            <a:r>
              <a:rPr lang="en-US" sz="2000" b="1" u="sng" dirty="0" smtClean="0">
                <a:solidFill>
                  <a:srgbClr val="0356B1"/>
                </a:solidFill>
              </a:rPr>
              <a:t>.</a:t>
            </a:r>
            <a:endParaRPr lang="en-GB" sz="2000" b="1" u="sng" dirty="0">
              <a:solidFill>
                <a:srgbClr val="4D4D4D"/>
              </a:solidFill>
            </a:endParaRPr>
          </a:p>
          <a:p>
            <a:pPr marL="0" lvl="0" indent="0" algn="just">
              <a:spcAft>
                <a:spcPts val="600"/>
              </a:spcAft>
              <a:buClr>
                <a:srgbClr val="034EA2"/>
              </a:buClr>
              <a:buNone/>
            </a:pPr>
            <a:endParaRPr lang="en-GB" sz="2000" b="1" u="sng" dirty="0" smtClean="0">
              <a:solidFill>
                <a:srgbClr val="4D4D4D"/>
              </a:solidFill>
            </a:endParaRPr>
          </a:p>
          <a:p>
            <a:pPr marL="0" lvl="0" indent="0" algn="just">
              <a:spcAft>
                <a:spcPts val="600"/>
              </a:spcAft>
              <a:buClr>
                <a:srgbClr val="034EA2"/>
              </a:buClr>
              <a:buNone/>
            </a:pPr>
            <a:r>
              <a:rPr lang="en-GB" sz="2000" b="1" u="sng" dirty="0" smtClean="0">
                <a:solidFill>
                  <a:srgbClr val="4D4D4D"/>
                </a:solidFill>
              </a:rPr>
              <a:t>A</a:t>
            </a:r>
            <a:r>
              <a:rPr lang="en-GB" sz="2000" b="1" u="sng" dirty="0">
                <a:solidFill>
                  <a:srgbClr val="4D4D4D"/>
                </a:solidFill>
              </a:rPr>
              <a:t>. </a:t>
            </a:r>
            <a:r>
              <a:rPr lang="en-GB" sz="2000" b="1" u="sng" dirty="0">
                <a:solidFill>
                  <a:srgbClr val="0356B1"/>
                </a:solidFill>
                <a:latin typeface="Arial" panose="020B0604020202020204" pitchFamily="34" charset="0"/>
                <a:cs typeface="Arial" panose="020B0604020202020204" pitchFamily="34" charset="0"/>
              </a:rPr>
              <a:t>Incentive scheme </a:t>
            </a:r>
            <a:r>
              <a:rPr lang="en-GB" sz="2000" b="1" u="sng" dirty="0" smtClean="0">
                <a:solidFill>
                  <a:srgbClr val="0356B1"/>
                </a:solidFill>
                <a:latin typeface="Arial" panose="020B0604020202020204" pitchFamily="34" charset="0"/>
                <a:cs typeface="Arial" panose="020B0604020202020204" pitchFamily="34" charset="0"/>
              </a:rPr>
              <a:t>(a pilot in 2021</a:t>
            </a:r>
            <a:r>
              <a:rPr lang="en-GB" sz="2000" b="1" u="sng" dirty="0" smtClean="0">
                <a:solidFill>
                  <a:srgbClr val="024B9C"/>
                </a:solidFill>
                <a:latin typeface="Arial" panose="020B0604020202020204" pitchFamily="34" charset="0"/>
                <a:cs typeface="Arial" panose="020B0604020202020204" pitchFamily="34" charset="0"/>
              </a:rPr>
              <a:t>)</a:t>
            </a:r>
            <a:r>
              <a:rPr lang="en-GB" sz="2000" b="1" dirty="0" smtClean="0">
                <a:solidFill>
                  <a:srgbClr val="024B9C"/>
                </a:solidFill>
              </a:rPr>
              <a:t>: </a:t>
            </a:r>
            <a:endParaRPr lang="en-US" sz="2000" b="1" dirty="0">
              <a:solidFill>
                <a:srgbClr val="024B9C"/>
              </a:solidFill>
            </a:endParaRPr>
          </a:p>
          <a:p>
            <a:pPr marL="0" lvl="0" indent="0" fontAlgn="base">
              <a:spcAft>
                <a:spcPct val="0"/>
              </a:spcAft>
              <a:buClrTx/>
              <a:buNone/>
              <a:defRPr/>
            </a:pPr>
            <a:r>
              <a:rPr lang="en-GB" sz="2000" dirty="0">
                <a:solidFill>
                  <a:srgbClr val="0356B1"/>
                </a:solidFill>
                <a:latin typeface="Arial" panose="020B0604020202020204" pitchFamily="34" charset="0"/>
                <a:cs typeface="Arial" panose="020B0604020202020204" pitchFamily="34" charset="0"/>
              </a:rPr>
              <a:t>Integrates participants from </a:t>
            </a:r>
            <a:r>
              <a:rPr lang="en-GB" sz="2000" b="1" dirty="0">
                <a:solidFill>
                  <a:srgbClr val="0356B1"/>
                </a:solidFill>
                <a:latin typeface="Arial" panose="020B0604020202020204" pitchFamily="34" charset="0"/>
                <a:cs typeface="Arial" panose="020B0604020202020204" pitchFamily="34" charset="0"/>
              </a:rPr>
              <a:t>widening countries </a:t>
            </a:r>
            <a:r>
              <a:rPr lang="en-GB" sz="2000" dirty="0">
                <a:solidFill>
                  <a:srgbClr val="0356B1"/>
                </a:solidFill>
                <a:latin typeface="Arial" panose="020B0604020202020204" pitchFamily="34" charset="0"/>
                <a:cs typeface="Arial" panose="020B0604020202020204" pitchFamily="34" charset="0"/>
              </a:rPr>
              <a:t>as </a:t>
            </a:r>
            <a:r>
              <a:rPr lang="en-GB" sz="2000" b="1" dirty="0">
                <a:solidFill>
                  <a:srgbClr val="0356B1"/>
                </a:solidFill>
                <a:latin typeface="Arial" panose="020B0604020202020204" pitchFamily="34" charset="0"/>
                <a:cs typeface="Arial" panose="020B0604020202020204" pitchFamily="34" charset="0"/>
              </a:rPr>
              <a:t>full project partners </a:t>
            </a:r>
            <a:r>
              <a:rPr lang="en-GB" sz="2000" dirty="0">
                <a:solidFill>
                  <a:srgbClr val="0356B1"/>
                </a:solidFill>
                <a:latin typeface="Arial" panose="020B0604020202020204" pitchFamily="34" charset="0"/>
                <a:cs typeface="Arial" panose="020B0604020202020204" pitchFamily="34" charset="0"/>
              </a:rPr>
              <a:t>from the start while topping up a </a:t>
            </a:r>
            <a:r>
              <a:rPr lang="en-GB" sz="2000" b="1" dirty="0">
                <a:solidFill>
                  <a:srgbClr val="0356B1"/>
                </a:solidFill>
                <a:latin typeface="Arial" panose="020B0604020202020204" pitchFamily="34" charset="0"/>
                <a:cs typeface="Arial" panose="020B0604020202020204" pitchFamily="34" charset="0"/>
              </a:rPr>
              <a:t>continuous mentoring and capacity building </a:t>
            </a:r>
            <a:r>
              <a:rPr lang="en-GB" sz="2000" dirty="0">
                <a:solidFill>
                  <a:srgbClr val="0356B1"/>
                </a:solidFill>
                <a:latin typeface="Arial" panose="020B0604020202020204" pitchFamily="34" charset="0"/>
                <a:cs typeface="Arial" panose="020B0604020202020204" pitchFamily="34" charset="0"/>
              </a:rPr>
              <a:t>during the project. Financial contribution as an incentive to be paid to consortia under </a:t>
            </a:r>
            <a:r>
              <a:rPr lang="en-GB" sz="2000" b="1" dirty="0">
                <a:solidFill>
                  <a:srgbClr val="0356B1"/>
                </a:solidFill>
                <a:latin typeface="Arial" panose="020B0604020202020204" pitchFamily="34" charset="0"/>
                <a:cs typeface="Arial" panose="020B0604020202020204" pitchFamily="34" charset="0"/>
              </a:rPr>
              <a:t>HE Pillar 2 </a:t>
            </a:r>
            <a:r>
              <a:rPr lang="en-GB" sz="2000" dirty="0">
                <a:solidFill>
                  <a:srgbClr val="0356B1"/>
                </a:solidFill>
                <a:latin typeface="Arial" panose="020B0604020202020204" pitchFamily="34" charset="0"/>
                <a:cs typeface="Arial" panose="020B0604020202020204" pitchFamily="34" charset="0"/>
              </a:rPr>
              <a:t>for the additional efforts needed to integrate one or more partners from widening countries. </a:t>
            </a:r>
            <a:endParaRPr lang="en-GB" sz="2000" dirty="0" smtClean="0">
              <a:solidFill>
                <a:srgbClr val="0356B1"/>
              </a:solidFill>
              <a:latin typeface="Arial" panose="020B0604020202020204" pitchFamily="34" charset="0"/>
              <a:cs typeface="Arial" panose="020B0604020202020204" pitchFamily="34" charset="0"/>
            </a:endParaRPr>
          </a:p>
          <a:p>
            <a:pPr marL="0" lvl="0" indent="0" fontAlgn="base">
              <a:spcAft>
                <a:spcPct val="0"/>
              </a:spcAft>
              <a:buClrTx/>
              <a:buNone/>
              <a:defRPr/>
            </a:pPr>
            <a:endParaRPr lang="en-GB" sz="2000" dirty="0" smtClean="0">
              <a:solidFill>
                <a:srgbClr val="0356B1"/>
              </a:solidFill>
              <a:latin typeface="Arial" panose="020B0604020202020204" pitchFamily="34" charset="0"/>
              <a:cs typeface="Arial" panose="020B0604020202020204" pitchFamily="34" charset="0"/>
            </a:endParaRPr>
          </a:p>
          <a:p>
            <a:pPr marL="0" lvl="0" indent="0" fontAlgn="base">
              <a:spcAft>
                <a:spcPct val="0"/>
              </a:spcAft>
              <a:buClrTx/>
              <a:buNone/>
              <a:defRPr/>
            </a:pPr>
            <a:r>
              <a:rPr lang="en-US" sz="2000" b="1" u="sng" dirty="0" smtClean="0">
                <a:solidFill>
                  <a:srgbClr val="4D4D4D"/>
                </a:solidFill>
                <a:latin typeface="Arial" panose="020B0604020202020204" pitchFamily="34" charset="0"/>
                <a:cs typeface="Arial" panose="020B0604020202020204" pitchFamily="34" charset="0"/>
              </a:rPr>
              <a:t>B</a:t>
            </a:r>
            <a:r>
              <a:rPr lang="en-US" sz="2000" b="1" u="sng" dirty="0">
                <a:solidFill>
                  <a:srgbClr val="4D4D4D"/>
                </a:solidFill>
                <a:latin typeface="Arial" panose="020B0604020202020204" pitchFamily="34" charset="0"/>
                <a:cs typeface="Arial" panose="020B0604020202020204" pitchFamily="34" charset="0"/>
              </a:rPr>
              <a:t>.</a:t>
            </a:r>
            <a:r>
              <a:rPr lang="en-US" sz="2000" b="1" u="sng" dirty="0">
                <a:solidFill>
                  <a:srgbClr val="0356B1"/>
                </a:solidFill>
                <a:latin typeface="Arial" panose="020B0604020202020204" pitchFamily="34" charset="0"/>
                <a:cs typeface="Arial" panose="020B0604020202020204" pitchFamily="34" charset="0"/>
              </a:rPr>
              <a:t> </a:t>
            </a:r>
            <a:r>
              <a:rPr lang="en-US" sz="2000" b="1" u="sng" dirty="0" smtClean="0">
                <a:solidFill>
                  <a:srgbClr val="0356B1"/>
                </a:solidFill>
                <a:latin typeface="Arial" panose="020B0604020202020204" pitchFamily="34" charset="0"/>
                <a:cs typeface="Arial" panose="020B0604020202020204" pitchFamily="34" charset="0"/>
              </a:rPr>
              <a:t>Traditional ex-post scheme (to be launched as of 2022):</a:t>
            </a:r>
            <a:endParaRPr lang="en-US" sz="2000" b="1" u="sng" dirty="0">
              <a:solidFill>
                <a:srgbClr val="0356B1"/>
              </a:solidFill>
              <a:latin typeface="Arial" panose="020B0604020202020204" pitchFamily="34" charset="0"/>
              <a:cs typeface="Arial" panose="020B0604020202020204" pitchFamily="34" charset="0"/>
            </a:endParaRPr>
          </a:p>
          <a:p>
            <a:pPr marL="0" lvl="0" indent="0" fontAlgn="base">
              <a:spcAft>
                <a:spcPct val="0"/>
              </a:spcAft>
              <a:buClrTx/>
              <a:buNone/>
              <a:defRPr/>
            </a:pPr>
            <a:r>
              <a:rPr lang="en-US" sz="2000" dirty="0">
                <a:solidFill>
                  <a:srgbClr val="0356B1"/>
                </a:solidFill>
                <a:latin typeface="Arial" panose="020B0604020202020204" pitchFamily="34" charset="0"/>
                <a:cs typeface="Arial" panose="020B0604020202020204" pitchFamily="34" charset="0"/>
              </a:rPr>
              <a:t>Voluntary possibility for a consortium </a:t>
            </a:r>
            <a:r>
              <a:rPr lang="en-US" sz="2000" b="1" dirty="0">
                <a:solidFill>
                  <a:srgbClr val="0356B1"/>
                </a:solidFill>
                <a:latin typeface="Arial" panose="020B0604020202020204" pitchFamily="34" charset="0"/>
                <a:cs typeface="Arial" panose="020B0604020202020204" pitchFamily="34" charset="0"/>
              </a:rPr>
              <a:t>to add only one new extra partner </a:t>
            </a:r>
            <a:r>
              <a:rPr lang="en-US" sz="2000" dirty="0">
                <a:solidFill>
                  <a:srgbClr val="0356B1"/>
                </a:solidFill>
                <a:latin typeface="Arial" panose="020B0604020202020204" pitchFamily="34" charset="0"/>
                <a:cs typeface="Arial" panose="020B0604020202020204" pitchFamily="34" charset="0"/>
              </a:rPr>
              <a:t>(from a Widening country) to the established consortium after the evaluation of a </a:t>
            </a:r>
            <a:r>
              <a:rPr lang="en-US" sz="2000" dirty="0" smtClean="0">
                <a:solidFill>
                  <a:srgbClr val="0356B1"/>
                </a:solidFill>
                <a:latin typeface="Arial" panose="020B0604020202020204" pitchFamily="34" charset="0"/>
                <a:cs typeface="Arial" panose="020B0604020202020204" pitchFamily="34" charset="0"/>
              </a:rPr>
              <a:t>project.</a:t>
            </a:r>
          </a:p>
          <a:p>
            <a:pPr marL="0" lvl="0" indent="0" fontAlgn="base">
              <a:spcAft>
                <a:spcPct val="0"/>
              </a:spcAft>
              <a:buClrTx/>
              <a:buNone/>
              <a:defRPr/>
            </a:pPr>
            <a:r>
              <a:rPr lang="en-US" sz="2000" dirty="0" smtClean="0">
                <a:solidFill>
                  <a:srgbClr val="0356B1"/>
                </a:solidFill>
                <a:latin typeface="Arial" panose="020B0604020202020204" pitchFamily="34" charset="0"/>
                <a:cs typeface="Arial" panose="020B0604020202020204" pitchFamily="34" charset="0"/>
              </a:rPr>
              <a:t>Implementation </a:t>
            </a:r>
            <a:r>
              <a:rPr lang="en-US" sz="2000" dirty="0">
                <a:solidFill>
                  <a:srgbClr val="0356B1"/>
                </a:solidFill>
                <a:latin typeface="Arial" panose="020B0604020202020204" pitchFamily="34" charset="0"/>
                <a:cs typeface="Arial" panose="020B0604020202020204" pitchFamily="34" charset="0"/>
              </a:rPr>
              <a:t>- via an amendment to the grant in reply to an open call under the thematic actions of Pillar 2, where also the modalities for its implementation will be </a:t>
            </a:r>
            <a:r>
              <a:rPr lang="en-US" sz="2000" dirty="0" smtClean="0">
                <a:solidFill>
                  <a:srgbClr val="0356B1"/>
                </a:solidFill>
                <a:latin typeface="Arial" panose="020B0604020202020204" pitchFamily="34" charset="0"/>
                <a:cs typeface="Arial" panose="020B0604020202020204" pitchFamily="34" charset="0"/>
              </a:rPr>
              <a:t>added.</a:t>
            </a:r>
            <a:endParaRPr lang="fr-BE" sz="2000" dirty="0">
              <a:solidFill>
                <a:srgbClr val="0356B1"/>
              </a:solidFill>
              <a:latin typeface="Arial" panose="020B0604020202020204" pitchFamily="34" charset="0"/>
              <a:cs typeface="Arial" panose="020B0604020202020204" pitchFamily="34" charset="0"/>
            </a:endParaRPr>
          </a:p>
          <a:p>
            <a:endParaRPr lang="en-GB" dirty="0"/>
          </a:p>
        </p:txBody>
      </p:sp>
      <p:sp>
        <p:nvSpPr>
          <p:cNvPr id="3" name="Title 2"/>
          <p:cNvSpPr>
            <a:spLocks noGrp="1"/>
          </p:cNvSpPr>
          <p:nvPr>
            <p:ph type="title"/>
          </p:nvPr>
        </p:nvSpPr>
        <p:spPr/>
        <p:txBody>
          <a:bodyPr/>
          <a:lstStyle/>
          <a:p>
            <a:r>
              <a:rPr lang="fr-BE" dirty="0" smtClean="0"/>
              <a:t>Cross-</a:t>
            </a:r>
            <a:r>
              <a:rPr lang="fr-BE" dirty="0" err="1" smtClean="0"/>
              <a:t>cutting</a:t>
            </a:r>
            <a:r>
              <a:rPr lang="fr-BE" dirty="0" smtClean="0"/>
              <a:t>: Hop-on schemes</a:t>
            </a:r>
            <a:endParaRPr lang="en-GB" dirty="0"/>
          </a:p>
        </p:txBody>
      </p:sp>
    </p:spTree>
    <p:extLst>
      <p:ext uri="{BB962C8B-B14F-4D97-AF65-F5344CB8AC3E}">
        <p14:creationId xmlns:p14="http://schemas.microsoft.com/office/powerpoint/2010/main" val="78154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Структура на „Хоризонт Европа“</a:t>
            </a:r>
          </a:p>
        </p:txBody>
      </p:sp>
      <p:grpSp>
        <p:nvGrpSpPr>
          <p:cNvPr id="73" name="Group 72"/>
          <p:cNvGrpSpPr/>
          <p:nvPr/>
        </p:nvGrpSpPr>
        <p:grpSpPr>
          <a:xfrm>
            <a:off x="1016000" y="1737361"/>
            <a:ext cx="10405533" cy="4883572"/>
            <a:chOff x="2098675" y="865188"/>
            <a:chExt cx="8431213" cy="5732462"/>
          </a:xfrm>
        </p:grpSpPr>
        <p:sp>
          <p:nvSpPr>
            <p:cNvPr id="39" name="Rectangle 38"/>
            <p:cNvSpPr/>
            <p:nvPr/>
          </p:nvSpPr>
          <p:spPr>
            <a:xfrm>
              <a:off x="2132013" y="1912938"/>
              <a:ext cx="8234362" cy="4684712"/>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BC400"/>
                </a:solidFill>
                <a:effectLst/>
                <a:uLnTx/>
                <a:uFillTx/>
                <a:latin typeface="Verdana" panose="020B0604030504040204" pitchFamily="34" charset="0"/>
                <a:ea typeface="Verdana" panose="020B0604030504040204" pitchFamily="34" charset="0"/>
              </a:endParaRPr>
            </a:p>
          </p:txBody>
        </p:sp>
        <p:sp>
          <p:nvSpPr>
            <p:cNvPr id="40" name="Rectangle 39"/>
            <p:cNvSpPr/>
            <p:nvPr/>
          </p:nvSpPr>
          <p:spPr>
            <a:xfrm>
              <a:off x="2111375" y="865188"/>
              <a:ext cx="8210550" cy="720725"/>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BC400"/>
                </a:solidFill>
                <a:effectLst/>
                <a:uLnTx/>
                <a:uFillTx/>
                <a:latin typeface="Verdana" panose="020B0604030504040204" pitchFamily="34" charset="0"/>
                <a:ea typeface="Verdana" panose="020B0604030504040204" pitchFamily="34" charset="0"/>
              </a:endParaRPr>
            </a:p>
          </p:txBody>
        </p:sp>
        <p:sp>
          <p:nvSpPr>
            <p:cNvPr id="41" name="Rectangle 40"/>
            <p:cNvSpPr/>
            <p:nvPr/>
          </p:nvSpPr>
          <p:spPr>
            <a:xfrm>
              <a:off x="7646988" y="911664"/>
              <a:ext cx="2592387" cy="62027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Насърчаване всички форми на иновации и подпомагане внедряването на пазара </a:t>
              </a:r>
              <a:endParaRPr kumimoji="0" lang="en-GB"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42" name="Rectangle 41"/>
            <p:cNvSpPr/>
            <p:nvPr/>
          </p:nvSpPr>
          <p:spPr>
            <a:xfrm>
              <a:off x="4973638" y="911664"/>
              <a:ext cx="2592387" cy="621860"/>
            </a:xfrm>
            <a:prstGeom prst="rect">
              <a:avLst/>
            </a:prstGeom>
            <a:solidFill>
              <a:srgbClr val="1331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Укрепване на въздействието на научни изследвания и иновации в подкрепа на политиките на ЕС </a:t>
              </a:r>
              <a:endParaRPr kumimoji="0" lang="en-GB" sz="1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43" name="Rectangle 42"/>
            <p:cNvSpPr/>
            <p:nvPr/>
          </p:nvSpPr>
          <p:spPr>
            <a:xfrm>
              <a:off x="2279650" y="911664"/>
              <a:ext cx="2592388" cy="621860"/>
            </a:xfrm>
            <a:prstGeom prst="rect">
              <a:avLst/>
            </a:prstGeom>
            <a:solidFill>
              <a:srgbClr val="7C1B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Подпомагане създаването и разпространението на висококачествено знание</a:t>
              </a:r>
              <a:endParaRPr kumimoji="0" lang="en-GB" sz="1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44" name="Rectangle 43"/>
            <p:cNvSpPr/>
            <p:nvPr/>
          </p:nvSpPr>
          <p:spPr>
            <a:xfrm>
              <a:off x="2308225" y="5516563"/>
              <a:ext cx="8008938" cy="100806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sp>
          <p:nvSpPr>
            <p:cNvPr id="45" name="TextBox 44"/>
            <p:cNvSpPr txBox="1"/>
            <p:nvPr/>
          </p:nvSpPr>
          <p:spPr>
            <a:xfrm>
              <a:off x="2284413" y="5513388"/>
              <a:ext cx="8016875" cy="38461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Част „</a:t>
              </a:r>
              <a:r>
                <a:rPr kumimoji="0" lang="bg-BG"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Разширяване и укрепване на европейското научноизследователско </a:t>
              </a:r>
              <a:r>
                <a:rPr kumimoji="0" lang="ru-RU"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пространство“ </a:t>
              </a:r>
              <a:endParaRPr kumimoji="0" lang="en-GB"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46" name="Group 13"/>
            <p:cNvGrpSpPr>
              <a:grpSpLocks/>
            </p:cNvGrpSpPr>
            <p:nvPr/>
          </p:nvGrpSpPr>
          <p:grpSpPr bwMode="auto">
            <a:xfrm>
              <a:off x="2359819" y="5918976"/>
              <a:ext cx="7774383" cy="549506"/>
              <a:chOff x="883249" y="5338248"/>
              <a:chExt cx="7773155" cy="549891"/>
            </a:xfrm>
          </p:grpSpPr>
          <p:sp>
            <p:nvSpPr>
              <p:cNvPr id="47" name="TextBox 46"/>
              <p:cNvSpPr txBox="1"/>
              <p:nvPr/>
            </p:nvSpPr>
            <p:spPr>
              <a:xfrm>
                <a:off x="4861292" y="5349303"/>
                <a:ext cx="3795112" cy="538836"/>
              </a:xfrm>
              <a:prstGeom prst="rect">
                <a:avLst/>
              </a:prstGeom>
              <a:solidFill>
                <a:schemeClr val="bg1"/>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Реформиране и засилване на Европейската система за научни изследвания и иновации</a:t>
                </a:r>
                <a:endParaRPr kumimoji="0" lang="en-US"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48" name="TextBox 47"/>
              <p:cNvSpPr txBox="1"/>
              <p:nvPr/>
            </p:nvSpPr>
            <p:spPr>
              <a:xfrm>
                <a:off x="883249" y="5338248"/>
                <a:ext cx="3795112" cy="538836"/>
              </a:xfrm>
              <a:prstGeom prst="rect">
                <a:avLst/>
              </a:prstGeom>
              <a:solidFill>
                <a:schemeClr val="bg1"/>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Разширяване на участието и разпространение на върхови постижения</a:t>
                </a:r>
              </a:p>
            </p:txBody>
          </p:sp>
        </p:grpSp>
        <p:cxnSp>
          <p:nvCxnSpPr>
            <p:cNvPr id="49" name="Straight Arrow Connector 48"/>
            <p:cNvCxnSpPr/>
            <p:nvPr/>
          </p:nvCxnSpPr>
          <p:spPr bwMode="auto">
            <a:xfrm>
              <a:off x="3565525" y="1700213"/>
              <a:ext cx="0" cy="17462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p:cNvCxnSpPr/>
            <p:nvPr/>
          </p:nvCxnSpPr>
          <p:spPr bwMode="auto">
            <a:xfrm>
              <a:off x="6311900" y="1538288"/>
              <a:ext cx="0" cy="33655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p:nvPr/>
          </p:nvCxnSpPr>
          <p:spPr bwMode="auto">
            <a:xfrm>
              <a:off x="8985250" y="1662113"/>
              <a:ext cx="0" cy="17462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bwMode="auto">
            <a:xfrm>
              <a:off x="3625850" y="1625600"/>
              <a:ext cx="5372100" cy="635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3" name="Rectangle 52"/>
            <p:cNvSpPr/>
            <p:nvPr/>
          </p:nvSpPr>
          <p:spPr>
            <a:xfrm>
              <a:off x="2316163" y="2144270"/>
              <a:ext cx="2427287" cy="324414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sp>
          <p:nvSpPr>
            <p:cNvPr id="54" name="TextBox 53"/>
            <p:cNvSpPr txBox="1"/>
            <p:nvPr/>
          </p:nvSpPr>
          <p:spPr>
            <a:xfrm>
              <a:off x="2359819" y="2268538"/>
              <a:ext cx="2305050" cy="541914"/>
            </a:xfrm>
            <a:prstGeom prst="rect">
              <a:avLst/>
            </a:prstGeom>
            <a:noFill/>
          </p:spPr>
          <p:txBody>
            <a:bodyPr wrap="square" lIns="0" r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FFFFFF"/>
                  </a:solidFill>
                  <a:latin typeface="Verdana" panose="020B0604030504040204" pitchFamily="34" charset="0"/>
                  <a:ea typeface="Verdana" panose="020B0604030504040204" pitchFamily="34" charset="0"/>
                  <a:cs typeface="Arial" panose="020B0604020202020204" pitchFamily="34" charset="0"/>
                </a:rPr>
                <a:t>1.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Високи</a:t>
              </a:r>
              <a:r>
                <a:rPr kumimoji="0" lang="ru-RU"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 постижения в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научната</a:t>
              </a:r>
              <a:r>
                <a:rPr kumimoji="0" lang="ru-RU"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област</a:t>
              </a:r>
              <a:endParaRPr kumimoji="0" lang="en-GB"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5" name="TextBox 54"/>
            <p:cNvSpPr txBox="1"/>
            <p:nvPr/>
          </p:nvSpPr>
          <p:spPr>
            <a:xfrm>
              <a:off x="2359819" y="3301119"/>
              <a:ext cx="2305050" cy="53846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Европейски научноизследователски съвет</a:t>
              </a:r>
              <a:endParaRPr kumimoji="0" lang="en-GB"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6" name="TextBox 55"/>
            <p:cNvSpPr txBox="1"/>
            <p:nvPr/>
          </p:nvSpPr>
          <p:spPr>
            <a:xfrm>
              <a:off x="2359819" y="4049118"/>
              <a:ext cx="2305050" cy="326922"/>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дейности „Мария Склодовска-Кюри“</a:t>
              </a:r>
              <a:endParaRPr kumimoji="0" lang="en-GB"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7" name="TextBox 56"/>
            <p:cNvSpPr txBox="1"/>
            <p:nvPr/>
          </p:nvSpPr>
          <p:spPr>
            <a:xfrm>
              <a:off x="2371224" y="4750509"/>
              <a:ext cx="2293646" cy="53846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научноизследователски инфраструктури</a:t>
              </a:r>
              <a:endParaRPr kumimoji="0" lang="en-GB"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9" name="Rectangle 58"/>
            <p:cNvSpPr/>
            <p:nvPr/>
          </p:nvSpPr>
          <p:spPr>
            <a:xfrm>
              <a:off x="7818438" y="2163763"/>
              <a:ext cx="2447925" cy="3224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sp>
          <p:nvSpPr>
            <p:cNvPr id="60" name="TextBox 59"/>
            <p:cNvSpPr txBox="1"/>
            <p:nvPr/>
          </p:nvSpPr>
          <p:spPr>
            <a:xfrm>
              <a:off x="7850189" y="2354263"/>
              <a:ext cx="2357438" cy="32514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FFFFFF"/>
                  </a:solidFill>
                  <a:latin typeface="Verdana" panose="020B0604030504040204" pitchFamily="34" charset="0"/>
                  <a:ea typeface="Verdana" panose="020B0604030504040204" pitchFamily="34" charset="0"/>
                  <a:cs typeface="Arial" panose="020B0604020202020204" pitchFamily="34" charset="0"/>
                </a:rPr>
                <a:t>3. </a:t>
              </a:r>
              <a:r>
                <a:rPr kumimoji="0" lang="bg-BG"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Иновативна Европа</a:t>
              </a:r>
              <a:endParaRPr kumimoji="0" lang="en-GB"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61" name="Group 29"/>
            <p:cNvGrpSpPr>
              <a:grpSpLocks/>
            </p:cNvGrpSpPr>
            <p:nvPr/>
          </p:nvGrpSpPr>
          <p:grpSpPr bwMode="auto">
            <a:xfrm>
              <a:off x="7850188" y="3073403"/>
              <a:ext cx="2357313" cy="1012673"/>
              <a:chOff x="6273489" y="3731743"/>
              <a:chExt cx="2356861" cy="1012505"/>
            </a:xfrm>
          </p:grpSpPr>
          <p:sp>
            <p:nvSpPr>
              <p:cNvPr id="62" name="TextBox 61"/>
              <p:cNvSpPr txBox="1"/>
              <p:nvPr/>
            </p:nvSpPr>
            <p:spPr>
              <a:xfrm>
                <a:off x="6278126" y="3731743"/>
                <a:ext cx="2352224" cy="326868"/>
              </a:xfrm>
              <a:prstGeom prst="rect">
                <a:avLst/>
              </a:prstGeom>
              <a:solidFill>
                <a:schemeClr val="bg1"/>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Европейски съвет по иновациите</a:t>
                </a:r>
                <a:endParaRPr kumimoji="0" lang="en-GB"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63" name="TextBox 62"/>
              <p:cNvSpPr txBox="1"/>
              <p:nvPr/>
            </p:nvSpPr>
            <p:spPr>
              <a:xfrm>
                <a:off x="6273489" y="4205878"/>
                <a:ext cx="2352224" cy="538370"/>
              </a:xfrm>
              <a:prstGeom prst="rect">
                <a:avLst/>
              </a:prstGeom>
              <a:solidFill>
                <a:schemeClr val="bg1"/>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Европейски иновационни екосистеми</a:t>
                </a:r>
                <a:endParaRPr kumimoji="0" lang="en-GB" sz="110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sp>
          <p:nvSpPr>
            <p:cNvPr id="65" name="Rectangle 64"/>
            <p:cNvSpPr/>
            <p:nvPr/>
          </p:nvSpPr>
          <p:spPr>
            <a:xfrm>
              <a:off x="4778375" y="2151064"/>
              <a:ext cx="3005138" cy="32892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sp>
          <p:nvSpPr>
            <p:cNvPr id="66" name="TextBox 65"/>
            <p:cNvSpPr txBox="1"/>
            <p:nvPr/>
          </p:nvSpPr>
          <p:spPr>
            <a:xfrm>
              <a:off x="4854575" y="2221122"/>
              <a:ext cx="2832101" cy="650297"/>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FFFFFF"/>
                  </a:solidFill>
                  <a:latin typeface="Verdana" panose="020B0604030504040204" pitchFamily="34" charset="0"/>
                  <a:ea typeface="Verdana" panose="020B0604030504040204" pitchFamily="34" charset="0"/>
                  <a:cs typeface="Arial" panose="020B0604020202020204" pitchFamily="34" charset="0"/>
                </a:rPr>
                <a:t>2.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Глобални</a:t>
              </a:r>
              <a:r>
                <a:rPr kumimoji="0" lang="ru-RU"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предизвикателства</a:t>
              </a:r>
              <a:r>
                <a:rPr kumimoji="0" lang="ru-RU"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 и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конкурентоспособност</a:t>
              </a:r>
              <a:r>
                <a:rPr kumimoji="0" lang="ru-RU"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 на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европейската</a:t>
              </a:r>
              <a:r>
                <a:rPr kumimoji="0" lang="ru-RU"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ru-RU" sz="12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rPr>
                <a:t>промишленост</a:t>
              </a:r>
              <a:endParaRPr kumimoji="0" lang="bg-BG" sz="12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67" name="TextBox 66"/>
            <p:cNvSpPr txBox="1"/>
            <p:nvPr/>
          </p:nvSpPr>
          <p:spPr>
            <a:xfrm>
              <a:off x="4872038" y="3028812"/>
              <a:ext cx="2854325" cy="2423070"/>
            </a:xfrm>
            <a:prstGeom prst="rect">
              <a:avLst/>
            </a:prstGeom>
            <a:solidFill>
              <a:schemeClr val="bg1"/>
            </a:solidFill>
          </p:spPr>
          <p:txBody>
            <a:bodyPr lIns="0" tIns="0" rIns="0" bIns="0">
              <a:spAutoFit/>
            </a:bodyPr>
            <a:lstStyle/>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Здравеопазване</a:t>
              </a:r>
              <a:endParaRPr kumimoji="0" lang="en-US"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Култура, творчество и приобщаващо общество</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Гражданска сигурност за обществото</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ru-RU" sz="1050" b="0" i="0" u="none" strike="noStrike" kern="1200" cap="none" spc="0" normalizeH="0" baseline="0" noProof="0" dirty="0" err="1">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Цифрова</a:t>
              </a:r>
              <a:r>
                <a:rPr kumimoji="0" lang="ru-RU"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 сфера, </a:t>
              </a:r>
              <a:r>
                <a:rPr kumimoji="0" lang="ru-RU" sz="1050" b="0" i="0" u="none" strike="noStrike" kern="1200" cap="none" spc="0" normalizeH="0" baseline="0" noProof="0" dirty="0" err="1">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промишленост</a:t>
              </a:r>
              <a:r>
                <a:rPr kumimoji="0" lang="ru-RU"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 и </a:t>
              </a: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космическо</a:t>
              </a:r>
              <a:r>
                <a:rPr kumimoji="0" lang="ru-RU"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 пространство</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Климат, енергия и мобилност</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Храни, </a:t>
              </a:r>
              <a:r>
                <a:rPr kumimoji="0" lang="bg-BG" sz="1050" b="0" i="0" u="none" strike="noStrike" kern="1200" cap="none" spc="0" normalizeH="0" baseline="0" noProof="0" dirty="0" err="1">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биоикономика</a:t>
              </a: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 природни ресурси, селско стопанство и околна среда</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bg-BG" sz="1050" b="0"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Преки действия на Съвместния изследователски център (JRC) извън ядрената област</a:t>
              </a:r>
            </a:p>
          </p:txBody>
        </p:sp>
        <p:sp>
          <p:nvSpPr>
            <p:cNvPr id="68" name="TextBox 67"/>
            <p:cNvSpPr txBox="1"/>
            <p:nvPr/>
          </p:nvSpPr>
          <p:spPr>
            <a:xfrm rot="16200000">
              <a:off x="4241424" y="4141570"/>
              <a:ext cx="1419226" cy="21197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1100" b="1"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rPr>
                <a:t>Клъстери</a:t>
              </a:r>
              <a:endParaRPr kumimoji="0" lang="en-GB" sz="1100" b="1" i="0" u="none" strike="noStrike" kern="1200" cap="none" spc="0" normalizeH="0" baseline="0" noProof="0" dirty="0">
                <a:ln>
                  <a:noFill/>
                </a:ln>
                <a:solidFill>
                  <a:srgbClr val="0E4194"/>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70" name="Isosceles Triangle 69"/>
            <p:cNvSpPr/>
            <p:nvPr/>
          </p:nvSpPr>
          <p:spPr>
            <a:xfrm rot="10800000">
              <a:off x="2463800" y="1636713"/>
              <a:ext cx="8066088" cy="476250"/>
            </a:xfrm>
            <a:prstGeom prst="triangle">
              <a:avLst>
                <a:gd name="adj" fmla="val 83715"/>
              </a:avLst>
            </a:prstGeom>
            <a:solidFill>
              <a:srgbClr val="7C1B71">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sp>
          <p:nvSpPr>
            <p:cNvPr id="71" name="Isosceles Triangle 70"/>
            <p:cNvSpPr/>
            <p:nvPr/>
          </p:nvSpPr>
          <p:spPr>
            <a:xfrm rot="10800000">
              <a:off x="2098675" y="1598613"/>
              <a:ext cx="8066088" cy="474662"/>
            </a:xfrm>
            <a:prstGeom prst="triangle">
              <a:avLst>
                <a:gd name="adj" fmla="val 50840"/>
              </a:avLst>
            </a:prstGeom>
            <a:solidFill>
              <a:srgbClr val="133176">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sp>
          <p:nvSpPr>
            <p:cNvPr id="72" name="Isosceles Triangle 71"/>
            <p:cNvSpPr/>
            <p:nvPr/>
          </p:nvSpPr>
          <p:spPr>
            <a:xfrm rot="10800000">
              <a:off x="2420938" y="1538288"/>
              <a:ext cx="7970837" cy="481012"/>
            </a:xfrm>
            <a:prstGeom prst="triangle">
              <a:avLst>
                <a:gd name="adj" fmla="val 16085"/>
              </a:avLst>
            </a:prstGeom>
            <a:solidFill>
              <a:srgbClr val="FFC000">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1088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1233" y="463639"/>
            <a:ext cx="10515600" cy="1468559"/>
          </a:xfrm>
        </p:spPr>
        <p:txBody>
          <a:bodyPr/>
          <a:lstStyle/>
          <a:p>
            <a:r>
              <a:rPr lang="en-US" sz="3600" b="1" dirty="0"/>
              <a:t>Destination #X</a:t>
            </a:r>
            <a:r>
              <a:rPr lang="en-US" sz="3600" b="1" dirty="0" smtClean="0"/>
              <a:t>: </a:t>
            </a:r>
            <a:r>
              <a:rPr lang="en-US" sz="3600" b="1" dirty="0">
                <a:solidFill>
                  <a:schemeClr val="accent4"/>
                </a:solidFill>
              </a:rPr>
              <a:t>Reforming and enhancing the EU research and innovation system 2021-2024</a:t>
            </a:r>
            <a:r>
              <a:rPr lang="en-US" sz="3600" b="1" dirty="0"/>
              <a:t/>
            </a:r>
            <a:br>
              <a:rPr lang="en-US" sz="3600" b="1" dirty="0"/>
            </a:br>
            <a:endParaRPr lang="en-GB" sz="2800" i="1" dirty="0">
              <a:solidFill>
                <a:schemeClr val="accent4"/>
              </a:solidFill>
            </a:endParaRPr>
          </a:p>
        </p:txBody>
      </p:sp>
      <p:sp>
        <p:nvSpPr>
          <p:cNvPr id="3" name="Content Placeholder 2"/>
          <p:cNvSpPr>
            <a:spLocks noGrp="1"/>
          </p:cNvSpPr>
          <p:nvPr>
            <p:ph sz="half" idx="1"/>
          </p:nvPr>
        </p:nvSpPr>
        <p:spPr>
          <a:xfrm>
            <a:off x="117033" y="1197918"/>
            <a:ext cx="11542817" cy="5381597"/>
          </a:xfrm>
        </p:spPr>
        <p:txBody>
          <a:bodyPr/>
          <a:lstStyle/>
          <a:p>
            <a:pPr lvl="1"/>
            <a:endParaRPr lang="en-GB" dirty="0" smtClean="0"/>
          </a:p>
          <a:p>
            <a:endParaRPr lang="en-GB" sz="2000" dirty="0"/>
          </a:p>
        </p:txBody>
      </p:sp>
      <p:sp>
        <p:nvSpPr>
          <p:cNvPr id="5" name="Content Placeholder 2"/>
          <p:cNvSpPr>
            <a:spLocks noGrp="1"/>
          </p:cNvSpPr>
          <p:nvPr>
            <p:ph sz="half" idx="1"/>
          </p:nvPr>
        </p:nvSpPr>
        <p:spPr>
          <a:xfrm>
            <a:off x="541054" y="2073556"/>
            <a:ext cx="10495832" cy="4847427"/>
          </a:xfrm>
        </p:spPr>
        <p:txBody>
          <a:bodyPr/>
          <a:lstStyle/>
          <a:p>
            <a:pPr marL="0" indent="0" algn="just">
              <a:spcAft>
                <a:spcPts val="600"/>
              </a:spcAft>
              <a:buNone/>
            </a:pPr>
            <a:r>
              <a:rPr lang="en-GB" dirty="0" smtClean="0"/>
              <a:t>14 areas of intervention (legal base)</a:t>
            </a:r>
          </a:p>
          <a:p>
            <a:pPr marL="0" indent="0" algn="just">
              <a:buNone/>
            </a:pPr>
            <a:r>
              <a:rPr lang="en-GB" dirty="0" smtClean="0"/>
              <a:t>grouped in </a:t>
            </a:r>
            <a:r>
              <a:rPr lang="en-GB" b="1" dirty="0" smtClean="0"/>
              <a:t>4 strategic strands:</a:t>
            </a:r>
          </a:p>
        </p:txBody>
      </p:sp>
      <p:sp>
        <p:nvSpPr>
          <p:cNvPr id="7" name="Hexagon 6"/>
          <p:cNvSpPr/>
          <p:nvPr/>
        </p:nvSpPr>
        <p:spPr>
          <a:xfrm>
            <a:off x="5382891" y="3021940"/>
            <a:ext cx="1426217" cy="1229497"/>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8" name="Hexagon 7"/>
          <p:cNvSpPr/>
          <p:nvPr/>
        </p:nvSpPr>
        <p:spPr>
          <a:xfrm>
            <a:off x="4188941" y="3692294"/>
            <a:ext cx="1426217" cy="122949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9" name="Hexagon 8"/>
          <p:cNvSpPr/>
          <p:nvPr/>
        </p:nvSpPr>
        <p:spPr>
          <a:xfrm>
            <a:off x="5382891" y="4351813"/>
            <a:ext cx="1426217" cy="1229497"/>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10" name="Hexagon 9"/>
          <p:cNvSpPr/>
          <p:nvPr/>
        </p:nvSpPr>
        <p:spPr>
          <a:xfrm>
            <a:off x="6576841" y="3686877"/>
            <a:ext cx="1426217" cy="122949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773" y="3898175"/>
            <a:ext cx="773080" cy="77308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955" y="3946631"/>
            <a:ext cx="709987" cy="70998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315" y="4656618"/>
            <a:ext cx="726679" cy="726679"/>
          </a:xfrm>
          <a:prstGeom prst="rect">
            <a:avLst/>
          </a:prstGeom>
        </p:spPr>
      </p:pic>
      <p:cxnSp>
        <p:nvCxnSpPr>
          <p:cNvPr id="15" name="Straight Connector 14"/>
          <p:cNvCxnSpPr/>
          <p:nvPr/>
        </p:nvCxnSpPr>
        <p:spPr bwMode="auto">
          <a:xfrm flipH="1">
            <a:off x="7956145" y="4407179"/>
            <a:ext cx="3801170" cy="0"/>
          </a:xfrm>
          <a:prstGeom prst="line">
            <a:avLst/>
          </a:prstGeom>
          <a:noFill/>
          <a:ln w="19050" cap="flat" cmpd="sng" algn="ctr">
            <a:solidFill>
              <a:schemeClr val="tx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729671" y="4025705"/>
            <a:ext cx="3565709" cy="1"/>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634437" y="4094105"/>
            <a:ext cx="3340765" cy="1677382"/>
          </a:xfrm>
          <a:prstGeom prst="rect">
            <a:avLst/>
          </a:prstGeom>
          <a:noFill/>
        </p:spPr>
        <p:txBody>
          <a:bodyPr wrap="square" rtlCol="0">
            <a:spAutoFit/>
          </a:bodyPr>
          <a:lstStyle/>
          <a:p>
            <a:pPr defTabSz="914400">
              <a:spcAft>
                <a:spcPts val="600"/>
              </a:spcAft>
            </a:pPr>
            <a:r>
              <a:rPr lang="en-US" sz="2000" b="1" dirty="0">
                <a:solidFill>
                  <a:srgbClr val="4D4D4D"/>
                </a:solidFill>
                <a:cs typeface="Arial" panose="020B0604020202020204" pitchFamily="34" charset="0"/>
              </a:rPr>
              <a:t>Promoting an open, inclusive and responsible research and innovation system</a:t>
            </a:r>
          </a:p>
          <a:p>
            <a:pPr defTabSz="914400"/>
            <a:endParaRPr lang="en-GB" dirty="0">
              <a:solidFill>
                <a:srgbClr val="4D4D4D"/>
              </a:solidFill>
            </a:endParaRPr>
          </a:p>
        </p:txBody>
      </p:sp>
      <p:cxnSp>
        <p:nvCxnSpPr>
          <p:cNvPr id="21" name="Straight Connector 20"/>
          <p:cNvCxnSpPr/>
          <p:nvPr/>
        </p:nvCxnSpPr>
        <p:spPr bwMode="auto">
          <a:xfrm>
            <a:off x="2806166" y="5854378"/>
            <a:ext cx="3082276" cy="0"/>
          </a:xfrm>
          <a:prstGeom prst="line">
            <a:avLst/>
          </a:prstGeom>
          <a:noFill/>
          <a:ln w="19050"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2806166" y="5922778"/>
            <a:ext cx="5196892" cy="1138773"/>
          </a:xfrm>
          <a:prstGeom prst="rect">
            <a:avLst/>
          </a:prstGeom>
          <a:noFill/>
        </p:spPr>
        <p:txBody>
          <a:bodyPr wrap="square" rtlCol="0">
            <a:spAutoFit/>
          </a:bodyPr>
          <a:lstStyle/>
          <a:p>
            <a:pPr defTabSz="914400">
              <a:spcAft>
                <a:spcPts val="600"/>
              </a:spcAft>
            </a:pPr>
            <a:r>
              <a:rPr lang="en-US" sz="2000" b="1" dirty="0">
                <a:solidFill>
                  <a:srgbClr val="4D4D4D"/>
                </a:solidFill>
                <a:cs typeface="Arial" panose="020B0604020202020204" pitchFamily="34" charset="0"/>
              </a:rPr>
              <a:t>Generating evidence and policy support</a:t>
            </a:r>
          </a:p>
          <a:p>
            <a:pPr defTabSz="914400">
              <a:spcAft>
                <a:spcPts val="600"/>
              </a:spcAft>
            </a:pPr>
            <a:endParaRPr lang="en-GB" sz="2000" b="1" dirty="0" smtClean="0">
              <a:solidFill>
                <a:srgbClr val="4D4D4D"/>
              </a:solidFill>
              <a:cs typeface="Arial" panose="020B0604020202020204" pitchFamily="34" charset="0"/>
            </a:endParaRPr>
          </a:p>
          <a:p>
            <a:pPr defTabSz="914400"/>
            <a:endParaRPr lang="en-GB" dirty="0">
              <a:solidFill>
                <a:srgbClr val="4D4D4D"/>
              </a:solidFill>
            </a:endParaRPr>
          </a:p>
        </p:txBody>
      </p:sp>
      <p:cxnSp>
        <p:nvCxnSpPr>
          <p:cNvPr id="23" name="Straight Connector 22"/>
          <p:cNvCxnSpPr/>
          <p:nvPr/>
        </p:nvCxnSpPr>
        <p:spPr>
          <a:xfrm flipV="1">
            <a:off x="5888442" y="5581311"/>
            <a:ext cx="207558" cy="273067"/>
          </a:xfrm>
          <a:prstGeom prst="line">
            <a:avLst/>
          </a:prstGeom>
          <a:noFill/>
          <a:ln w="19050" cap="flat" cmpd="sng" algn="ctr">
            <a:solidFill>
              <a:schemeClr val="accent4"/>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8228" y="3223201"/>
            <a:ext cx="855544" cy="855544"/>
          </a:xfrm>
          <a:prstGeom prst="rect">
            <a:avLst/>
          </a:prstGeom>
        </p:spPr>
      </p:pic>
      <p:cxnSp>
        <p:nvCxnSpPr>
          <p:cNvPr id="25" name="Straight Connector 24"/>
          <p:cNvCxnSpPr/>
          <p:nvPr/>
        </p:nvCxnSpPr>
        <p:spPr bwMode="auto">
          <a:xfrm flipH="1">
            <a:off x="7081551" y="2348645"/>
            <a:ext cx="3859405" cy="0"/>
          </a:xfrm>
          <a:prstGeom prst="line">
            <a:avLst/>
          </a:prstGeom>
          <a:noFill/>
          <a:ln w="1905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8031666" y="2351586"/>
            <a:ext cx="3225902" cy="1400383"/>
          </a:xfrm>
          <a:prstGeom prst="rect">
            <a:avLst/>
          </a:prstGeom>
          <a:noFill/>
        </p:spPr>
        <p:txBody>
          <a:bodyPr wrap="square" rtlCol="0">
            <a:spAutoFit/>
          </a:bodyPr>
          <a:lstStyle/>
          <a:p>
            <a:pPr defTabSz="914400">
              <a:spcAft>
                <a:spcPts val="600"/>
              </a:spcAft>
            </a:pPr>
            <a:r>
              <a:rPr lang="en-US" sz="2000" b="1" dirty="0">
                <a:solidFill>
                  <a:srgbClr val="4D4D4D"/>
                </a:solidFill>
                <a:cs typeface="Arial" panose="020B0604020202020204" pitchFamily="34" charset="0"/>
              </a:rPr>
              <a:t>Supporting capacity for mobility and excellence in the ERA</a:t>
            </a:r>
          </a:p>
          <a:p>
            <a:pPr defTabSz="914400"/>
            <a:endParaRPr lang="en-GB" sz="2000" dirty="0">
              <a:solidFill>
                <a:srgbClr val="4D4D4D"/>
              </a:solidFill>
            </a:endParaRPr>
          </a:p>
        </p:txBody>
      </p:sp>
      <p:cxnSp>
        <p:nvCxnSpPr>
          <p:cNvPr id="27" name="Straight Connector 26"/>
          <p:cNvCxnSpPr>
            <a:endCxn id="7" idx="5"/>
          </p:cNvCxnSpPr>
          <p:nvPr/>
        </p:nvCxnSpPr>
        <p:spPr>
          <a:xfrm flipH="1">
            <a:off x="6501734" y="2348645"/>
            <a:ext cx="586443" cy="673295"/>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9102603" y="4415052"/>
            <a:ext cx="2736304" cy="1754326"/>
          </a:xfrm>
          <a:prstGeom prst="rect">
            <a:avLst/>
          </a:prstGeom>
          <a:noFill/>
        </p:spPr>
        <p:txBody>
          <a:bodyPr wrap="square" rtlCol="0">
            <a:spAutoFit/>
          </a:bodyPr>
          <a:lstStyle/>
          <a:p>
            <a:pPr algn="r" defTabSz="914400">
              <a:spcAft>
                <a:spcPts val="600"/>
              </a:spcAft>
            </a:pPr>
            <a:r>
              <a:rPr lang="en-IE" sz="2000" b="1" dirty="0">
                <a:solidFill>
                  <a:srgbClr val="4D4D4D"/>
                </a:solidFill>
                <a:cs typeface="Arial" panose="020B0604020202020204" pitchFamily="34" charset="0"/>
              </a:rPr>
              <a:t>Support measures for Horizon Europe implementation</a:t>
            </a:r>
          </a:p>
          <a:p>
            <a:pPr algn="r" defTabSz="914400">
              <a:spcAft>
                <a:spcPts val="600"/>
              </a:spcAft>
            </a:pPr>
            <a:endParaRPr lang="en-GB" sz="2000" b="1" dirty="0">
              <a:solidFill>
                <a:srgbClr val="4D4D4D"/>
              </a:solidFill>
              <a:cs typeface="Arial" panose="020B0604020202020204" pitchFamily="34" charset="0"/>
            </a:endParaRPr>
          </a:p>
          <a:p>
            <a:pPr algn="r" defTabSz="914400"/>
            <a:endParaRPr lang="en-GB" dirty="0">
              <a:solidFill>
                <a:srgbClr val="4D4D4D"/>
              </a:solidFill>
            </a:endParaRPr>
          </a:p>
        </p:txBody>
      </p:sp>
    </p:spTree>
    <p:extLst>
      <p:ext uri="{BB962C8B-B14F-4D97-AF65-F5344CB8AC3E}">
        <p14:creationId xmlns:p14="http://schemas.microsoft.com/office/powerpoint/2010/main" val="3447580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0781" y="1825625"/>
            <a:ext cx="11003118" cy="4251084"/>
          </a:xfrm>
        </p:spPr>
        <p:txBody>
          <a:bodyPr/>
          <a:lstStyle/>
          <a:p>
            <a:r>
              <a:rPr lang="en-GB" spc="-15" dirty="0">
                <a:latin typeface="Calibri" panose="020F0502020204030204" pitchFamily="34" charset="0"/>
                <a:ea typeface="Calibri" panose="020F0502020204030204" pitchFamily="34" charset="0"/>
                <a:cs typeface="Times New Roman" panose="02020603050405020304" pitchFamily="18" charset="0"/>
              </a:rPr>
              <a:t>During the preparatory </a:t>
            </a:r>
            <a:r>
              <a:rPr lang="en-GB" spc="-15" dirty="0" smtClean="0">
                <a:latin typeface="Calibri" panose="020F0502020204030204" pitchFamily="34" charset="0"/>
                <a:ea typeface="Calibri" panose="020F0502020204030204" pitchFamily="34" charset="0"/>
                <a:cs typeface="Times New Roman" panose="02020603050405020304" pitchFamily="18" charset="0"/>
              </a:rPr>
              <a:t>phase the Commission services will </a:t>
            </a:r>
            <a:r>
              <a:rPr lang="en-GB" spc="-15" dirty="0">
                <a:latin typeface="Calibri" panose="020F0502020204030204" pitchFamily="34" charset="0"/>
                <a:ea typeface="Calibri" panose="020F0502020204030204" pitchFamily="34" charset="0"/>
                <a:cs typeface="Times New Roman" panose="02020603050405020304" pitchFamily="18" charset="0"/>
              </a:rPr>
              <a:t>prepare a detailed implementation </a:t>
            </a:r>
            <a:r>
              <a:rPr lang="en-GB" spc="-15" dirty="0" smtClean="0">
                <a:latin typeface="Calibri" panose="020F0502020204030204" pitchFamily="34" charset="0"/>
                <a:ea typeface="Calibri" panose="020F0502020204030204" pitchFamily="34" charset="0"/>
                <a:cs typeface="Times New Roman" panose="02020603050405020304" pitchFamily="18" charset="0"/>
              </a:rPr>
              <a:t>plan for each </a:t>
            </a:r>
            <a:r>
              <a:rPr lang="en-GB" spc="-15" dirty="0">
                <a:latin typeface="Calibri" panose="020F0502020204030204" pitchFamily="34" charset="0"/>
                <a:ea typeface="Calibri" panose="020F0502020204030204" pitchFamily="34" charset="0"/>
                <a:cs typeface="Times New Roman" panose="02020603050405020304" pitchFamily="18" charset="0"/>
              </a:rPr>
              <a:t>mission , which will include intervention logic and actions to be supported, investment strategy and indicators. </a:t>
            </a:r>
          </a:p>
          <a:p>
            <a:r>
              <a:rPr lang="en-GB" spc="-15" dirty="0" smtClean="0">
                <a:latin typeface="Calibri" panose="020F0502020204030204" pitchFamily="34" charset="0"/>
                <a:ea typeface="Calibri" panose="020F0502020204030204" pitchFamily="34" charset="0"/>
                <a:cs typeface="Times New Roman" panose="02020603050405020304" pitchFamily="18" charset="0"/>
              </a:rPr>
              <a:t>Member States will be consulted through the preparatory stage via the SPC and the mission sub groups.  Mission Boards will be consulted on the preparation and drafts of the implementation plans. </a:t>
            </a:r>
          </a:p>
          <a:p>
            <a:r>
              <a:rPr lang="en-GB" spc="-15" dirty="0" smtClean="0">
                <a:latin typeface="Calibri" panose="020F0502020204030204" pitchFamily="34" charset="0"/>
                <a:ea typeface="Calibri" panose="020F0502020204030204" pitchFamily="34" charset="0"/>
                <a:cs typeface="Times New Roman" panose="02020603050405020304" pitchFamily="18" charset="0"/>
              </a:rPr>
              <a:t>At </a:t>
            </a:r>
            <a:r>
              <a:rPr lang="en-GB" spc="-15" dirty="0">
                <a:latin typeface="Calibri" panose="020F0502020204030204" pitchFamily="34" charset="0"/>
                <a:ea typeface="Calibri" panose="020F0502020204030204" pitchFamily="34" charset="0"/>
                <a:cs typeface="Times New Roman" panose="02020603050405020304" pitchFamily="18" charset="0"/>
              </a:rPr>
              <a:t>the end of the preparatory phase, the Commission will take a decision on the missions to enter the full implementation phase, which will be based on the criteria of art 7(3) of the FP/</a:t>
            </a:r>
            <a:r>
              <a:rPr lang="en-GB" spc="-15" dirty="0" err="1">
                <a:latin typeface="Calibri" panose="020F0502020204030204" pitchFamily="34" charset="0"/>
                <a:ea typeface="Calibri" panose="020F0502020204030204" pitchFamily="34" charset="0"/>
                <a:cs typeface="Times New Roman" panose="02020603050405020304" pitchFamily="18" charset="0"/>
              </a:rPr>
              <a:t>RfP</a:t>
            </a:r>
            <a:r>
              <a:rPr lang="en-GB" spc="-15" dirty="0">
                <a:latin typeface="Calibri" panose="020F0502020204030204" pitchFamily="34" charset="0"/>
                <a:ea typeface="Calibri" panose="020F0502020204030204" pitchFamily="34" charset="0"/>
                <a:cs typeface="Times New Roman" panose="02020603050405020304" pitchFamily="18" charset="0"/>
              </a:rPr>
              <a:t> Regulation for Horizon Europe and the feasibility for success as shown by the strength of the implementation plan. </a:t>
            </a:r>
          </a:p>
        </p:txBody>
      </p:sp>
      <p:sp>
        <p:nvSpPr>
          <p:cNvPr id="3" name="Title 2"/>
          <p:cNvSpPr>
            <a:spLocks noGrp="1"/>
          </p:cNvSpPr>
          <p:nvPr>
            <p:ph type="title"/>
          </p:nvPr>
        </p:nvSpPr>
        <p:spPr/>
        <p:txBody>
          <a:bodyPr/>
          <a:lstStyle/>
          <a:p>
            <a:r>
              <a:rPr lang="en-GB" dirty="0" smtClean="0"/>
              <a:t>Missions – Preparatory phase</a:t>
            </a:r>
            <a:endParaRPr lang="en-GB" dirty="0"/>
          </a:p>
        </p:txBody>
      </p:sp>
    </p:spTree>
    <p:extLst>
      <p:ext uri="{BB962C8B-B14F-4D97-AF65-F5344CB8AC3E}">
        <p14:creationId xmlns:p14="http://schemas.microsoft.com/office/powerpoint/2010/main" val="373773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229600" cy="504056"/>
          </a:xfrm>
        </p:spPr>
        <p:txBody>
          <a:bodyPr/>
          <a:lstStyle/>
          <a:p>
            <a:pPr marL="0" indent="0"/>
            <a:r>
              <a:rPr lang="en-US" sz="2000" dirty="0" smtClean="0"/>
              <a:t/>
            </a:r>
            <a:br>
              <a:rPr lang="en-US" sz="2000" dirty="0" smtClean="0"/>
            </a:br>
            <a:r>
              <a:rPr lang="en-US" sz="2400" dirty="0" smtClean="0"/>
              <a:t>European </a:t>
            </a:r>
            <a:r>
              <a:rPr lang="en-US" sz="2400" dirty="0"/>
              <a:t>Partnerships - Points to be covered</a:t>
            </a:r>
            <a:endParaRPr lang="en-GB" sz="2400" b="0" dirty="0"/>
          </a:p>
        </p:txBody>
      </p:sp>
      <p:sp>
        <p:nvSpPr>
          <p:cNvPr id="3" name="Content Placeholder 2"/>
          <p:cNvSpPr>
            <a:spLocks noGrp="1"/>
          </p:cNvSpPr>
          <p:nvPr>
            <p:ph idx="1"/>
          </p:nvPr>
        </p:nvSpPr>
        <p:spPr>
          <a:xfrm>
            <a:off x="2037892" y="1228436"/>
            <a:ext cx="7992888" cy="5080884"/>
          </a:xfrm>
        </p:spPr>
        <p:txBody>
          <a:bodyPr/>
          <a:lstStyle/>
          <a:p>
            <a:pPr marL="0" indent="0">
              <a:spcBef>
                <a:spcPts val="600"/>
              </a:spcBef>
              <a:buNone/>
            </a:pPr>
            <a:r>
              <a:rPr lang="en-US" sz="1800" i="0" dirty="0"/>
              <a:t>Information by the Commission on:</a:t>
            </a:r>
          </a:p>
          <a:p>
            <a:pPr marL="0" indent="0">
              <a:spcBef>
                <a:spcPts val="600"/>
              </a:spcBef>
              <a:buNone/>
            </a:pPr>
            <a:endParaRPr lang="en-US" sz="1800" i="0" dirty="0"/>
          </a:p>
          <a:p>
            <a:pPr>
              <a:spcBef>
                <a:spcPts val="600"/>
              </a:spcBef>
              <a:buFont typeface="+mj-lt"/>
              <a:buAutoNum type="alphaLcParenR"/>
            </a:pPr>
            <a:r>
              <a:rPr lang="en-US" sz="1800" i="0" dirty="0"/>
              <a:t>Identification of co-programmed and co-funded European Partnerships</a:t>
            </a:r>
          </a:p>
          <a:p>
            <a:pPr>
              <a:spcBef>
                <a:spcPts val="600"/>
              </a:spcBef>
              <a:buFont typeface="+mj-lt"/>
              <a:buAutoNum type="alphaLcParenR"/>
            </a:pPr>
            <a:r>
              <a:rPr lang="en-US" sz="1800" i="0" dirty="0"/>
              <a:t>Commitments to European Partnerships: status and next steps</a:t>
            </a:r>
          </a:p>
          <a:p>
            <a:pPr>
              <a:spcBef>
                <a:spcPts val="600"/>
              </a:spcBef>
              <a:buFont typeface="+mj-lt"/>
              <a:buAutoNum type="alphaLcParenR"/>
            </a:pPr>
            <a:r>
              <a:rPr lang="en-US" sz="1800" i="0" dirty="0"/>
              <a:t>Preparation of European Partnerships</a:t>
            </a:r>
          </a:p>
          <a:p>
            <a:pPr lvl="1">
              <a:spcBef>
                <a:spcPts val="600"/>
              </a:spcBef>
              <a:buFont typeface="+mj-lt"/>
              <a:buAutoNum type="alphaLcParenR"/>
            </a:pPr>
            <a:r>
              <a:rPr lang="en-US" sz="1800" b="0" dirty="0"/>
              <a:t>Co-programmed European Partnerships</a:t>
            </a:r>
          </a:p>
          <a:p>
            <a:pPr lvl="1">
              <a:spcBef>
                <a:spcPts val="600"/>
              </a:spcBef>
              <a:buFont typeface="+mj-lt"/>
              <a:buAutoNum type="alphaLcParenR"/>
            </a:pPr>
            <a:r>
              <a:rPr lang="en-US" sz="1800" b="0" dirty="0"/>
              <a:t>Co-funded European Partnerships</a:t>
            </a:r>
          </a:p>
          <a:p>
            <a:pPr lvl="1">
              <a:spcBef>
                <a:spcPts val="600"/>
              </a:spcBef>
              <a:buFont typeface="+mj-lt"/>
              <a:buAutoNum type="alphaLcParenR"/>
            </a:pPr>
            <a:r>
              <a:rPr lang="en-US" sz="1800" b="0" dirty="0" err="1"/>
              <a:t>Institutionalised</a:t>
            </a:r>
            <a:r>
              <a:rPr lang="en-US" sz="1800" b="0" dirty="0"/>
              <a:t> European Partnerships based on Articles 185 and 187 TFEU</a:t>
            </a:r>
          </a:p>
          <a:p>
            <a:pPr>
              <a:spcBef>
                <a:spcPts val="600"/>
              </a:spcBef>
              <a:buFont typeface="+mj-lt"/>
              <a:buAutoNum type="alphaLcParenR"/>
            </a:pPr>
            <a:r>
              <a:rPr lang="en-US" sz="1800" i="0" dirty="0"/>
              <a:t>Horizontal issues: </a:t>
            </a:r>
          </a:p>
          <a:p>
            <a:pPr lvl="1">
              <a:spcBef>
                <a:spcPts val="600"/>
              </a:spcBef>
              <a:buFont typeface="+mj-lt"/>
              <a:buAutoNum type="alphaLcParenR"/>
            </a:pPr>
            <a:r>
              <a:rPr lang="en-US" sz="1800" b="0" dirty="0"/>
              <a:t>Coherence and synergies &amp; monitoring</a:t>
            </a:r>
          </a:p>
          <a:p>
            <a:pPr>
              <a:spcBef>
                <a:spcPts val="600"/>
              </a:spcBef>
              <a:buFont typeface="+mj-lt"/>
              <a:buAutoNum type="alphaLcParenR"/>
            </a:pPr>
            <a:endParaRPr lang="en-US" sz="2000" i="0" dirty="0"/>
          </a:p>
          <a:p>
            <a:pPr marL="0" indent="0">
              <a:spcBef>
                <a:spcPts val="600"/>
              </a:spcBef>
              <a:buNone/>
            </a:pPr>
            <a:endParaRPr lang="en-US" sz="1600" i="0" dirty="0"/>
          </a:p>
        </p:txBody>
      </p:sp>
    </p:spTree>
    <p:extLst>
      <p:ext uri="{BB962C8B-B14F-4D97-AF65-F5344CB8AC3E}">
        <p14:creationId xmlns:p14="http://schemas.microsoft.com/office/powerpoint/2010/main" val="1095309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942" y="476673"/>
            <a:ext cx="8229600" cy="936625"/>
          </a:xfrm>
        </p:spPr>
        <p:txBody>
          <a:bodyPr/>
          <a:lstStyle/>
          <a:p>
            <a:r>
              <a:rPr lang="en-IE" sz="2400" dirty="0"/>
              <a:t>Identification of co-programmed and </a:t>
            </a:r>
            <a:r>
              <a:rPr lang="en-IE" sz="2400" dirty="0" smtClean="0"/>
              <a:t>co-funded European </a:t>
            </a:r>
            <a:r>
              <a:rPr lang="en-IE" sz="2400" dirty="0"/>
              <a:t>Partnerships</a:t>
            </a:r>
          </a:p>
        </p:txBody>
      </p:sp>
      <p:sp>
        <p:nvSpPr>
          <p:cNvPr id="3" name="Content Placeholder 2"/>
          <p:cNvSpPr>
            <a:spLocks noGrp="1"/>
          </p:cNvSpPr>
          <p:nvPr>
            <p:ph idx="1"/>
          </p:nvPr>
        </p:nvSpPr>
        <p:spPr>
          <a:xfrm>
            <a:off x="1931864" y="1772816"/>
            <a:ext cx="8229600" cy="3633788"/>
          </a:xfrm>
        </p:spPr>
        <p:txBody>
          <a:bodyPr/>
          <a:lstStyle/>
          <a:p>
            <a:r>
              <a:rPr lang="en-US" sz="1600" i="0" dirty="0"/>
              <a:t>The specific </a:t>
            </a:r>
            <a:r>
              <a:rPr lang="en-US" sz="1600" i="0" dirty="0" err="1"/>
              <a:t>programme</a:t>
            </a:r>
            <a:r>
              <a:rPr lang="en-US" sz="1600" i="0" dirty="0"/>
              <a:t> of Horizon Europe states that the Strategic Plan shall contain the “Identification of European Partnerships according to Article 8(1)(a and b) of the FP Regulation.” </a:t>
            </a:r>
          </a:p>
          <a:p>
            <a:endParaRPr lang="en-US" sz="1600" i="0" dirty="0"/>
          </a:p>
          <a:p>
            <a:r>
              <a:rPr lang="en-US" sz="1600" i="0" dirty="0"/>
              <a:t>The adopted version of the Strategic Plan include the identified co-programmed and co-funded partnerships (in the main part)</a:t>
            </a:r>
          </a:p>
          <a:p>
            <a:endParaRPr lang="en-US" sz="1600" i="0" dirty="0"/>
          </a:p>
          <a:p>
            <a:r>
              <a:rPr lang="en-US" sz="1600" i="0" dirty="0"/>
              <a:t>This means that after the positive opinion from MS, and the subsequent adoption of the Strategic Plan, the Commission will have the mandate to go ahead preparing these partnerships in view of including their topics in the ‘main’ Horizon Europe work </a:t>
            </a:r>
            <a:r>
              <a:rPr lang="en-US" sz="1600" i="0" dirty="0" err="1"/>
              <a:t>programmes</a:t>
            </a:r>
            <a:r>
              <a:rPr lang="en-US" sz="1600" i="0" dirty="0"/>
              <a:t>. </a:t>
            </a:r>
            <a:endParaRPr lang="en-IE" sz="1600" i="0" dirty="0"/>
          </a:p>
        </p:txBody>
      </p:sp>
    </p:spTree>
    <p:extLst>
      <p:ext uri="{BB962C8B-B14F-4D97-AF65-F5344CB8AC3E}">
        <p14:creationId xmlns:p14="http://schemas.microsoft.com/office/powerpoint/2010/main" val="146444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657"/>
            <a:ext cx="8229600" cy="936625"/>
          </a:xfrm>
        </p:spPr>
        <p:txBody>
          <a:bodyPr/>
          <a:lstStyle/>
          <a:p>
            <a:r>
              <a:rPr lang="en-IE" sz="2400" dirty="0"/>
              <a:t>Preparation of European Partnerships – </a:t>
            </a:r>
            <a:br>
              <a:rPr lang="en-IE" sz="2400" dirty="0"/>
            </a:br>
            <a:r>
              <a:rPr lang="en-IE" sz="2400" dirty="0"/>
              <a:t>co-programmed</a:t>
            </a:r>
          </a:p>
        </p:txBody>
      </p:sp>
      <p:sp>
        <p:nvSpPr>
          <p:cNvPr id="3" name="Content Placeholder 2"/>
          <p:cNvSpPr>
            <a:spLocks noGrp="1"/>
          </p:cNvSpPr>
          <p:nvPr>
            <p:ph idx="1"/>
          </p:nvPr>
        </p:nvSpPr>
        <p:spPr>
          <a:xfrm>
            <a:off x="1307939" y="1293523"/>
            <a:ext cx="8902861" cy="5084127"/>
          </a:xfrm>
        </p:spPr>
        <p:txBody>
          <a:bodyPr/>
          <a:lstStyle/>
          <a:p>
            <a:pPr marL="0" indent="0" algn="ctr">
              <a:buNone/>
            </a:pPr>
            <a:endParaRPr lang="en-US" sz="1400" b="1" dirty="0" smtClean="0">
              <a:solidFill>
                <a:srgbClr val="FF0000"/>
              </a:solidFill>
              <a:cs typeface="Calibri" panose="020F0502020204030204" pitchFamily="34" charset="0"/>
            </a:endParaRPr>
          </a:p>
          <a:p>
            <a:pPr marL="0" indent="0" algn="ctr">
              <a:buNone/>
            </a:pPr>
            <a:r>
              <a:rPr lang="en-US" sz="1400" b="1" dirty="0" smtClean="0">
                <a:solidFill>
                  <a:srgbClr val="FF0000"/>
                </a:solidFill>
                <a:cs typeface="Calibri" panose="020F0502020204030204" pitchFamily="34" charset="0"/>
              </a:rPr>
              <a:t>Tentative </a:t>
            </a:r>
            <a:r>
              <a:rPr lang="en-US" sz="1400" b="1" dirty="0">
                <a:solidFill>
                  <a:srgbClr val="FF0000"/>
                </a:solidFill>
                <a:cs typeface="Calibri" panose="020F0502020204030204" pitchFamily="34" charset="0"/>
              </a:rPr>
              <a:t>timeline. Subject to MFF progress.</a:t>
            </a:r>
          </a:p>
          <a:p>
            <a:pPr marL="0" indent="0">
              <a:buNone/>
            </a:pPr>
            <a:endParaRPr lang="en-IE" sz="1600" i="0" dirty="0"/>
          </a:p>
          <a:p>
            <a:r>
              <a:rPr lang="en-IE" sz="1600" i="0" dirty="0"/>
              <a:t>Drafting of the </a:t>
            </a:r>
            <a:r>
              <a:rPr lang="en-IE" sz="1600" b="1" i="0" dirty="0" err="1"/>
              <a:t>MoU</a:t>
            </a:r>
            <a:r>
              <a:rPr lang="en-IE" sz="1600" b="1" i="0" dirty="0"/>
              <a:t> template </a:t>
            </a:r>
            <a:r>
              <a:rPr lang="en-IE" sz="1600" i="0" dirty="0"/>
              <a:t>together with the services (including feedback from potential partners)</a:t>
            </a:r>
          </a:p>
          <a:p>
            <a:pPr lvl="1"/>
            <a:r>
              <a:rPr lang="en-IE" sz="1600" b="0" dirty="0"/>
              <a:t>Common elements to reflect </a:t>
            </a:r>
            <a:r>
              <a:rPr lang="en-IE" sz="1600" dirty="0"/>
              <a:t>partnership criteria</a:t>
            </a:r>
            <a:r>
              <a:rPr lang="en-IE" sz="1600" b="0" dirty="0"/>
              <a:t>, including partners’ contributions, governance, monitoring, coherence and openness</a:t>
            </a:r>
          </a:p>
          <a:p>
            <a:endParaRPr lang="en-US" sz="1600" i="0" dirty="0"/>
          </a:p>
          <a:p>
            <a:r>
              <a:rPr lang="en-US" sz="1600" i="0" dirty="0"/>
              <a:t>Services draft their </a:t>
            </a:r>
            <a:r>
              <a:rPr lang="en-US" sz="1600" i="0" dirty="0" err="1"/>
              <a:t>MoUs</a:t>
            </a:r>
            <a:r>
              <a:rPr lang="en-US" sz="1600" i="0" dirty="0"/>
              <a:t> on basis of final template (November-December)</a:t>
            </a:r>
          </a:p>
          <a:p>
            <a:pPr lvl="1"/>
            <a:r>
              <a:rPr lang="en-US" sz="1600" b="0" dirty="0"/>
              <a:t>In parallel: commitments from Partners, finalization of Strategic Research and Innovation agenda/roadmaps</a:t>
            </a:r>
          </a:p>
          <a:p>
            <a:endParaRPr lang="en-IE" sz="1600" i="0" dirty="0"/>
          </a:p>
          <a:p>
            <a:r>
              <a:rPr lang="en-IE" sz="1600" i="0" dirty="0"/>
              <a:t>Inter-service consultation on the eleven </a:t>
            </a:r>
            <a:r>
              <a:rPr lang="en-IE" sz="1600" i="0" dirty="0" err="1"/>
              <a:t>MoUs</a:t>
            </a:r>
            <a:r>
              <a:rPr lang="en-IE" sz="1600" i="0" dirty="0"/>
              <a:t> (expected: January)</a:t>
            </a:r>
          </a:p>
          <a:p>
            <a:r>
              <a:rPr lang="en-IE" sz="1600" i="0" dirty="0"/>
              <a:t>Signing of the </a:t>
            </a:r>
            <a:r>
              <a:rPr lang="en-IE" sz="1600" i="0" dirty="0" err="1"/>
              <a:t>MoUs</a:t>
            </a:r>
            <a:r>
              <a:rPr lang="en-IE" sz="1600" i="0" dirty="0"/>
              <a:t> by the Commissioner and the representative of each Association (expected: around the time of the adoption of WP 2021-22)</a:t>
            </a:r>
          </a:p>
          <a:p>
            <a:r>
              <a:rPr lang="en-US" sz="1600" i="0" dirty="0"/>
              <a:t>Call topics for the implementation of the Co-programmed European Partnerships are included in the Horizon Europe Work </a:t>
            </a:r>
            <a:r>
              <a:rPr lang="en-US" sz="1600" i="0" dirty="0" err="1"/>
              <a:t>Programme</a:t>
            </a:r>
            <a:r>
              <a:rPr lang="en-US" sz="1600" i="0" dirty="0"/>
              <a:t> 2021/2;</a:t>
            </a:r>
          </a:p>
          <a:p>
            <a:endParaRPr lang="en-IE" sz="2000" i="0" dirty="0"/>
          </a:p>
        </p:txBody>
      </p:sp>
    </p:spTree>
    <p:extLst>
      <p:ext uri="{BB962C8B-B14F-4D97-AF65-F5344CB8AC3E}">
        <p14:creationId xmlns:p14="http://schemas.microsoft.com/office/powerpoint/2010/main" val="147053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5"/>
            <a:ext cx="8229600" cy="936625"/>
          </a:xfrm>
        </p:spPr>
        <p:txBody>
          <a:bodyPr/>
          <a:lstStyle/>
          <a:p>
            <a:r>
              <a:rPr lang="en-IE" sz="2400" dirty="0"/>
              <a:t>Horizontal issues: coherence and synergies</a:t>
            </a:r>
          </a:p>
        </p:txBody>
      </p:sp>
      <p:sp>
        <p:nvSpPr>
          <p:cNvPr id="3" name="Content Placeholder 2"/>
          <p:cNvSpPr>
            <a:spLocks noGrp="1"/>
          </p:cNvSpPr>
          <p:nvPr>
            <p:ph idx="1"/>
          </p:nvPr>
        </p:nvSpPr>
        <p:spPr>
          <a:xfrm>
            <a:off x="1965306" y="1700808"/>
            <a:ext cx="8229600" cy="3633788"/>
          </a:xfrm>
        </p:spPr>
        <p:txBody>
          <a:bodyPr/>
          <a:lstStyle/>
          <a:p>
            <a:r>
              <a:rPr lang="en-GB" sz="1600" b="1" i="0" dirty="0"/>
              <a:t>All European Partnerships need to develop collaboration </a:t>
            </a:r>
            <a:r>
              <a:rPr lang="en-GB" sz="1600" i="0" dirty="0"/>
              <a:t>between each other and </a:t>
            </a:r>
            <a:r>
              <a:rPr lang="en-GB" sz="1600" b="1" i="0" dirty="0"/>
              <a:t>synergies</a:t>
            </a:r>
            <a:r>
              <a:rPr lang="en-GB" sz="1600" i="0" dirty="0"/>
              <a:t> with other relevant programmes at EU or national level. </a:t>
            </a:r>
          </a:p>
          <a:p>
            <a:endParaRPr lang="en-GB" sz="1600" i="0" dirty="0"/>
          </a:p>
          <a:p>
            <a:r>
              <a:rPr lang="en-GB" sz="1600" i="0" dirty="0"/>
              <a:t>The agreement on the priorities for collaboration between European Partnerships will be included in the in the future programming and other documents (e.g. the Strategic Research and Innovation Agendas, </a:t>
            </a:r>
            <a:r>
              <a:rPr lang="en-GB" sz="1600" i="0" dirty="0" err="1"/>
              <a:t>MoU</a:t>
            </a:r>
            <a:r>
              <a:rPr lang="en-GB" sz="1600" i="0" dirty="0"/>
              <a:t>).</a:t>
            </a:r>
          </a:p>
          <a:p>
            <a:endParaRPr lang="en-US" sz="1600" i="0" dirty="0"/>
          </a:p>
          <a:p>
            <a:r>
              <a:rPr lang="en-US" sz="1600" i="0" dirty="0"/>
              <a:t>Concrete activities will be defined in the context of preparing annual work </a:t>
            </a:r>
            <a:r>
              <a:rPr lang="en-US" sz="1600" i="0" dirty="0" err="1"/>
              <a:t>programmes</a:t>
            </a:r>
            <a:r>
              <a:rPr lang="en-US" sz="1600" i="0" dirty="0"/>
              <a:t>. </a:t>
            </a:r>
          </a:p>
          <a:p>
            <a:endParaRPr lang="en-US" sz="1600" i="0" dirty="0"/>
          </a:p>
          <a:p>
            <a:r>
              <a:rPr lang="en-GB" sz="1600" i="0" dirty="0"/>
              <a:t>A guidance for this has been developed by Partnership sector of DG RTD and is published at the Europa </a:t>
            </a:r>
            <a:r>
              <a:rPr lang="en-GB" sz="1600" i="0" u="sng" dirty="0">
                <a:hlinkClick r:id="rId3"/>
              </a:rPr>
              <a:t>website</a:t>
            </a:r>
            <a:r>
              <a:rPr lang="en-GB" sz="1600" i="0" dirty="0"/>
              <a:t>.</a:t>
            </a:r>
            <a:endParaRPr lang="en-IE" sz="1600" i="0" dirty="0"/>
          </a:p>
          <a:p>
            <a:pPr marL="0" indent="0">
              <a:buNone/>
            </a:pPr>
            <a:endParaRPr lang="en-US" sz="1800" i="0" dirty="0"/>
          </a:p>
          <a:p>
            <a:endParaRPr lang="en-IE" sz="1800" i="0" dirty="0"/>
          </a:p>
        </p:txBody>
      </p:sp>
    </p:spTree>
    <p:extLst>
      <p:ext uri="{BB962C8B-B14F-4D97-AF65-F5344CB8AC3E}">
        <p14:creationId xmlns:p14="http://schemas.microsoft.com/office/powerpoint/2010/main" val="3424591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normAutofit/>
          </a:bodyPr>
          <a:lstStyle/>
          <a:p>
            <a:pPr algn="ctr"/>
            <a:r>
              <a:rPr lang="bg-BG" b="1" dirty="0" smtClean="0">
                <a:solidFill>
                  <a:srgbClr val="0070C0"/>
                </a:solidFill>
              </a:rPr>
              <a:t>Програмен комитет</a:t>
            </a:r>
            <a:endParaRPr lang="bg-BG" b="1" dirty="0">
              <a:solidFill>
                <a:srgbClr val="0070C0"/>
              </a:solidFill>
            </a:endParaRPr>
          </a:p>
        </p:txBody>
      </p:sp>
      <p:sp>
        <p:nvSpPr>
          <p:cNvPr id="3" name="Content Placeholder 2"/>
          <p:cNvSpPr>
            <a:spLocks noGrp="1"/>
          </p:cNvSpPr>
          <p:nvPr>
            <p:ph idx="1"/>
          </p:nvPr>
        </p:nvSpPr>
        <p:spPr>
          <a:xfrm>
            <a:off x="1203767" y="2233913"/>
            <a:ext cx="9812104" cy="4362829"/>
          </a:xfrm>
        </p:spPr>
        <p:txBody>
          <a:bodyPr>
            <a:normAutofit/>
          </a:bodyPr>
          <a:lstStyle/>
          <a:p>
            <a:r>
              <a:rPr lang="bg-BG" sz="2800" dirty="0" smtClean="0"/>
              <a:t>Съвещава и подкрепя Европейската комисия в подготвянето на изпълнението на Рамковата програма</a:t>
            </a:r>
          </a:p>
          <a:p>
            <a:r>
              <a:rPr lang="bg-BG" sz="2800" dirty="0" smtClean="0"/>
              <a:t>Основен ПК – Стратегическа конфигурация „в сянка“</a:t>
            </a:r>
          </a:p>
          <a:p>
            <a:r>
              <a:rPr lang="bg-BG" sz="2800" dirty="0" smtClean="0"/>
              <a:t>Създадени по основните приоритети, имайки предвид функциониращите понастоящем програмни комитети към „Хоризонт 2020“ и новостите в „Хоризонт Европа“</a:t>
            </a:r>
          </a:p>
          <a:p>
            <a:pPr lvl="1"/>
            <a:endParaRPr lang="bg-BG" dirty="0" smtClean="0"/>
          </a:p>
          <a:p>
            <a:endParaRPr lang="bg-BG" dirty="0" smtClean="0"/>
          </a:p>
          <a:p>
            <a:endParaRPr lang="bg-BG" dirty="0"/>
          </a:p>
        </p:txBody>
      </p:sp>
    </p:spTree>
    <p:extLst>
      <p:ext uri="{BB962C8B-B14F-4D97-AF65-F5344CB8AC3E}">
        <p14:creationId xmlns:p14="http://schemas.microsoft.com/office/powerpoint/2010/main" val="2275180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smtClean="0">
                <a:solidFill>
                  <a:srgbClr val="0070C0"/>
                </a:solidFill>
              </a:rPr>
              <a:t>Подгрупи „в сянка“</a:t>
            </a:r>
            <a:endParaRPr lang="bg-BG" dirty="0">
              <a:solidFill>
                <a:srgbClr val="0070C0"/>
              </a:solidFill>
            </a:endParaRPr>
          </a:p>
        </p:txBody>
      </p:sp>
      <p:sp>
        <p:nvSpPr>
          <p:cNvPr id="3" name="Content Placeholder 2"/>
          <p:cNvSpPr>
            <a:spLocks noGrp="1"/>
          </p:cNvSpPr>
          <p:nvPr>
            <p:ph idx="1"/>
          </p:nvPr>
        </p:nvSpPr>
        <p:spPr>
          <a:xfrm>
            <a:off x="717630" y="1886673"/>
            <a:ext cx="10298241" cy="4661083"/>
          </a:xfrm>
        </p:spPr>
        <p:txBody>
          <a:bodyPr numCol="2">
            <a:normAutofit/>
          </a:bodyPr>
          <a:lstStyle/>
          <a:p>
            <a:r>
              <a:rPr lang="en-GB" dirty="0" smtClean="0"/>
              <a:t>European </a:t>
            </a:r>
            <a:r>
              <a:rPr lang="en-GB" dirty="0"/>
              <a:t>Research Council </a:t>
            </a:r>
            <a:r>
              <a:rPr lang="bg-BG" dirty="0"/>
              <a:t>(</a:t>
            </a:r>
            <a:r>
              <a:rPr lang="en-US" dirty="0" err="1"/>
              <a:t>ERC</a:t>
            </a:r>
            <a:r>
              <a:rPr lang="en-US" dirty="0"/>
              <a:t>)</a:t>
            </a:r>
            <a:endParaRPr lang="bg-BG" dirty="0"/>
          </a:p>
          <a:p>
            <a:r>
              <a:rPr lang="en-GB" dirty="0"/>
              <a:t>Marie </a:t>
            </a:r>
            <a:r>
              <a:rPr lang="en-GB" dirty="0" err="1"/>
              <a:t>Skłodowska</a:t>
            </a:r>
            <a:r>
              <a:rPr lang="en-GB" dirty="0"/>
              <a:t>-Curie Actions (</a:t>
            </a:r>
            <a:r>
              <a:rPr lang="en-GB" dirty="0" err="1"/>
              <a:t>MSCA</a:t>
            </a:r>
            <a:r>
              <a:rPr lang="en-GB" dirty="0"/>
              <a:t>)</a:t>
            </a:r>
            <a:endParaRPr lang="bg-BG" dirty="0"/>
          </a:p>
          <a:p>
            <a:r>
              <a:rPr lang="en-GB" dirty="0"/>
              <a:t>Research Infrastructure</a:t>
            </a:r>
            <a:r>
              <a:rPr lang="en-US" dirty="0"/>
              <a:t>s </a:t>
            </a:r>
          </a:p>
          <a:p>
            <a:r>
              <a:rPr lang="en-US" dirty="0"/>
              <a:t>Health</a:t>
            </a:r>
          </a:p>
          <a:p>
            <a:r>
              <a:rPr lang="en-US" dirty="0"/>
              <a:t>Culture, creativity and Inclusive Society</a:t>
            </a:r>
          </a:p>
          <a:p>
            <a:r>
              <a:rPr lang="bg-BG" dirty="0" err="1"/>
              <a:t>Civil</a:t>
            </a:r>
            <a:r>
              <a:rPr lang="bg-BG" dirty="0"/>
              <a:t> </a:t>
            </a:r>
            <a:r>
              <a:rPr lang="bg-BG" dirty="0" err="1"/>
              <a:t>Security</a:t>
            </a:r>
            <a:r>
              <a:rPr lang="bg-BG" dirty="0"/>
              <a:t> for </a:t>
            </a:r>
            <a:r>
              <a:rPr lang="bg-BG" dirty="0" err="1"/>
              <a:t>Society</a:t>
            </a:r>
            <a:endParaRPr lang="en-US" dirty="0"/>
          </a:p>
          <a:p>
            <a:r>
              <a:rPr lang="bg-BG" dirty="0" err="1"/>
              <a:t>Digital</a:t>
            </a:r>
            <a:r>
              <a:rPr lang="bg-BG" dirty="0"/>
              <a:t>, </a:t>
            </a:r>
            <a:r>
              <a:rPr lang="bg-BG" dirty="0" err="1"/>
              <a:t>Industry</a:t>
            </a:r>
            <a:r>
              <a:rPr lang="bg-BG" dirty="0"/>
              <a:t> and </a:t>
            </a:r>
            <a:r>
              <a:rPr lang="bg-BG" dirty="0" err="1"/>
              <a:t>Space</a:t>
            </a:r>
            <a:endParaRPr lang="en-US" dirty="0"/>
          </a:p>
          <a:p>
            <a:r>
              <a:rPr lang="bg-BG" dirty="0" err="1"/>
              <a:t>Climate</a:t>
            </a:r>
            <a:r>
              <a:rPr lang="bg-BG" dirty="0"/>
              <a:t>, Energy and </a:t>
            </a:r>
            <a:r>
              <a:rPr lang="bg-BG" dirty="0" err="1" smtClean="0"/>
              <a:t>Mobility</a:t>
            </a:r>
            <a:endParaRPr lang="bg-BG" dirty="0" smtClean="0"/>
          </a:p>
          <a:p>
            <a:r>
              <a:rPr lang="bg-BG" dirty="0"/>
              <a:t>Food, </a:t>
            </a:r>
            <a:r>
              <a:rPr lang="bg-BG" dirty="0" err="1"/>
              <a:t>Bioeconomy</a:t>
            </a:r>
            <a:r>
              <a:rPr lang="bg-BG" dirty="0"/>
              <a:t>, </a:t>
            </a:r>
            <a:r>
              <a:rPr lang="bg-BG" dirty="0" err="1"/>
              <a:t>Natural</a:t>
            </a:r>
            <a:r>
              <a:rPr lang="bg-BG" dirty="0"/>
              <a:t> </a:t>
            </a:r>
            <a:r>
              <a:rPr lang="bg-BG" dirty="0" err="1"/>
              <a:t>Resources</a:t>
            </a:r>
            <a:r>
              <a:rPr lang="bg-BG" dirty="0"/>
              <a:t>, </a:t>
            </a:r>
            <a:r>
              <a:rPr lang="bg-BG" dirty="0" err="1"/>
              <a:t>Agriculture</a:t>
            </a:r>
            <a:r>
              <a:rPr lang="bg-BG" dirty="0"/>
              <a:t> and </a:t>
            </a:r>
            <a:r>
              <a:rPr lang="bg-BG" dirty="0" err="1" smtClean="0"/>
              <a:t>Environment</a:t>
            </a:r>
            <a:endParaRPr lang="bg-BG" dirty="0" smtClean="0"/>
          </a:p>
          <a:p>
            <a:r>
              <a:rPr lang="bg-BG" dirty="0" err="1"/>
              <a:t>European</a:t>
            </a:r>
            <a:r>
              <a:rPr lang="bg-BG" dirty="0"/>
              <a:t> Innovation </a:t>
            </a:r>
            <a:r>
              <a:rPr lang="bg-BG" dirty="0" err="1"/>
              <a:t>Council</a:t>
            </a:r>
            <a:r>
              <a:rPr lang="bg-BG" dirty="0"/>
              <a:t> </a:t>
            </a:r>
            <a:r>
              <a:rPr lang="en-US" dirty="0"/>
              <a:t>(</a:t>
            </a:r>
            <a:r>
              <a:rPr lang="bg-BG" dirty="0" err="1" smtClean="0"/>
              <a:t>EIC</a:t>
            </a:r>
            <a:r>
              <a:rPr lang="en-US" dirty="0" smtClean="0"/>
              <a:t>)</a:t>
            </a:r>
            <a:endParaRPr lang="en-US" dirty="0"/>
          </a:p>
          <a:p>
            <a:r>
              <a:rPr lang="bg-BG" dirty="0" err="1" smtClean="0"/>
              <a:t>European</a:t>
            </a:r>
            <a:r>
              <a:rPr lang="bg-BG" dirty="0" smtClean="0"/>
              <a:t> </a:t>
            </a:r>
            <a:r>
              <a:rPr lang="bg-BG" dirty="0"/>
              <a:t>Innovation </a:t>
            </a:r>
            <a:r>
              <a:rPr lang="bg-BG" dirty="0" err="1" smtClean="0"/>
              <a:t>ecosystems</a:t>
            </a:r>
            <a:endParaRPr lang="en-US" dirty="0" smtClean="0"/>
          </a:p>
          <a:p>
            <a:r>
              <a:rPr lang="bg-BG" dirty="0" err="1" smtClean="0"/>
              <a:t>Fission</a:t>
            </a:r>
            <a:endParaRPr lang="en-US" dirty="0"/>
          </a:p>
          <a:p>
            <a:r>
              <a:rPr lang="bg-BG" dirty="0" err="1" smtClean="0"/>
              <a:t>Fusion</a:t>
            </a:r>
            <a:endParaRPr lang="en-US" dirty="0" smtClean="0"/>
          </a:p>
          <a:p>
            <a:r>
              <a:rPr lang="bg-BG" dirty="0" err="1"/>
              <a:t>Widening</a:t>
            </a:r>
            <a:r>
              <a:rPr lang="bg-BG" dirty="0"/>
              <a:t> </a:t>
            </a:r>
            <a:r>
              <a:rPr lang="bg-BG" dirty="0" err="1"/>
              <a:t>participation</a:t>
            </a:r>
            <a:r>
              <a:rPr lang="bg-BG" dirty="0"/>
              <a:t> and </a:t>
            </a:r>
            <a:r>
              <a:rPr lang="bg-BG" dirty="0" err="1"/>
              <a:t>strengthening</a:t>
            </a:r>
            <a:r>
              <a:rPr lang="bg-BG" dirty="0"/>
              <a:t> </a:t>
            </a:r>
            <a:r>
              <a:rPr lang="bg-BG" dirty="0" err="1"/>
              <a:t>the</a:t>
            </a:r>
            <a:r>
              <a:rPr lang="bg-BG" dirty="0"/>
              <a:t> </a:t>
            </a:r>
            <a:r>
              <a:rPr lang="en-US" dirty="0" smtClean="0"/>
              <a:t>ERA</a:t>
            </a:r>
            <a:endParaRPr lang="bg-BG" dirty="0"/>
          </a:p>
        </p:txBody>
      </p:sp>
    </p:spTree>
    <p:extLst>
      <p:ext uri="{BB962C8B-B14F-4D97-AF65-F5344CB8AC3E}">
        <p14:creationId xmlns:p14="http://schemas.microsoft.com/office/powerpoint/2010/main" val="3237053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2C6DBAD6-8CB8-42FF-B0D9-6CE619D423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BC67B137-15B0-4AF6-94A8-AC00BA8D7B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xmlns="" id="{5699F27B-22F2-45E1-BFB8-2B1FF14A95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xmlns="" id="{F34DF85A-8246-434E-B25F-130DB02D6152}"/>
              </a:ext>
            </a:extLst>
          </p:cNvPr>
          <p:cNvSpPr>
            <a:spLocks noGrp="1"/>
          </p:cNvSpPr>
          <p:nvPr>
            <p:ph type="title"/>
          </p:nvPr>
        </p:nvSpPr>
        <p:spPr>
          <a:xfrm>
            <a:off x="643467" y="643466"/>
            <a:ext cx="3602736" cy="5269651"/>
          </a:xfrm>
        </p:spPr>
        <p:txBody>
          <a:bodyPr vert="horz" lIns="91440" tIns="45720" rIns="91440" bIns="45720" rtlCol="0" anchor="ctr">
            <a:normAutofit/>
          </a:bodyPr>
          <a:lstStyle/>
          <a:p>
            <a:pPr algn="ctr"/>
            <a:r>
              <a:rPr lang="en-US" sz="3200"/>
              <a:t>Дирекция „Наука“</a:t>
            </a:r>
          </a:p>
        </p:txBody>
      </p:sp>
      <p:cxnSp>
        <p:nvCxnSpPr>
          <p:cNvPr id="21" name="Straight Connector 20">
            <a:extLst>
              <a:ext uri="{FF2B5EF4-FFF2-40B4-BE49-F238E27FC236}">
                <a16:creationId xmlns:a16="http://schemas.microsoft.com/office/drawing/2014/main" xmlns="" id="{633ABDA7-FF8C-4E26-8C7D-47E0AE54EA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xmlns="" id="{EF70B1F7-D5ED-4B87-8EAB-CE29015A3897}"/>
              </a:ext>
            </a:extLst>
          </p:cNvPr>
          <p:cNvSpPr>
            <a:spLocks noGrp="1"/>
          </p:cNvSpPr>
          <p:nvPr>
            <p:ph sz="half" idx="1"/>
          </p:nvPr>
        </p:nvSpPr>
        <p:spPr>
          <a:xfrm>
            <a:off x="5065182" y="643466"/>
            <a:ext cx="6173333" cy="5269650"/>
          </a:xfrm>
        </p:spPr>
        <p:txBody>
          <a:bodyPr vert="horz" lIns="91440" tIns="45720" rIns="91440" bIns="45720" rtlCol="0" anchor="ctr">
            <a:normAutofit/>
          </a:bodyPr>
          <a:lstStyle/>
          <a:p>
            <a:r>
              <a:rPr lang="en-US" sz="2000" dirty="0"/>
              <a:t>г-н </a:t>
            </a:r>
            <a:r>
              <a:rPr lang="en-US" sz="2000" dirty="0" err="1"/>
              <a:t>Юмер</a:t>
            </a:r>
            <a:r>
              <a:rPr lang="en-US" sz="2000" dirty="0"/>
              <a:t> </a:t>
            </a:r>
            <a:r>
              <a:rPr lang="en-US" sz="2000" dirty="0" err="1"/>
              <a:t>Коджаюмер</a:t>
            </a:r>
            <a:r>
              <a:rPr lang="en-US" sz="2000" dirty="0"/>
              <a:t>, </a:t>
            </a:r>
            <a:r>
              <a:rPr lang="en-US" sz="2000" dirty="0" err="1"/>
              <a:t>старши</a:t>
            </a:r>
            <a:r>
              <a:rPr lang="en-US" sz="2000" dirty="0"/>
              <a:t> </a:t>
            </a:r>
            <a:r>
              <a:rPr lang="en-US" sz="2000" dirty="0" err="1"/>
              <a:t>експерт</a:t>
            </a:r>
            <a:r>
              <a:rPr lang="en-US" sz="2000" dirty="0"/>
              <a:t>, </a:t>
            </a:r>
            <a:r>
              <a:rPr lang="en-US" sz="2000" dirty="0">
                <a:hlinkClick r:id="rId3"/>
              </a:rPr>
              <a:t>y.kodjayumer@mon.bg</a:t>
            </a:r>
            <a:r>
              <a:rPr lang="en-US" sz="2000" dirty="0"/>
              <a:t> </a:t>
            </a:r>
            <a:endParaRPr lang="bg-BG" sz="2000" dirty="0" smtClean="0"/>
          </a:p>
          <a:p>
            <a:pPr marL="45720" indent="0">
              <a:buNone/>
            </a:pPr>
            <a:endParaRPr lang="en-US" sz="2000" dirty="0" smtClean="0"/>
          </a:p>
          <a:p>
            <a:r>
              <a:rPr lang="bg-BG" sz="2000" dirty="0" smtClean="0"/>
              <a:t>Г-жа Маргарита Христова, държавен експерт,</a:t>
            </a:r>
          </a:p>
          <a:p>
            <a:pPr marL="45720" indent="0">
              <a:buNone/>
            </a:pPr>
            <a:r>
              <a:rPr lang="en-US" sz="2000" dirty="0" smtClean="0">
                <a:hlinkClick r:id="rId4"/>
              </a:rPr>
              <a:t>m.hristova@mon.bg</a:t>
            </a:r>
            <a:r>
              <a:rPr lang="en-US" sz="2000" dirty="0" smtClean="0"/>
              <a:t> </a:t>
            </a:r>
            <a:endParaRPr lang="en-US" sz="2000" dirty="0"/>
          </a:p>
          <a:p>
            <a:endParaRPr lang="en-US" sz="2000" dirty="0" smtClean="0"/>
          </a:p>
          <a:p>
            <a:r>
              <a:rPr lang="en-US" sz="2000" dirty="0" smtClean="0"/>
              <a:t>г-</a:t>
            </a:r>
            <a:r>
              <a:rPr lang="en-US" sz="2000" dirty="0" err="1" smtClean="0"/>
              <a:t>жа</a:t>
            </a:r>
            <a:r>
              <a:rPr lang="en-US" sz="2000" dirty="0" smtClean="0"/>
              <a:t> </a:t>
            </a:r>
            <a:r>
              <a:rPr lang="en-US" sz="2000" dirty="0" err="1"/>
              <a:t>Златина</a:t>
            </a:r>
            <a:r>
              <a:rPr lang="en-US" sz="2000" dirty="0"/>
              <a:t> </a:t>
            </a:r>
            <a:r>
              <a:rPr lang="en-US" sz="2000" dirty="0" err="1"/>
              <a:t>Карова</a:t>
            </a:r>
            <a:r>
              <a:rPr lang="en-US" sz="2000" dirty="0"/>
              <a:t>, </a:t>
            </a:r>
            <a:r>
              <a:rPr lang="bg-BG" sz="2000" dirty="0"/>
              <a:t> </a:t>
            </a:r>
            <a:r>
              <a:rPr lang="bg-BG" sz="2000" dirty="0" smtClean="0"/>
              <a:t>външен експерт - </a:t>
            </a:r>
            <a:r>
              <a:rPr lang="ru-RU" sz="2000" dirty="0"/>
              <a:t>Национален координатор на </a:t>
            </a:r>
            <a:r>
              <a:rPr lang="ru-RU" sz="2000" dirty="0" smtClean="0"/>
              <a:t> НКМ на РП </a:t>
            </a:r>
            <a:r>
              <a:rPr lang="ru-RU" sz="2000" dirty="0"/>
              <a:t>„</a:t>
            </a:r>
            <a:r>
              <a:rPr lang="ru-RU" sz="2000" dirty="0" err="1"/>
              <a:t>Хоризонт</a:t>
            </a:r>
            <a:r>
              <a:rPr lang="ru-RU" sz="2000" dirty="0"/>
              <a:t> 2020“</a:t>
            </a:r>
            <a:endParaRPr lang="bg-BG" sz="2000" dirty="0" smtClean="0"/>
          </a:p>
          <a:p>
            <a:pPr marL="45720" indent="0">
              <a:buNone/>
            </a:pPr>
            <a:r>
              <a:rPr lang="en-US" sz="2000" dirty="0" smtClean="0">
                <a:hlinkClick r:id="rId5"/>
              </a:rPr>
              <a:t>z.karova@mon.bg</a:t>
            </a:r>
            <a:endParaRPr lang="en-US" sz="2000" dirty="0" smtClean="0"/>
          </a:p>
          <a:p>
            <a:endParaRPr lang="en-US" sz="2000" dirty="0"/>
          </a:p>
        </p:txBody>
      </p:sp>
    </p:spTree>
    <p:extLst>
      <p:ext uri="{BB962C8B-B14F-4D97-AF65-F5344CB8AC3E}">
        <p14:creationId xmlns:p14="http://schemas.microsoft.com/office/powerpoint/2010/main" val="313682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584" y="1321970"/>
            <a:ext cx="7523758" cy="4543930"/>
          </a:xfrm>
          <a:prstGeom prst="rect">
            <a:avLst/>
          </a:prstGeom>
        </p:spPr>
      </p:pic>
      <p:sp>
        <p:nvSpPr>
          <p:cNvPr id="26" name="TextBox 25"/>
          <p:cNvSpPr txBox="1"/>
          <p:nvPr/>
        </p:nvSpPr>
        <p:spPr>
          <a:xfrm>
            <a:off x="2811273" y="375489"/>
            <a:ext cx="7783575" cy="954107"/>
          </a:xfrm>
          <a:prstGeom prst="rect">
            <a:avLst/>
          </a:prstGeom>
          <a:noFill/>
        </p:spPr>
        <p:txBody>
          <a:bodyPr wrap="square" rtlCol="0">
            <a:spAutoFit/>
          </a:bodyPr>
          <a:lstStyle/>
          <a:p>
            <a:pPr defTabSz="914400" fontAlgn="base">
              <a:spcBef>
                <a:spcPct val="0"/>
              </a:spcBef>
              <a:spcAft>
                <a:spcPct val="0"/>
              </a:spcAft>
              <a:defRPr/>
            </a:pPr>
            <a:r>
              <a:rPr lang="en-US" sz="2800" b="1" kern="0" dirty="0">
                <a:solidFill>
                  <a:srgbClr val="0E4194"/>
                </a:solidFill>
              </a:rPr>
              <a:t>Widening participation/spreading </a:t>
            </a:r>
            <a:r>
              <a:rPr lang="en-US" sz="2800" b="1" kern="0" dirty="0" smtClean="0">
                <a:solidFill>
                  <a:srgbClr val="0E4194"/>
                </a:solidFill>
              </a:rPr>
              <a:t>excellence</a:t>
            </a:r>
          </a:p>
          <a:p>
            <a:pPr defTabSz="914400" fontAlgn="base">
              <a:spcBef>
                <a:spcPct val="0"/>
              </a:spcBef>
              <a:spcAft>
                <a:spcPct val="0"/>
              </a:spcAft>
              <a:defRPr/>
            </a:pPr>
            <a:r>
              <a:rPr lang="en-US" sz="2800" b="1" kern="0" dirty="0" smtClean="0">
                <a:solidFill>
                  <a:srgbClr val="0E4194"/>
                </a:solidFill>
              </a:rPr>
              <a:t>Don’t get puzzled!</a:t>
            </a:r>
            <a:endParaRPr lang="en-GB" sz="2800" b="1" kern="0" dirty="0">
              <a:solidFill>
                <a:srgbClr val="0E4194"/>
              </a:solidFill>
            </a:endParaRPr>
          </a:p>
        </p:txBody>
      </p:sp>
      <p:sp>
        <p:nvSpPr>
          <p:cNvPr id="33" name="Rectangle 32"/>
          <p:cNvSpPr/>
          <p:nvPr/>
        </p:nvSpPr>
        <p:spPr>
          <a:xfrm>
            <a:off x="4860954" y="1484784"/>
            <a:ext cx="2514316" cy="1107996"/>
          </a:xfrm>
          <a:prstGeom prst="rect">
            <a:avLst/>
          </a:prstGeom>
        </p:spPr>
        <p:txBody>
          <a:bodyPr wrap="square" anchor="ctr">
            <a:spAutoFit/>
          </a:bodyPr>
          <a:lstStyle/>
          <a:p>
            <a:pPr algn="ctr">
              <a:spcAft>
                <a:spcPts val="1200"/>
              </a:spcAft>
              <a:defRPr/>
            </a:pPr>
            <a:r>
              <a:rPr lang="en-GB" sz="1400" b="1" dirty="0">
                <a:solidFill>
                  <a:srgbClr val="FFFFFF"/>
                </a:solidFill>
                <a:cs typeface="Arial" panose="020B0604020202020204" pitchFamily="34" charset="0"/>
              </a:rPr>
              <a:t>15 </a:t>
            </a:r>
            <a:r>
              <a:rPr lang="en-GB" sz="1400" dirty="0">
                <a:solidFill>
                  <a:srgbClr val="FFFFFF"/>
                </a:solidFill>
                <a:cs typeface="Arial" panose="020B0604020202020204" pitchFamily="34" charset="0"/>
              </a:rPr>
              <a:t>Member States</a:t>
            </a:r>
            <a:r>
              <a:rPr lang="en-GB" sz="1400" b="1" dirty="0">
                <a:solidFill>
                  <a:srgbClr val="FFFFFF"/>
                </a:solidFill>
                <a:cs typeface="Arial" panose="020B0604020202020204" pitchFamily="34" charset="0"/>
              </a:rPr>
              <a:t> and 9 outermost regions eligible for coordinators</a:t>
            </a:r>
          </a:p>
          <a:p>
            <a:pPr algn="ctr">
              <a:spcAft>
                <a:spcPts val="1200"/>
              </a:spcAft>
              <a:defRPr/>
            </a:pPr>
            <a:r>
              <a:rPr lang="en-GB" sz="1400" b="1" dirty="0">
                <a:solidFill>
                  <a:srgbClr val="FFFFFF"/>
                </a:solidFill>
                <a:cs typeface="Arial" panose="020B0604020202020204" pitchFamily="34" charset="0"/>
              </a:rPr>
              <a:t>At least 3.3% budget</a:t>
            </a:r>
          </a:p>
        </p:txBody>
      </p:sp>
      <p:pic>
        <p:nvPicPr>
          <p:cNvPr id="34" name="Picture 2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9889" y="535831"/>
            <a:ext cx="751384" cy="60110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2546565" y="5145585"/>
            <a:ext cx="1080120" cy="307777"/>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Teaming </a:t>
            </a:r>
          </a:p>
        </p:txBody>
      </p:sp>
      <p:sp>
        <p:nvSpPr>
          <p:cNvPr id="35" name="Rectangle 34"/>
          <p:cNvSpPr/>
          <p:nvPr/>
        </p:nvSpPr>
        <p:spPr>
          <a:xfrm>
            <a:off x="4512680" y="5145585"/>
            <a:ext cx="1223281" cy="307777"/>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ERA-Chairs</a:t>
            </a:r>
          </a:p>
        </p:txBody>
      </p:sp>
      <p:sp>
        <p:nvSpPr>
          <p:cNvPr id="36" name="Rectangle 35"/>
          <p:cNvSpPr/>
          <p:nvPr/>
        </p:nvSpPr>
        <p:spPr>
          <a:xfrm>
            <a:off x="7032104" y="4850576"/>
            <a:ext cx="2664296" cy="738664"/>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Excellence initiatives</a:t>
            </a:r>
          </a:p>
          <a:p>
            <a:pPr algn="ctr">
              <a:defRPr/>
            </a:pPr>
            <a:endParaRPr lang="en-IE" sz="1400" dirty="0">
              <a:solidFill>
                <a:srgbClr val="FFFFFF"/>
              </a:solidFill>
              <a:cs typeface="Arial" panose="020B0604020202020204" pitchFamily="34" charset="0"/>
            </a:endParaRPr>
          </a:p>
          <a:p>
            <a:pPr algn="ctr">
              <a:defRPr/>
            </a:pPr>
            <a:r>
              <a:rPr lang="en-IE" sz="1400" dirty="0">
                <a:solidFill>
                  <a:srgbClr val="FFFFFF"/>
                </a:solidFill>
                <a:cs typeface="Arial" panose="020B0604020202020204" pitchFamily="34" charset="0"/>
              </a:rPr>
              <a:t>Brain circulation</a:t>
            </a:r>
            <a:endParaRPr lang="fr-BE" sz="1400" dirty="0">
              <a:solidFill>
                <a:srgbClr val="FFFFFF"/>
              </a:solidFill>
              <a:cs typeface="Arial" panose="020B0604020202020204" pitchFamily="34" charset="0"/>
            </a:endParaRPr>
          </a:p>
        </p:txBody>
      </p:sp>
      <p:sp>
        <p:nvSpPr>
          <p:cNvPr id="37" name="Rectangle 36"/>
          <p:cNvSpPr/>
          <p:nvPr/>
        </p:nvSpPr>
        <p:spPr>
          <a:xfrm>
            <a:off x="2546565" y="3570952"/>
            <a:ext cx="1821273" cy="307777"/>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Match-making</a:t>
            </a:r>
            <a:endParaRPr lang="fr-BE" sz="1400" dirty="0">
              <a:solidFill>
                <a:srgbClr val="FFFFFF"/>
              </a:solidFill>
              <a:cs typeface="Arial" panose="020B0604020202020204" pitchFamily="34" charset="0"/>
            </a:endParaRPr>
          </a:p>
        </p:txBody>
      </p:sp>
      <p:sp>
        <p:nvSpPr>
          <p:cNvPr id="38" name="Rectangle 37"/>
          <p:cNvSpPr/>
          <p:nvPr/>
        </p:nvSpPr>
        <p:spPr>
          <a:xfrm>
            <a:off x="2546564" y="1395934"/>
            <a:ext cx="1749236" cy="1384995"/>
          </a:xfrm>
          <a:prstGeom prst="rect">
            <a:avLst/>
          </a:prstGeom>
        </p:spPr>
        <p:txBody>
          <a:bodyPr wrap="square" anchor="ctr">
            <a:spAutoFit/>
          </a:bodyPr>
          <a:lstStyle/>
          <a:p>
            <a:pPr algn="ctr">
              <a:defRPr/>
            </a:pPr>
            <a:r>
              <a:rPr lang="en-IE" sz="1400" dirty="0">
                <a:solidFill>
                  <a:srgbClr val="FFFFFF"/>
                </a:solidFill>
                <a:cs typeface="Arial" panose="020B0604020202020204" pitchFamily="34" charset="0"/>
              </a:rPr>
              <a:t>National Contact Point (NCP) </a:t>
            </a:r>
            <a:br>
              <a:rPr lang="en-IE" sz="1400" dirty="0">
                <a:solidFill>
                  <a:srgbClr val="FFFFFF"/>
                </a:solidFill>
                <a:cs typeface="Arial" panose="020B0604020202020204" pitchFamily="34" charset="0"/>
              </a:rPr>
            </a:br>
            <a:r>
              <a:rPr lang="en-IE" sz="1400" dirty="0">
                <a:solidFill>
                  <a:srgbClr val="FFFFFF"/>
                </a:solidFill>
                <a:cs typeface="Arial" panose="020B0604020202020204" pitchFamily="34" charset="0"/>
              </a:rPr>
              <a:t>Support</a:t>
            </a:r>
          </a:p>
          <a:p>
            <a:pPr algn="ctr">
              <a:defRPr/>
            </a:pPr>
            <a:endParaRPr lang="en-IE" sz="1400" dirty="0">
              <a:solidFill>
                <a:srgbClr val="FFFFFF"/>
              </a:solidFill>
              <a:cs typeface="Arial" panose="020B0604020202020204" pitchFamily="34" charset="0"/>
            </a:endParaRPr>
          </a:p>
          <a:p>
            <a:pPr algn="ctr">
              <a:defRPr/>
            </a:pPr>
            <a:r>
              <a:rPr lang="en-IE" sz="1400" dirty="0">
                <a:solidFill>
                  <a:srgbClr val="FFFFFF"/>
                </a:solidFill>
                <a:cs typeface="Arial" panose="020B0604020202020204" pitchFamily="34" charset="0"/>
              </a:rPr>
              <a:t>Pre-proposal checks</a:t>
            </a:r>
            <a:endParaRPr lang="fr-BE" sz="1400" dirty="0">
              <a:solidFill>
                <a:srgbClr val="FFFFFF"/>
              </a:solidFill>
              <a:cs typeface="Arial" panose="020B0604020202020204" pitchFamily="34" charset="0"/>
            </a:endParaRPr>
          </a:p>
        </p:txBody>
      </p:sp>
      <p:sp>
        <p:nvSpPr>
          <p:cNvPr id="39" name="Rectangle 38"/>
          <p:cNvSpPr/>
          <p:nvPr/>
        </p:nvSpPr>
        <p:spPr>
          <a:xfrm>
            <a:off x="7903016" y="1820839"/>
            <a:ext cx="1728192" cy="523220"/>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Recognition of participation</a:t>
            </a:r>
            <a:endParaRPr lang="fr-BE" sz="1400" dirty="0">
              <a:solidFill>
                <a:srgbClr val="FFFFFF"/>
              </a:solidFill>
              <a:cs typeface="Arial" panose="020B0604020202020204" pitchFamily="34" charset="0"/>
            </a:endParaRPr>
          </a:p>
        </p:txBody>
      </p:sp>
      <p:sp>
        <p:nvSpPr>
          <p:cNvPr id="41" name="Rectangle 40"/>
          <p:cNvSpPr/>
          <p:nvPr/>
        </p:nvSpPr>
        <p:spPr>
          <a:xfrm>
            <a:off x="7903016" y="3548825"/>
            <a:ext cx="1728192" cy="307777"/>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Hop-on</a:t>
            </a:r>
            <a:endParaRPr lang="fr-BE" sz="1400" dirty="0">
              <a:solidFill>
                <a:srgbClr val="FFFFFF"/>
              </a:solidFill>
              <a:cs typeface="Arial" panose="020B0604020202020204" pitchFamily="34" charset="0"/>
            </a:endParaRPr>
          </a:p>
        </p:txBody>
      </p:sp>
      <p:sp>
        <p:nvSpPr>
          <p:cNvPr id="42" name="Rectangle 41"/>
          <p:cNvSpPr/>
          <p:nvPr/>
        </p:nvSpPr>
        <p:spPr>
          <a:xfrm>
            <a:off x="4565113" y="2996953"/>
            <a:ext cx="3061774" cy="1354217"/>
          </a:xfrm>
          <a:prstGeom prst="rect">
            <a:avLst/>
          </a:prstGeom>
        </p:spPr>
        <p:txBody>
          <a:bodyPr wrap="square">
            <a:spAutoFit/>
          </a:bodyPr>
          <a:lstStyle/>
          <a:p>
            <a:pPr algn="ctr">
              <a:defRPr/>
            </a:pPr>
            <a:r>
              <a:rPr lang="fr-BE" sz="2000" dirty="0">
                <a:solidFill>
                  <a:srgbClr val="FFFFFF"/>
                </a:solidFill>
                <a:cs typeface="Arial" panose="020B0604020202020204" pitchFamily="34" charset="0"/>
              </a:rPr>
              <a:t>EXCELLENCE</a:t>
            </a:r>
          </a:p>
          <a:p>
            <a:pPr algn="ctr">
              <a:spcAft>
                <a:spcPts val="1200"/>
              </a:spcAft>
              <a:defRPr/>
            </a:pPr>
            <a:r>
              <a:rPr lang="fr-BE" sz="1400" dirty="0">
                <a:solidFill>
                  <a:srgbClr val="FFFFFF"/>
                </a:solidFill>
                <a:cs typeface="Arial" panose="020B0604020202020204" pitchFamily="34" charset="0"/>
              </a:rPr>
              <a:t>Foster participation</a:t>
            </a:r>
          </a:p>
          <a:p>
            <a:pPr algn="ctr">
              <a:spcAft>
                <a:spcPts val="1200"/>
              </a:spcAft>
              <a:defRPr/>
            </a:pPr>
            <a:r>
              <a:rPr lang="fr-BE" sz="1400" dirty="0">
                <a:solidFill>
                  <a:srgbClr val="FFFFFF"/>
                </a:solidFill>
                <a:cs typeface="Arial" panose="020B0604020202020204" pitchFamily="34" charset="0"/>
              </a:rPr>
              <a:t>Facilitate collaborative links</a:t>
            </a:r>
          </a:p>
          <a:p>
            <a:pPr algn="ctr">
              <a:spcAft>
                <a:spcPts val="1200"/>
              </a:spcAft>
              <a:defRPr/>
            </a:pPr>
            <a:r>
              <a:rPr lang="fr-BE" sz="1400" dirty="0">
                <a:solidFill>
                  <a:srgbClr val="FFFFFF"/>
                </a:solidFill>
                <a:cs typeface="Arial" panose="020B0604020202020204" pitchFamily="34" charset="0"/>
              </a:rPr>
              <a:t>Contribute to reducing R&amp;I divide</a:t>
            </a:r>
          </a:p>
        </p:txBody>
      </p:sp>
      <p:sp>
        <p:nvSpPr>
          <p:cNvPr id="43" name="Rectangle 42"/>
          <p:cNvSpPr/>
          <p:nvPr/>
        </p:nvSpPr>
        <p:spPr>
          <a:xfrm>
            <a:off x="3484993" y="5145585"/>
            <a:ext cx="1080120" cy="307777"/>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Twinning </a:t>
            </a:r>
          </a:p>
        </p:txBody>
      </p:sp>
      <p:sp>
        <p:nvSpPr>
          <p:cNvPr id="44" name="Rectangle 43"/>
          <p:cNvSpPr/>
          <p:nvPr/>
        </p:nvSpPr>
        <p:spPr>
          <a:xfrm>
            <a:off x="5662518" y="5145585"/>
            <a:ext cx="900242" cy="307777"/>
          </a:xfrm>
          <a:prstGeom prst="rect">
            <a:avLst/>
          </a:prstGeom>
        </p:spPr>
        <p:txBody>
          <a:bodyPr wrap="square">
            <a:spAutoFit/>
          </a:bodyPr>
          <a:lstStyle/>
          <a:p>
            <a:pPr algn="ctr">
              <a:defRPr/>
            </a:pPr>
            <a:r>
              <a:rPr lang="en-IE" sz="1400" dirty="0">
                <a:solidFill>
                  <a:srgbClr val="FFFFFF"/>
                </a:solidFill>
                <a:cs typeface="Arial" panose="020B0604020202020204" pitchFamily="34" charset="0"/>
              </a:rPr>
              <a:t>COST</a:t>
            </a:r>
          </a:p>
        </p:txBody>
      </p:sp>
      <p:sp>
        <p:nvSpPr>
          <p:cNvPr id="2" name="Slide Number Placeholder 1"/>
          <p:cNvSpPr>
            <a:spLocks noGrp="1"/>
          </p:cNvSpPr>
          <p:nvPr>
            <p:ph type="sldNum" sz="quarter" idx="12"/>
          </p:nvPr>
        </p:nvSpPr>
        <p:spPr/>
        <p:txBody>
          <a:bodyPr/>
          <a:lstStyle/>
          <a:p>
            <a:pPr>
              <a:defRPr/>
            </a:pPr>
            <a:fld id="{F46C79FD-C571-418B-AB0F-5EE936C85276}" type="slidenum">
              <a:rPr lang="en-GB" smtClean="0">
                <a:solidFill>
                  <a:srgbClr val="4D4D4D">
                    <a:tint val="75000"/>
                  </a:srgbClr>
                </a:solidFill>
              </a:rPr>
              <a:pPr>
                <a:defRPr/>
              </a:pPr>
              <a:t>3</a:t>
            </a:fld>
            <a:endParaRPr lang="en-GB">
              <a:solidFill>
                <a:srgbClr val="4D4D4D">
                  <a:tint val="75000"/>
                </a:srgbClr>
              </a:solidFill>
            </a:endParaRPr>
          </a:p>
        </p:txBody>
      </p:sp>
    </p:spTree>
    <p:extLst>
      <p:ext uri="{BB962C8B-B14F-4D97-AF65-F5344CB8AC3E}">
        <p14:creationId xmlns:p14="http://schemas.microsoft.com/office/powerpoint/2010/main" val="4195563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925975" y="0"/>
            <a:ext cx="10560347" cy="1265217"/>
          </a:xfrm>
        </p:spPr>
        <p:txBody>
          <a:bodyPr/>
          <a:lstStyle/>
          <a:p>
            <a:pPr lvl="0" algn="ctr"/>
            <a:r>
              <a:rPr lang="en-IE" altLang="bg-BG" sz="2800" b="1" u="sng" dirty="0">
                <a:solidFill>
                  <a:schemeClr val="tx1"/>
                </a:solidFill>
                <a:latin typeface="Calibri" pitchFamily="34" charset="0"/>
                <a:ea typeface="Calibri" pitchFamily="34" charset="0"/>
                <a:cs typeface="Times New Roman" pitchFamily="18" charset="0"/>
              </a:rPr>
              <a:t>Comparison of key characteristics of widening actions and </a:t>
            </a:r>
            <a:r>
              <a:rPr lang="en-IE" altLang="bg-BG" sz="2800" b="1" i="1" u="sng" dirty="0">
                <a:solidFill>
                  <a:schemeClr val="tx1"/>
                </a:solidFill>
                <a:latin typeface="Calibri" pitchFamily="34" charset="0"/>
                <a:ea typeface="Calibri" pitchFamily="34" charset="0"/>
                <a:cs typeface="Times New Roman" pitchFamily="18" charset="0"/>
              </a:rPr>
              <a:t>related other schemes outside widening WP</a:t>
            </a:r>
            <a:r>
              <a:rPr lang="en-IE" altLang="bg-BG" sz="2800" dirty="0">
                <a:solidFill>
                  <a:schemeClr val="tx1"/>
                </a:solidFill>
                <a:latin typeface="Arial" pitchFamily="34" charset="0"/>
                <a:cs typeface="Arial" pitchFamily="34" charset="0"/>
              </a:rPr>
              <a:t/>
            </a:r>
            <a:br>
              <a:rPr lang="en-IE" altLang="bg-BG" sz="2800" dirty="0">
                <a:solidFill>
                  <a:schemeClr val="tx1"/>
                </a:solidFill>
                <a:latin typeface="Arial" pitchFamily="34" charset="0"/>
                <a:cs typeface="Arial" pitchFamily="34" charset="0"/>
              </a:rPr>
            </a:br>
            <a:endParaRPr lang="bg-BG"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815" y="995422"/>
            <a:ext cx="11551534" cy="563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85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474" y="424873"/>
            <a:ext cx="10451848" cy="785091"/>
          </a:xfrm>
        </p:spPr>
        <p:txBody>
          <a:bodyPr/>
          <a:lstStyle/>
          <a:p>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Teaming for Excellence</a:t>
            </a:r>
            <a:endParaRPr lang="en-GB" sz="3600" b="1" dirty="0"/>
          </a:p>
        </p:txBody>
      </p:sp>
      <p:sp>
        <p:nvSpPr>
          <p:cNvPr id="3" name="Content Placeholder 2"/>
          <p:cNvSpPr>
            <a:spLocks noGrp="1"/>
          </p:cNvSpPr>
          <p:nvPr>
            <p:ph sz="half" idx="1"/>
          </p:nvPr>
        </p:nvSpPr>
        <p:spPr>
          <a:xfrm>
            <a:off x="803564" y="1366982"/>
            <a:ext cx="11011447" cy="4817249"/>
          </a:xfrm>
        </p:spPr>
        <p:txBody>
          <a:bodyPr/>
          <a:lstStyle/>
          <a:p>
            <a:pPr marL="0" indent="0" algn="just">
              <a:buNone/>
            </a:pPr>
            <a:r>
              <a:rPr lang="en-GB" sz="2000" b="1" dirty="0" smtClean="0"/>
              <a:t>Objective</a:t>
            </a:r>
            <a:r>
              <a:rPr lang="en-GB" sz="2000" dirty="0" smtClean="0"/>
              <a:t>:</a:t>
            </a:r>
            <a:r>
              <a:rPr lang="en-US" sz="2000" dirty="0" smtClean="0"/>
              <a:t> to support </a:t>
            </a:r>
            <a:r>
              <a:rPr lang="en-US" sz="2000" dirty="0"/>
              <a:t>the creation of new </a:t>
            </a:r>
            <a:r>
              <a:rPr lang="en-US" sz="2000" dirty="0" smtClean="0"/>
              <a:t>Centers </a:t>
            </a:r>
            <a:r>
              <a:rPr lang="en-US" sz="2000" dirty="0"/>
              <a:t>of </a:t>
            </a:r>
            <a:r>
              <a:rPr lang="en-US" sz="2000" dirty="0" smtClean="0"/>
              <a:t>Excellence </a:t>
            </a:r>
            <a:r>
              <a:rPr lang="en-US" sz="2000" dirty="0"/>
              <a:t>or upgrading the existing ones in eligible countries in a chosen scientific </a:t>
            </a:r>
            <a:r>
              <a:rPr lang="en-US" sz="2000" dirty="0" smtClean="0"/>
              <a:t>domain</a:t>
            </a:r>
            <a:endParaRPr lang="en-GB" sz="2000" dirty="0" smtClean="0"/>
          </a:p>
          <a:p>
            <a:pPr marL="0" indent="0" algn="just">
              <a:spcAft>
                <a:spcPts val="600"/>
              </a:spcAft>
              <a:buNone/>
            </a:pPr>
            <a:r>
              <a:rPr lang="en-US" sz="2000" b="1" dirty="0" smtClean="0"/>
              <a:t>Scope: </a:t>
            </a:r>
            <a:r>
              <a:rPr lang="en-US" sz="1600" dirty="0"/>
              <a:t>Teaming </a:t>
            </a:r>
            <a:r>
              <a:rPr lang="en-US" sz="1600" dirty="0" smtClean="0"/>
              <a:t>projects </a:t>
            </a:r>
            <a:r>
              <a:rPr lang="en-US" sz="1600" dirty="0"/>
              <a:t>will be implemented as a </a:t>
            </a:r>
            <a:r>
              <a:rPr lang="en-US" sz="1600" b="1" dirty="0"/>
              <a:t>CSA</a:t>
            </a:r>
            <a:r>
              <a:rPr lang="en-US" sz="1600" dirty="0"/>
              <a:t> under Horizon Europe with grant of </a:t>
            </a:r>
            <a:r>
              <a:rPr lang="en-US" sz="1600" b="1" dirty="0"/>
              <a:t>up to 15 million € </a:t>
            </a:r>
            <a:r>
              <a:rPr lang="en-US" sz="1600" dirty="0"/>
              <a:t>involving the </a:t>
            </a:r>
            <a:r>
              <a:rPr lang="en-US" sz="1600" b="1" dirty="0"/>
              <a:t>coordinator established in an eligible country </a:t>
            </a:r>
            <a:r>
              <a:rPr lang="en-US" sz="1600" dirty="0"/>
              <a:t>and </a:t>
            </a:r>
            <a:r>
              <a:rPr lang="en-US" sz="1600" b="1" dirty="0"/>
              <a:t>at least one university or research </a:t>
            </a:r>
            <a:r>
              <a:rPr lang="en-US" sz="1600" b="1" dirty="0" err="1"/>
              <a:t>organisation</a:t>
            </a:r>
            <a:r>
              <a:rPr lang="en-US" sz="1600" b="1" dirty="0"/>
              <a:t> from a different country </a:t>
            </a:r>
            <a:r>
              <a:rPr lang="en-US" sz="1600" dirty="0"/>
              <a:t>with an outstanding international reputation in research and innovation excellence in the chosen scientific domain.</a:t>
            </a:r>
          </a:p>
          <a:p>
            <a:pPr marL="0" indent="0" algn="just">
              <a:spcAft>
                <a:spcPts val="600"/>
              </a:spcAft>
              <a:buNone/>
            </a:pPr>
            <a:r>
              <a:rPr lang="en-US" sz="1600" dirty="0"/>
              <a:t>This will be a </a:t>
            </a:r>
            <a:r>
              <a:rPr lang="en-US" sz="1600" b="1" dirty="0"/>
              <a:t>single</a:t>
            </a:r>
            <a:r>
              <a:rPr lang="en-US" sz="1600" dirty="0"/>
              <a:t> </a:t>
            </a:r>
            <a:r>
              <a:rPr lang="en-US" sz="1600" b="1" dirty="0"/>
              <a:t>application</a:t>
            </a:r>
            <a:r>
              <a:rPr lang="en-US" sz="1600" dirty="0"/>
              <a:t> evaluated in </a:t>
            </a:r>
            <a:r>
              <a:rPr lang="en-US" sz="1600" b="1" dirty="0"/>
              <a:t>a two-stage evaluation procedure </a:t>
            </a:r>
            <a:r>
              <a:rPr lang="en-US" sz="1600" dirty="0"/>
              <a:t>with a possibility of evaluating the co-financed part (ERDF etc.). </a:t>
            </a:r>
          </a:p>
          <a:p>
            <a:pPr marL="0" indent="0" algn="just">
              <a:spcAft>
                <a:spcPts val="600"/>
              </a:spcAft>
              <a:buNone/>
            </a:pPr>
            <a:r>
              <a:rPr lang="en-US" sz="1600" dirty="0"/>
              <a:t>In the </a:t>
            </a:r>
            <a:r>
              <a:rPr lang="en-US" sz="1600" b="1" dirty="0"/>
              <a:t>first stage</a:t>
            </a:r>
            <a:r>
              <a:rPr lang="en-US" sz="1600" dirty="0"/>
              <a:t> of evaluation main elements to be considered:</a:t>
            </a:r>
          </a:p>
          <a:p>
            <a:pPr algn="just">
              <a:spcAft>
                <a:spcPts val="600"/>
              </a:spcAft>
            </a:pPr>
            <a:r>
              <a:rPr lang="en-US" sz="1600" b="1" dirty="0"/>
              <a:t>R&amp;I excellence and the conceptual approach </a:t>
            </a:r>
            <a:r>
              <a:rPr lang="en-US" sz="1600" dirty="0"/>
              <a:t>for the Centers of Excellence</a:t>
            </a:r>
          </a:p>
          <a:p>
            <a:pPr algn="just">
              <a:spcAft>
                <a:spcPts val="600"/>
              </a:spcAft>
            </a:pPr>
            <a:r>
              <a:rPr lang="en-US" sz="1600" dirty="0"/>
              <a:t>how to access </a:t>
            </a:r>
            <a:r>
              <a:rPr lang="en-US" sz="1600" b="1" dirty="0"/>
              <a:t>complementary funding </a:t>
            </a:r>
            <a:r>
              <a:rPr lang="en-US" sz="1600" dirty="0"/>
              <a:t>from other sources</a:t>
            </a:r>
          </a:p>
          <a:p>
            <a:pPr algn="just">
              <a:spcAft>
                <a:spcPts val="600"/>
              </a:spcAft>
            </a:pPr>
            <a:r>
              <a:rPr lang="en-US" sz="1600" dirty="0"/>
              <a:t>how the </a:t>
            </a:r>
            <a:r>
              <a:rPr lang="en-US" sz="1600" b="1" dirty="0"/>
              <a:t>autonomy</a:t>
            </a:r>
            <a:r>
              <a:rPr lang="en-US" sz="1600" dirty="0"/>
              <a:t> of the envisaged center will be ensured and the necessary human resources recruited and retained </a:t>
            </a:r>
          </a:p>
          <a:p>
            <a:pPr marL="0" indent="0" algn="just">
              <a:spcAft>
                <a:spcPts val="600"/>
              </a:spcAft>
              <a:buNone/>
            </a:pPr>
            <a:r>
              <a:rPr lang="en-US" sz="1600" dirty="0"/>
              <a:t>In the </a:t>
            </a:r>
            <a:r>
              <a:rPr lang="en-US" sz="1600" b="1" dirty="0"/>
              <a:t>second stage</a:t>
            </a:r>
            <a:r>
              <a:rPr lang="en-US" sz="1600" dirty="0"/>
              <a:t> the applicants successful in stage one will be invited to submit </a:t>
            </a:r>
            <a:r>
              <a:rPr lang="en-US" sz="1600" b="1" dirty="0"/>
              <a:t>a full proposal </a:t>
            </a:r>
            <a:r>
              <a:rPr lang="en-US" sz="1600" dirty="0"/>
              <a:t>(including </a:t>
            </a:r>
            <a:r>
              <a:rPr lang="en-US" sz="1600" b="1" dirty="0"/>
              <a:t>investment plan and binding commitment for the necessary complementary funding.</a:t>
            </a:r>
            <a:endParaRPr lang="en-US" sz="1600" dirty="0"/>
          </a:p>
          <a:p>
            <a:pPr marL="0" indent="0" algn="just">
              <a:buNone/>
            </a:pPr>
            <a:endParaRPr lang="en-US" sz="2000" b="1" dirty="0"/>
          </a:p>
          <a:p>
            <a:pPr marL="0" indent="0" algn="just">
              <a:buNone/>
            </a:pPr>
            <a:endParaRPr lang="en-GB" sz="2000" b="1" dirty="0" smtClean="0"/>
          </a:p>
          <a:p>
            <a:pPr marL="0" indent="0" algn="just">
              <a:buNone/>
            </a:pPr>
            <a:endParaRPr lang="en-GB" sz="2000" b="1" dirty="0"/>
          </a:p>
          <a:p>
            <a:pPr marL="0" indent="0" algn="jus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2899555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474" y="424873"/>
            <a:ext cx="10451848" cy="785091"/>
          </a:xfrm>
        </p:spPr>
        <p:txBody>
          <a:bodyPr/>
          <a:lstStyle/>
          <a:p>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Twinning</a:t>
            </a:r>
            <a:endParaRPr lang="en-GB" sz="3600" b="1" dirty="0"/>
          </a:p>
        </p:txBody>
      </p:sp>
      <p:sp>
        <p:nvSpPr>
          <p:cNvPr id="3" name="Content Placeholder 2"/>
          <p:cNvSpPr>
            <a:spLocks noGrp="1"/>
          </p:cNvSpPr>
          <p:nvPr>
            <p:ph sz="half" idx="1"/>
          </p:nvPr>
        </p:nvSpPr>
        <p:spPr>
          <a:xfrm>
            <a:off x="803564" y="1366982"/>
            <a:ext cx="11011447" cy="4817249"/>
          </a:xfrm>
        </p:spPr>
        <p:txBody>
          <a:bodyPr/>
          <a:lstStyle/>
          <a:p>
            <a:pPr marL="0" indent="0" algn="just">
              <a:spcAft>
                <a:spcPts val="600"/>
              </a:spcAft>
              <a:buNone/>
            </a:pPr>
            <a:r>
              <a:rPr lang="en-GB" sz="2000" b="1" dirty="0" smtClean="0"/>
              <a:t>Objective</a:t>
            </a:r>
            <a:r>
              <a:rPr lang="en-GB" sz="2000" dirty="0" smtClean="0"/>
              <a:t>:</a:t>
            </a:r>
            <a:r>
              <a:rPr lang="en-US" sz="2000" dirty="0" smtClean="0"/>
              <a:t> to strengthen </a:t>
            </a:r>
            <a:r>
              <a:rPr lang="en-US" sz="2000" dirty="0"/>
              <a:t>a defined field of research in a university or research </a:t>
            </a:r>
            <a:r>
              <a:rPr lang="en-US" sz="2000" dirty="0" err="1"/>
              <a:t>organisation</a:t>
            </a:r>
            <a:r>
              <a:rPr lang="en-US" sz="2000" dirty="0"/>
              <a:t> by linking it with at </a:t>
            </a:r>
            <a:r>
              <a:rPr lang="en-US" sz="2000" b="1" dirty="0"/>
              <a:t>least two </a:t>
            </a:r>
            <a:r>
              <a:rPr lang="en-US" sz="2000" dirty="0"/>
              <a:t>internationally-leading research institutions in other Member States or Associated </a:t>
            </a:r>
            <a:r>
              <a:rPr lang="en-US" sz="2000" dirty="0" smtClean="0"/>
              <a:t>Countries</a:t>
            </a:r>
          </a:p>
          <a:p>
            <a:pPr marL="0" indent="0" algn="just">
              <a:spcAft>
                <a:spcPts val="600"/>
              </a:spcAft>
              <a:buNone/>
            </a:pPr>
            <a:r>
              <a:rPr lang="en-US" sz="1600" b="1" dirty="0"/>
              <a:t>Scope</a:t>
            </a:r>
            <a:r>
              <a:rPr lang="en-US" sz="1600" dirty="0"/>
              <a:t>: Twinning </a:t>
            </a:r>
            <a:r>
              <a:rPr lang="en-US" sz="1600" dirty="0" smtClean="0"/>
              <a:t>projects </a:t>
            </a:r>
            <a:r>
              <a:rPr lang="en-US" sz="1600" dirty="0"/>
              <a:t>will be implemented as a CSA under Horizon Europe with grant of up to 1,5 million € involving the coordinator established in an eligible country and at least two university or research </a:t>
            </a:r>
            <a:r>
              <a:rPr lang="en-US" sz="1600" dirty="0" err="1"/>
              <a:t>organisation</a:t>
            </a:r>
            <a:r>
              <a:rPr lang="en-US" sz="1600" dirty="0"/>
              <a:t> from a different country with an outstanding international reputation in research and innovation excellence in the chosen scientific domain. </a:t>
            </a:r>
          </a:p>
          <a:p>
            <a:pPr marL="0" indent="0" algn="just">
              <a:spcAft>
                <a:spcPts val="600"/>
              </a:spcAft>
              <a:buNone/>
            </a:pPr>
            <a:r>
              <a:rPr lang="en-US" sz="1600" dirty="0"/>
              <a:t>Successful twinning proposals will have:</a:t>
            </a:r>
          </a:p>
          <a:p>
            <a:pPr marL="0" indent="0" algn="just">
              <a:spcAft>
                <a:spcPts val="600"/>
              </a:spcAft>
              <a:buNone/>
            </a:pPr>
            <a:r>
              <a:rPr lang="en-US" sz="1600" dirty="0"/>
              <a:t>comprehensive scientific strategy for stepping up and stimulating scientific excellence and innovation capacity in a defined area of research</a:t>
            </a:r>
          </a:p>
          <a:p>
            <a:pPr marL="0" indent="0" algn="just">
              <a:spcAft>
                <a:spcPts val="600"/>
              </a:spcAft>
              <a:buNone/>
            </a:pPr>
            <a:r>
              <a:rPr lang="en-US" sz="1600" dirty="0"/>
              <a:t>clearly outlined the scientific quality of the partners involved</a:t>
            </a:r>
          </a:p>
          <a:p>
            <a:pPr marL="0" indent="0" algn="just">
              <a:spcAft>
                <a:spcPts val="600"/>
              </a:spcAft>
              <a:buNone/>
            </a:pPr>
            <a:r>
              <a:rPr lang="en-US" sz="1600" dirty="0"/>
              <a:t>a dedicated work package or task focused on strengthening the research management and administration skills of the coordinating institution from the Widening country</a:t>
            </a:r>
          </a:p>
          <a:p>
            <a:pPr marL="0" indent="0" algn="just">
              <a:spcAft>
                <a:spcPts val="600"/>
              </a:spcAft>
              <a:buNone/>
            </a:pPr>
            <a:r>
              <a:rPr lang="en-US" sz="1600" dirty="0"/>
              <a:t>research, consumables and small equipment costs become eligible (around 25% of the requested total funding)</a:t>
            </a:r>
          </a:p>
          <a:p>
            <a:pPr marL="0" indent="0" algn="just">
              <a:spcAft>
                <a:spcPts val="600"/>
              </a:spcAft>
              <a:buNone/>
            </a:pPr>
            <a:endParaRPr lang="en-US" sz="2000" dirty="0"/>
          </a:p>
          <a:p>
            <a:pPr algn="just">
              <a:spcAft>
                <a:spcPts val="600"/>
              </a:spcAft>
            </a:pPr>
            <a:endParaRPr lang="en-US" sz="2000" dirty="0"/>
          </a:p>
          <a:p>
            <a:pPr marL="0" indent="0" algn="just">
              <a:spcAft>
                <a:spcPts val="600"/>
              </a:spcAft>
              <a:buNone/>
            </a:pPr>
            <a:endParaRPr lang="en-GB" sz="2000" dirty="0" smtClean="0"/>
          </a:p>
          <a:p>
            <a:pPr marL="0" indent="0" algn="just">
              <a:spcAft>
                <a:spcPts val="600"/>
              </a:spcAft>
              <a:buNone/>
            </a:pPr>
            <a:endParaRPr lang="en-GB" sz="2000" b="1" dirty="0"/>
          </a:p>
          <a:p>
            <a:pPr marL="0" indent="0" algn="jus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4240395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474" y="424873"/>
            <a:ext cx="10451848" cy="785091"/>
          </a:xfrm>
        </p:spPr>
        <p:txBody>
          <a:bodyPr/>
          <a:lstStyle/>
          <a:p>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Excellence Hubs</a:t>
            </a:r>
            <a:endParaRPr lang="en-GB" sz="3600" b="1" dirty="0"/>
          </a:p>
        </p:txBody>
      </p:sp>
      <p:sp>
        <p:nvSpPr>
          <p:cNvPr id="3" name="Content Placeholder 2"/>
          <p:cNvSpPr>
            <a:spLocks noGrp="1"/>
          </p:cNvSpPr>
          <p:nvPr>
            <p:ph sz="half" idx="1"/>
          </p:nvPr>
        </p:nvSpPr>
        <p:spPr>
          <a:xfrm>
            <a:off x="803564" y="1366982"/>
            <a:ext cx="11011447" cy="4817249"/>
          </a:xfrm>
        </p:spPr>
        <p:txBody>
          <a:bodyPr/>
          <a:lstStyle/>
          <a:p>
            <a:pPr marL="0" indent="0" algn="just">
              <a:spcAft>
                <a:spcPts val="600"/>
              </a:spcAft>
              <a:buNone/>
            </a:pPr>
            <a:r>
              <a:rPr lang="en-GB" sz="2000" b="1" dirty="0" smtClean="0"/>
              <a:t>Objective</a:t>
            </a:r>
            <a:r>
              <a:rPr lang="en-GB" sz="2000" dirty="0" smtClean="0"/>
              <a:t>: to </a:t>
            </a:r>
            <a:r>
              <a:rPr lang="en-US" sz="2000" dirty="0" smtClean="0"/>
              <a:t>develop </a:t>
            </a:r>
            <a:r>
              <a:rPr lang="en-US" sz="2000" dirty="0"/>
              <a:t>competencies and skills in promising interdisciplinary R&amp;I domains by </a:t>
            </a:r>
            <a:r>
              <a:rPr lang="en-US" sz="2000" dirty="0" err="1"/>
              <a:t>mobilising</a:t>
            </a:r>
            <a:r>
              <a:rPr lang="en-US" sz="2000" dirty="0"/>
              <a:t> the internal potential of the hosting countries/regions</a:t>
            </a:r>
            <a:r>
              <a:rPr lang="en-US" sz="2000" dirty="0" smtClean="0"/>
              <a:t>; and to establish </a:t>
            </a:r>
            <a:r>
              <a:rPr lang="en-US" sz="2000" dirty="0"/>
              <a:t>long-term strategic  partnerships between and within innovation ecosystems or clusters of </a:t>
            </a:r>
            <a:r>
              <a:rPr lang="en-US" sz="2000" b="1" dirty="0"/>
              <a:t>at least two different widening countries</a:t>
            </a:r>
            <a:r>
              <a:rPr lang="en-US" sz="2000" dirty="0"/>
              <a:t>, possibility to include excellent partners from outside and </a:t>
            </a:r>
            <a:r>
              <a:rPr lang="en-US" sz="2000" dirty="0" smtClean="0"/>
              <a:t>or </a:t>
            </a:r>
            <a:r>
              <a:rPr lang="en-US" sz="2000" dirty="0"/>
              <a:t>conduct pilot R&amp;I </a:t>
            </a:r>
            <a:r>
              <a:rPr lang="en-US" sz="2000" dirty="0" smtClean="0"/>
              <a:t>projects</a:t>
            </a:r>
          </a:p>
          <a:p>
            <a:pPr marL="0" indent="0" algn="just">
              <a:spcAft>
                <a:spcPts val="600"/>
              </a:spcAft>
              <a:buNone/>
            </a:pPr>
            <a:r>
              <a:rPr lang="en-US" sz="1400" b="1" dirty="0"/>
              <a:t>Scope:</a:t>
            </a:r>
            <a:r>
              <a:rPr lang="en-US" sz="1400" dirty="0"/>
              <a:t> Excellence hubs are partnerships of place based innovation ecosystems in widening countries that will elaborate joint R&amp;I strategies aligned with national, regional and/or European policy priorities. These strategies will be underpinned by concrete actions plans and an investment strategy that reaches out beyond the project’s life time and will leverage national, regional and European funds as well as private capital. </a:t>
            </a:r>
          </a:p>
          <a:p>
            <a:pPr marL="0" indent="0" algn="just">
              <a:spcAft>
                <a:spcPts val="600"/>
              </a:spcAft>
              <a:buNone/>
            </a:pPr>
            <a:r>
              <a:rPr lang="en-US" sz="1400" dirty="0"/>
              <a:t>Successful proposals will have:</a:t>
            </a:r>
          </a:p>
          <a:p>
            <a:pPr marL="0" indent="0" algn="just">
              <a:spcAft>
                <a:spcPts val="600"/>
              </a:spcAft>
              <a:buNone/>
            </a:pPr>
            <a:r>
              <a:rPr lang="en-US" sz="1400" dirty="0"/>
              <a:t>a coherent package of actions </a:t>
            </a:r>
            <a:r>
              <a:rPr lang="en-US" sz="1400" dirty="0" err="1"/>
              <a:t>well proportioned</a:t>
            </a:r>
            <a:r>
              <a:rPr lang="en-US" sz="1400" dirty="0"/>
              <a:t> in terms of strategy development, research, innovation and outreach activities</a:t>
            </a:r>
          </a:p>
          <a:p>
            <a:pPr marL="0" indent="0" algn="just">
              <a:spcAft>
                <a:spcPts val="600"/>
              </a:spcAft>
              <a:buNone/>
            </a:pPr>
            <a:r>
              <a:rPr lang="en-US" sz="1400" dirty="0"/>
              <a:t>ecosystems or individual partners from outside the widening countries may participate in the consortium as long as they prove added value</a:t>
            </a:r>
          </a:p>
          <a:p>
            <a:pPr marL="0" indent="0" algn="just">
              <a:spcAft>
                <a:spcPts val="600"/>
              </a:spcAft>
              <a:buNone/>
            </a:pPr>
            <a:r>
              <a:rPr lang="en-US" sz="1400" dirty="0"/>
              <a:t>description of R&amp;I content includes a long term vision beyond the state of the art.</a:t>
            </a:r>
          </a:p>
          <a:p>
            <a:pPr marL="0" indent="0" algn="just">
              <a:spcAft>
                <a:spcPts val="600"/>
              </a:spcAft>
              <a:buNone/>
            </a:pPr>
            <a:r>
              <a:rPr lang="en-US" sz="1400" dirty="0"/>
              <a:t>may include research component in a domain covered by the joint strategy</a:t>
            </a:r>
          </a:p>
          <a:p>
            <a:pPr marL="0" indent="0" algn="just">
              <a:spcAft>
                <a:spcPts val="600"/>
              </a:spcAft>
              <a:buNone/>
            </a:pPr>
            <a:r>
              <a:rPr lang="en-US" sz="1400" dirty="0"/>
              <a:t>Investment plans may include pertinent R&amp;I infrastructures</a:t>
            </a:r>
          </a:p>
          <a:p>
            <a:pPr marL="0" indent="0" algn="just">
              <a:spcAft>
                <a:spcPts val="600"/>
              </a:spcAft>
              <a:buNone/>
            </a:pPr>
            <a:r>
              <a:rPr lang="en-US" sz="1400" dirty="0"/>
              <a:t>demonstrate the win-win effects of the partnership and the benefits for employment and post crisis recovery</a:t>
            </a:r>
          </a:p>
          <a:p>
            <a:pPr marL="0" indent="0" algn="just">
              <a:spcAft>
                <a:spcPts val="600"/>
              </a:spcAft>
              <a:buNone/>
            </a:pPr>
            <a:endParaRPr lang="en-US" sz="2000" dirty="0"/>
          </a:p>
          <a:p>
            <a:pPr algn="just">
              <a:spcAft>
                <a:spcPts val="600"/>
              </a:spcAft>
            </a:pPr>
            <a:endParaRPr lang="en-US" sz="2000" b="1" dirty="0"/>
          </a:p>
          <a:p>
            <a:pPr marL="0" indent="0" algn="just">
              <a:spcAft>
                <a:spcPts val="600"/>
              </a:spcAft>
              <a:buNone/>
            </a:pPr>
            <a:endParaRPr lang="en-GB" sz="2000" b="1" dirty="0" smtClean="0"/>
          </a:p>
          <a:p>
            <a:pPr marL="0" indent="0" algn="just">
              <a:spcAft>
                <a:spcPts val="600"/>
              </a:spcAft>
              <a:buNone/>
            </a:pPr>
            <a:endParaRPr lang="en-GB" sz="2000" b="1" dirty="0"/>
          </a:p>
          <a:p>
            <a:pPr marL="0" indent="0" algn="just">
              <a:spcAft>
                <a:spcPts val="600"/>
              </a:spcAf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363566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6765" y="535710"/>
            <a:ext cx="10451848" cy="785091"/>
          </a:xfrm>
        </p:spPr>
        <p:txBody>
          <a:bodyPr/>
          <a:lstStyle/>
          <a:p>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US" sz="3600" b="1" dirty="0"/>
              <a:t>Strengthening capacity for excellence in </a:t>
            </a:r>
            <a:r>
              <a:rPr lang="en-US" sz="3600" b="1" dirty="0" smtClean="0"/>
              <a:t>universities (</a:t>
            </a:r>
            <a:r>
              <a:rPr lang="en-US" sz="3600" b="1" dirty="0" err="1" smtClean="0"/>
              <a:t>i</a:t>
            </a:r>
            <a:r>
              <a:rPr lang="en-US" sz="3600" b="1" dirty="0" smtClean="0"/>
              <a:t>)</a:t>
            </a:r>
            <a:endParaRPr lang="en-GB" sz="3600" b="1" dirty="0"/>
          </a:p>
        </p:txBody>
      </p:sp>
      <p:sp>
        <p:nvSpPr>
          <p:cNvPr id="3" name="Content Placeholder 2"/>
          <p:cNvSpPr>
            <a:spLocks noGrp="1"/>
          </p:cNvSpPr>
          <p:nvPr>
            <p:ph sz="half" idx="1"/>
          </p:nvPr>
        </p:nvSpPr>
        <p:spPr>
          <a:xfrm>
            <a:off x="849746" y="1570182"/>
            <a:ext cx="11011447" cy="4817249"/>
          </a:xfrm>
        </p:spPr>
        <p:txBody>
          <a:bodyPr/>
          <a:lstStyle/>
          <a:p>
            <a:pPr marL="0" indent="0" algn="just">
              <a:buNone/>
            </a:pPr>
            <a:r>
              <a:rPr lang="en-GB" sz="2000" b="1" dirty="0" smtClean="0"/>
              <a:t>Objective</a:t>
            </a:r>
            <a:r>
              <a:rPr lang="en-GB" sz="2000" dirty="0" smtClean="0"/>
              <a:t>: </a:t>
            </a:r>
            <a:r>
              <a:rPr lang="en-US" sz="2000" dirty="0" smtClean="0"/>
              <a:t>Capacity </a:t>
            </a:r>
            <a:r>
              <a:rPr lang="en-US" sz="2000" dirty="0"/>
              <a:t>building to strengthen networks of higher education institutions and cooperation with surrounding ecosystems</a:t>
            </a:r>
          </a:p>
          <a:p>
            <a:pPr algn="just">
              <a:spcAft>
                <a:spcPts val="600"/>
              </a:spcAft>
            </a:pPr>
            <a:r>
              <a:rPr lang="en-US" sz="2000" dirty="0" smtClean="0"/>
              <a:t>Enhance </a:t>
            </a:r>
            <a:r>
              <a:rPr lang="en-US" sz="2000" dirty="0"/>
              <a:t>the scientific and technological capacity of the linked institutions with a principal focus on the entities from the Widening Country/-</a:t>
            </a:r>
            <a:r>
              <a:rPr lang="en-US" sz="2000" dirty="0" err="1"/>
              <a:t>ies</a:t>
            </a:r>
            <a:r>
              <a:rPr lang="en-US" sz="2000" dirty="0"/>
              <a:t>;</a:t>
            </a:r>
          </a:p>
          <a:p>
            <a:pPr algn="just">
              <a:spcAft>
                <a:spcPts val="600"/>
              </a:spcAft>
            </a:pPr>
            <a:r>
              <a:rPr lang="en-US" sz="2000" dirty="0" smtClean="0"/>
              <a:t>Help </a:t>
            </a:r>
            <a:r>
              <a:rPr lang="en-US" sz="2000" dirty="0"/>
              <a:t>raise the excellence profile of the institution from the Widening country as well as the excellence profile of its staff;</a:t>
            </a:r>
          </a:p>
          <a:p>
            <a:pPr algn="just">
              <a:spcAft>
                <a:spcPts val="600"/>
              </a:spcAft>
            </a:pPr>
            <a:r>
              <a:rPr lang="en-US" sz="2000" dirty="0" smtClean="0"/>
              <a:t>Strengthen </a:t>
            </a:r>
            <a:r>
              <a:rPr lang="en-US" sz="2000" dirty="0"/>
              <a:t>considerably the networks towards </a:t>
            </a:r>
            <a:r>
              <a:rPr lang="en-US" sz="2000" dirty="0" err="1" smtClean="0"/>
              <a:t>realising</a:t>
            </a:r>
            <a:r>
              <a:rPr lang="en-US" sz="2000" dirty="0" smtClean="0"/>
              <a:t> </a:t>
            </a:r>
            <a:r>
              <a:rPr lang="en-US" sz="2000" dirty="0"/>
              <a:t>integrated cooperation between the participating entities in the research and innovation dimension, in synergy with the entities’ education and training </a:t>
            </a:r>
            <a:r>
              <a:rPr lang="en-US" sz="2000" dirty="0" smtClean="0"/>
              <a:t>missions</a:t>
            </a:r>
          </a:p>
          <a:p>
            <a:pPr algn="just">
              <a:spcAft>
                <a:spcPts val="600"/>
              </a:spcAft>
            </a:pPr>
            <a:endParaRPr lang="en-US" sz="2000" dirty="0"/>
          </a:p>
          <a:p>
            <a:pPr algn="just"/>
            <a:endParaRPr lang="en-US" sz="2000" b="1" dirty="0"/>
          </a:p>
          <a:p>
            <a:pPr marL="0" indent="0" algn="just">
              <a:buNone/>
            </a:pPr>
            <a:endParaRPr lang="en-GB" sz="2000" b="1" dirty="0" smtClean="0"/>
          </a:p>
          <a:p>
            <a:pPr marL="0" indent="0" algn="just">
              <a:buNone/>
            </a:pPr>
            <a:endParaRPr lang="en-GB" sz="2000" b="1" dirty="0"/>
          </a:p>
          <a:p>
            <a:pPr marL="0" indent="0" algn="jus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3731654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6765" y="535710"/>
            <a:ext cx="10451848" cy="785091"/>
          </a:xfrm>
        </p:spPr>
        <p:txBody>
          <a:bodyPr/>
          <a:lstStyle/>
          <a:p>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GB" sz="3600" b="1" dirty="0" smtClean="0"/>
              <a:t/>
            </a:r>
            <a:br>
              <a:rPr lang="en-GB" sz="3600" b="1" dirty="0" smtClean="0"/>
            </a:br>
            <a:r>
              <a:rPr lang="en-GB" sz="3600" b="1" dirty="0"/>
              <a:t/>
            </a:r>
            <a:br>
              <a:rPr lang="en-GB" sz="3600" b="1" dirty="0"/>
            </a:br>
            <a:r>
              <a:rPr lang="en-US" sz="3600" b="1" dirty="0"/>
              <a:t>Strengthening capacity for excellence in </a:t>
            </a:r>
            <a:r>
              <a:rPr lang="en-US" sz="3600" b="1" dirty="0" smtClean="0"/>
              <a:t>universities (ii)</a:t>
            </a:r>
            <a:endParaRPr lang="en-GB" sz="3600" b="1" dirty="0"/>
          </a:p>
        </p:txBody>
      </p:sp>
      <p:sp>
        <p:nvSpPr>
          <p:cNvPr id="3" name="Content Placeholder 2"/>
          <p:cNvSpPr>
            <a:spLocks noGrp="1"/>
          </p:cNvSpPr>
          <p:nvPr>
            <p:ph sz="half" idx="1"/>
          </p:nvPr>
        </p:nvSpPr>
        <p:spPr>
          <a:xfrm>
            <a:off x="733999" y="1466010"/>
            <a:ext cx="11011447" cy="4817249"/>
          </a:xfrm>
        </p:spPr>
        <p:txBody>
          <a:bodyPr/>
          <a:lstStyle/>
          <a:p>
            <a:pPr marL="0" indent="0" algn="just">
              <a:spcAft>
                <a:spcPts val="600"/>
              </a:spcAft>
              <a:buNone/>
            </a:pPr>
            <a:endParaRPr lang="en-US" sz="2000" dirty="0"/>
          </a:p>
          <a:p>
            <a:pPr marL="0" indent="0" algn="just">
              <a:buNone/>
            </a:pPr>
            <a:r>
              <a:rPr lang="en-US" sz="2000" b="1" dirty="0"/>
              <a:t>Expected outcome: </a:t>
            </a:r>
            <a:endParaRPr lang="en-US" sz="2000" b="1" dirty="0" smtClean="0"/>
          </a:p>
          <a:p>
            <a:pPr algn="just"/>
            <a:r>
              <a:rPr lang="en-US" sz="2000" dirty="0" smtClean="0"/>
              <a:t>Integrated </a:t>
            </a:r>
            <a:r>
              <a:rPr lang="en-US" sz="2000" dirty="0"/>
              <a:t>and longer term cooperation between the partner universities in the network, and with actors in surrounding ecosystems, jointly creating critical mass </a:t>
            </a:r>
            <a:endParaRPr lang="en-US" sz="2000" dirty="0" smtClean="0"/>
          </a:p>
          <a:p>
            <a:pPr algn="just"/>
            <a:r>
              <a:rPr lang="en-US" sz="2000" dirty="0" smtClean="0"/>
              <a:t>Tangible </a:t>
            </a:r>
            <a:r>
              <a:rPr lang="en-US" sz="2000" dirty="0"/>
              <a:t>progress towards institutional transformation / </a:t>
            </a:r>
            <a:r>
              <a:rPr lang="en-US" sz="2000" dirty="0" err="1"/>
              <a:t>modernisation</a:t>
            </a:r>
            <a:r>
              <a:rPr lang="en-US" sz="2000" dirty="0"/>
              <a:t> of universities (in its broadest sense), including through pilots or study </a:t>
            </a:r>
            <a:r>
              <a:rPr lang="en-US" sz="2000" dirty="0" smtClean="0"/>
              <a:t>cases</a:t>
            </a:r>
            <a:endParaRPr lang="en-US" sz="2000" dirty="0"/>
          </a:p>
          <a:p>
            <a:pPr algn="just"/>
            <a:r>
              <a:rPr lang="en-US" sz="2000" dirty="0" smtClean="0"/>
              <a:t>Strengthened </a:t>
            </a:r>
            <a:r>
              <a:rPr lang="en-US" sz="2000" dirty="0"/>
              <a:t>cooperation with a view to raising excellence, global competitiveness, and general attractiveness for international talents and investments; this includes </a:t>
            </a:r>
            <a:r>
              <a:rPr lang="en-US" sz="2000" b="1" dirty="0"/>
              <a:t>preparations to embark onto the future European Universities initiative</a:t>
            </a:r>
          </a:p>
          <a:p>
            <a:pPr algn="just"/>
            <a:r>
              <a:rPr lang="en-US" sz="2000" dirty="0" smtClean="0"/>
              <a:t>Contribute </a:t>
            </a:r>
            <a:r>
              <a:rPr lang="en-US" sz="2000" dirty="0"/>
              <a:t>to a portfolio of successful cooperation models for </a:t>
            </a:r>
            <a:r>
              <a:rPr lang="en-US" sz="2000" dirty="0" err="1"/>
              <a:t>modernisation</a:t>
            </a:r>
            <a:r>
              <a:rPr lang="en-US" sz="2000" dirty="0"/>
              <a:t>/ transformation at research and innovation level, in synergy with their education </a:t>
            </a:r>
            <a:r>
              <a:rPr lang="en-US" sz="2000" dirty="0" smtClean="0"/>
              <a:t>dimension</a:t>
            </a:r>
            <a:endParaRPr lang="en-US" sz="2000" dirty="0"/>
          </a:p>
          <a:p>
            <a:pPr algn="just"/>
            <a:endParaRPr lang="en-US" sz="2000" b="1" dirty="0" smtClean="0"/>
          </a:p>
          <a:p>
            <a:pPr algn="just"/>
            <a:endParaRPr lang="en-US" sz="2000" b="1" dirty="0"/>
          </a:p>
          <a:p>
            <a:pPr marL="0" indent="0" algn="just">
              <a:buNone/>
            </a:pPr>
            <a:endParaRPr lang="en-GB" sz="2000" b="1" dirty="0" smtClean="0"/>
          </a:p>
          <a:p>
            <a:pPr marL="0" indent="0" algn="just">
              <a:buNone/>
            </a:pPr>
            <a:endParaRPr lang="en-GB" sz="2000" b="1" dirty="0"/>
          </a:p>
          <a:p>
            <a:pPr marL="0" indent="0" algn="just">
              <a:buNone/>
            </a:pPr>
            <a:endParaRPr lang="en-US" sz="2000" dirty="0"/>
          </a:p>
          <a:p>
            <a:pPr algn="just"/>
            <a:endParaRPr lang="en-US" sz="2300" dirty="0" smtClean="0"/>
          </a:p>
          <a:p>
            <a:pPr algn="just"/>
            <a:endParaRPr lang="en-GB" sz="2300" dirty="0"/>
          </a:p>
        </p:txBody>
      </p:sp>
    </p:spTree>
    <p:extLst>
      <p:ext uri="{BB962C8B-B14F-4D97-AF65-F5344CB8AC3E}">
        <p14:creationId xmlns:p14="http://schemas.microsoft.com/office/powerpoint/2010/main" val="174447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10.xml><?xml version="1.0" encoding="utf-8"?>
<a:theme xmlns:a="http://schemas.openxmlformats.org/drawingml/2006/main" name="9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C_Corporate_PPT_Template" id="{9E25CBC4-264C-4E5F-8DDF-C73C2B944108}" vid="{63966CC3-CC63-46CF-BE8C-07ABBDCD6229}"/>
    </a:ext>
  </a:extLst>
</a:theme>
</file>

<file path=ppt/theme/theme11.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C_Corporate_PPT_Template" id="{9E25CBC4-264C-4E5F-8DDF-C73C2B944108}" vid="{63966CC3-CC63-46CF-BE8C-07ABBDCD6229}"/>
    </a:ext>
  </a:extLst>
</a:theme>
</file>

<file path=ppt/theme/theme8.xml><?xml version="1.0" encoding="utf-8"?>
<a:theme xmlns:a="http://schemas.openxmlformats.org/drawingml/2006/main" name="6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C_Corporate_PPT_Template" id="{9E25CBC4-264C-4E5F-8DDF-C73C2B944108}" vid="{63966CC3-CC63-46CF-BE8C-07ABBDCD6229}"/>
    </a:ext>
  </a:extLst>
</a:theme>
</file>

<file path=ppt/theme/theme9.xml><?xml version="1.0" encoding="utf-8"?>
<a:theme xmlns:a="http://schemas.openxmlformats.org/drawingml/2006/main" name="8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C_Corporate_PPT_Template" id="{9E25CBC4-264C-4E5F-8DDF-C73C2B944108}" vid="{63966CC3-CC63-46CF-BE8C-07ABBDCD6229}"/>
    </a:ext>
  </a:extLst>
</a:theme>
</file>

<file path=docProps/app.xml><?xml version="1.0" encoding="utf-8"?>
<Properties xmlns="http://schemas.openxmlformats.org/officeDocument/2006/extended-properties" xmlns:vt="http://schemas.openxmlformats.org/officeDocument/2006/docPropsVTypes">
  <TotalTime>476</TotalTime>
  <Words>5987</Words>
  <Application>Microsoft Office PowerPoint</Application>
  <PresentationFormat>По избор</PresentationFormat>
  <Paragraphs>470</Paragraphs>
  <Slides>28</Slides>
  <Notes>27</Notes>
  <HiddenSlides>0</HiddenSlides>
  <MMClips>0</MMClips>
  <ScaleCrop>false</ScaleCrop>
  <HeadingPairs>
    <vt:vector size="4" baseType="variant">
      <vt:variant>
        <vt:lpstr>Тема</vt:lpstr>
      </vt:variant>
      <vt:variant>
        <vt:i4>11</vt:i4>
      </vt:variant>
      <vt:variant>
        <vt:lpstr>Заглавия на слайдовете</vt:lpstr>
      </vt:variant>
      <vt:variant>
        <vt:i4>28</vt:i4>
      </vt:variant>
    </vt:vector>
  </HeadingPairs>
  <TitlesOfParts>
    <vt:vector size="39" baseType="lpstr">
      <vt:lpstr>Basis</vt:lpstr>
      <vt:lpstr>2_Office Theme</vt:lpstr>
      <vt:lpstr>3_Default Design</vt:lpstr>
      <vt:lpstr>4_Default Design</vt:lpstr>
      <vt:lpstr>5_Default Design</vt:lpstr>
      <vt:lpstr>6_Default Design</vt:lpstr>
      <vt:lpstr>4_Office Theme</vt:lpstr>
      <vt:lpstr>6_Office Theme</vt:lpstr>
      <vt:lpstr>8_Office Theme</vt:lpstr>
      <vt:lpstr>9_Office Theme</vt:lpstr>
      <vt:lpstr>1_Basis</vt:lpstr>
      <vt:lpstr>РП „ХОРИЗОНТ ЕВРОПА“</vt:lpstr>
      <vt:lpstr>Структура на „Хоризонт Европа“</vt:lpstr>
      <vt:lpstr>Презентация на PowerPoint</vt:lpstr>
      <vt:lpstr>Comparison of key characteristics of widening actions and related other schemes outside widening WP </vt:lpstr>
      <vt:lpstr>      Teaming for Excellence</vt:lpstr>
      <vt:lpstr>      Twinning</vt:lpstr>
      <vt:lpstr>      Excellence Hubs</vt:lpstr>
      <vt:lpstr>      Strengthening capacity for excellence in universities (i)</vt:lpstr>
      <vt:lpstr>      Strengthening capacity for excellence in universities (ii)</vt:lpstr>
      <vt:lpstr>Destination #2: Attracting and mobilising the best talents</vt:lpstr>
      <vt:lpstr>Destination #2:  Calls</vt:lpstr>
      <vt:lpstr>Destination #2:  Call ERA Chairs</vt:lpstr>
      <vt:lpstr>Destination #2: Call Fostering balanced brain circulation (BBC)  </vt:lpstr>
      <vt:lpstr>Other Actions not subject to calls for proposals </vt:lpstr>
      <vt:lpstr>      COST</vt:lpstr>
      <vt:lpstr>      NCP network including service package</vt:lpstr>
      <vt:lpstr>Support to NCPs including matchmaking activities</vt:lpstr>
      <vt:lpstr>      Hop On incentive scheme </vt:lpstr>
      <vt:lpstr>Cross-cutting: Hop-on schemes</vt:lpstr>
      <vt:lpstr>Destination #X: Reforming and enhancing the EU research and innovation system 2021-2024 </vt:lpstr>
      <vt:lpstr>Missions – Preparatory phase</vt:lpstr>
      <vt:lpstr> European Partnerships - Points to be covered</vt:lpstr>
      <vt:lpstr>Identification of co-programmed and co-funded European Partnerships</vt:lpstr>
      <vt:lpstr>Preparation of European Partnerships –  co-programmed</vt:lpstr>
      <vt:lpstr>Horizontal issues: coherence and synergies</vt:lpstr>
      <vt:lpstr>Програмен комитет</vt:lpstr>
      <vt:lpstr>Подгрупи „в сянка“</vt:lpstr>
      <vt:lpstr>Дирекция „Наука“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РП „ХОРИЗОНТ ЕВРОПА“</dc:title>
  <dc:creator>Юмер Коджаюмер</dc:creator>
  <cp:lastModifiedBy>Zlatina Karova</cp:lastModifiedBy>
  <cp:revision>63</cp:revision>
  <dcterms:created xsi:type="dcterms:W3CDTF">2020-03-03T20:32:03Z</dcterms:created>
  <dcterms:modified xsi:type="dcterms:W3CDTF">2020-12-02T09:24:03Z</dcterms:modified>
</cp:coreProperties>
</file>