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3" r:id="rId5"/>
    <p:sldId id="262" r:id="rId6"/>
    <p:sldId id="257" r:id="rId7"/>
    <p:sldId id="261" r:id="rId8"/>
    <p:sldId id="260" r:id="rId9"/>
    <p:sldId id="264" r:id="rId10"/>
    <p:sldId id="265" r:id="rId11"/>
    <p:sldId id="266" r:id="rId12"/>
    <p:sldId id="267" r:id="rId13"/>
    <p:sldId id="269" r:id="rId14"/>
    <p:sldId id="270" r:id="rId15"/>
    <p:sldId id="268" r:id="rId16"/>
    <p:sldId id="271" r:id="rId17"/>
    <p:sldId id="272" r:id="rId18"/>
    <p:sldId id="273" r:id="rId19"/>
    <p:sldId id="274" r:id="rId20"/>
    <p:sldId id="275"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111"/>
    <a:srgbClr val="A41D7C"/>
    <a:srgbClr val="2B6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0"/>
    <p:restoredTop sz="96327"/>
  </p:normalViewPr>
  <p:slideViewPr>
    <p:cSldViewPr snapToGrid="0" snapToObjects="1">
      <p:cViewPr varScale="1">
        <p:scale>
          <a:sx n="112" d="100"/>
          <a:sy n="112" d="100"/>
        </p:scale>
        <p:origin x="84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C26EA-DF06-944A-9EFD-320755683BA0}"/>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98D555D-C069-2748-BDD2-B4B41499EB3E}"/>
              </a:ext>
            </a:extLst>
          </p:cNvPr>
          <p:cNvSpPr txBox="1"/>
          <p:nvPr userDrawn="1"/>
        </p:nvSpPr>
        <p:spPr>
          <a:xfrm rot="16200000">
            <a:off x="11505915" y="6171914"/>
            <a:ext cx="1172116" cy="200055"/>
          </a:xfrm>
          <a:prstGeom prst="rect">
            <a:avLst/>
          </a:prstGeom>
          <a:noFill/>
        </p:spPr>
        <p:txBody>
          <a:bodyPr wrap="none" rtlCol="0">
            <a:spAutoFit/>
          </a:bodyPr>
          <a:lstStyle/>
          <a:p>
            <a:r>
              <a:rPr lang="en-GB" sz="700" b="0" i="0" dirty="0">
                <a:solidFill>
                  <a:schemeClr val="bg1"/>
                </a:solidFill>
                <a:latin typeface="Arial" panose="020B0604020202020204" pitchFamily="34" charset="0"/>
                <a:cs typeface="Arial" panose="020B0604020202020204" pitchFamily="34" charset="0"/>
              </a:rPr>
              <a:t>© European Union, 2022</a:t>
            </a:r>
          </a:p>
        </p:txBody>
      </p:sp>
    </p:spTree>
    <p:extLst>
      <p:ext uri="{BB962C8B-B14F-4D97-AF65-F5344CB8AC3E}">
        <p14:creationId xmlns:p14="http://schemas.microsoft.com/office/powerpoint/2010/main" val="249821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D2432B-D5C7-ED48-AA0D-0082186B47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634647A8-69F0-804E-A9D7-DF504B0D89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A8B20F6-498B-C143-9469-986813B253EA}"/>
              </a:ext>
            </a:extLst>
          </p:cNvPr>
          <p:cNvSpPr>
            <a:spLocks noGrp="1"/>
          </p:cNvSpPr>
          <p:nvPr>
            <p:ph type="dt" sz="half" idx="10"/>
          </p:nvPr>
        </p:nvSpPr>
        <p:spPr>
          <a:xfrm>
            <a:off x="838200" y="6356350"/>
            <a:ext cx="2743200" cy="365125"/>
          </a:xfrm>
          <a:prstGeom prst="rect">
            <a:avLst/>
          </a:prstGeom>
        </p:spPr>
        <p:txBody>
          <a:bodyPr/>
          <a:lstStyle/>
          <a:p>
            <a:fld id="{4CB3D92C-5EAE-E84C-8B37-64F4D5F5A328}" type="datetimeFigureOut">
              <a:rPr lang="x-none" smtClean="0"/>
              <a:pPr/>
              <a:t>05-Apr-22</a:t>
            </a:fld>
            <a:endParaRPr lang="x-none"/>
          </a:p>
        </p:txBody>
      </p:sp>
      <p:sp>
        <p:nvSpPr>
          <p:cNvPr id="6" name="Slide Number Placeholder 5">
            <a:extLst>
              <a:ext uri="{FF2B5EF4-FFF2-40B4-BE49-F238E27FC236}">
                <a16:creationId xmlns:a16="http://schemas.microsoft.com/office/drawing/2014/main" id="{AA7829E8-7A29-014C-BC4B-4AEA595464F9}"/>
              </a:ext>
            </a:extLst>
          </p:cNvPr>
          <p:cNvSpPr>
            <a:spLocks noGrp="1"/>
          </p:cNvSpPr>
          <p:nvPr>
            <p:ph type="sldNum" sz="quarter" idx="12"/>
          </p:nvPr>
        </p:nvSpPr>
        <p:spPr>
          <a:xfrm>
            <a:off x="8610600" y="6356350"/>
            <a:ext cx="2743200" cy="365125"/>
          </a:xfrm>
          <a:prstGeom prst="rect">
            <a:avLst/>
          </a:prstGeom>
        </p:spPr>
        <p:txBody>
          <a:bodyPr/>
          <a:lstStyle/>
          <a:p>
            <a:fld id="{472073FA-8CDC-E64D-B89B-6D761FB2F3D3}" type="slidenum">
              <a:rPr lang="x-none" smtClean="0"/>
              <a:pPr/>
              <a:t>‹#›</a:t>
            </a:fld>
            <a:endParaRPr lang="x-none"/>
          </a:p>
        </p:txBody>
      </p:sp>
    </p:spTree>
    <p:extLst>
      <p:ext uri="{BB962C8B-B14F-4D97-AF65-F5344CB8AC3E}">
        <p14:creationId xmlns:p14="http://schemas.microsoft.com/office/powerpoint/2010/main" val="1775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69847-6235-F649-B599-9D38173EF71F}"/>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7823E4D-CAED-C649-B67D-A99A04709EB8}"/>
              </a:ext>
            </a:extLst>
          </p:cNvPr>
          <p:cNvSpPr txBox="1"/>
          <p:nvPr userDrawn="1"/>
        </p:nvSpPr>
        <p:spPr>
          <a:xfrm>
            <a:off x="356133" y="5556601"/>
            <a:ext cx="7287057" cy="1006429"/>
          </a:xfrm>
          <a:prstGeom prst="rect">
            <a:avLst/>
          </a:prstGeom>
          <a:noFill/>
        </p:spPr>
        <p:txBody>
          <a:bodyPr wrap="square" rtlCol="0">
            <a:spAutoFit/>
          </a:bodyPr>
          <a:lstStyle/>
          <a:p>
            <a:pPr>
              <a:spcAft>
                <a:spcPts val="0"/>
              </a:spcAft>
            </a:pPr>
            <a:r>
              <a:rPr lang="en-US" sz="680" dirty="0">
                <a:latin typeface="Arial" panose="020B0604020202020204" pitchFamily="34" charset="0"/>
                <a:cs typeface="Arial" panose="020B0604020202020204" pitchFamily="34" charset="0"/>
              </a:rPr>
              <a:t>Un </a:t>
            </a:r>
            <a:r>
              <a:rPr lang="en-US" sz="680" dirty="0" err="1">
                <a:latin typeface="Arial" panose="020B0604020202020204" pitchFamily="34" charset="0"/>
                <a:cs typeface="Arial" panose="020B0604020202020204" pitchFamily="34" charset="0"/>
              </a:rPr>
              <a:t>événement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organisé</a:t>
            </a:r>
            <a:r>
              <a:rPr lang="en-US" sz="680" dirty="0">
                <a:latin typeface="Arial" panose="020B0604020202020204" pitchFamily="34" charset="0"/>
                <a:cs typeface="Arial" panose="020B0604020202020204" pitchFamily="34" charset="0"/>
              </a:rPr>
              <a:t> dans le cadre de la </a:t>
            </a:r>
            <a:r>
              <a:rPr lang="en-US" sz="680" dirty="0" err="1">
                <a:latin typeface="Arial" panose="020B0604020202020204" pitchFamily="34" charset="0"/>
                <a:cs typeface="Arial" panose="020B0604020202020204" pitchFamily="34" charset="0"/>
              </a:rPr>
              <a:t>présidence</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française</a:t>
            </a:r>
            <a:r>
              <a:rPr lang="en-US" sz="680" dirty="0">
                <a:latin typeface="Arial" panose="020B0604020202020204" pitchFamily="34" charset="0"/>
                <a:cs typeface="Arial" panose="020B0604020202020204" pitchFamily="34" charset="0"/>
              </a:rPr>
              <a:t> du Conseil de </a:t>
            </a:r>
            <a:r>
              <a:rPr lang="en-US" sz="680" dirty="0" err="1">
                <a:latin typeface="Arial" panose="020B0604020202020204" pitchFamily="34" charset="0"/>
                <a:cs typeface="Arial" panose="020B0604020202020204" pitchFamily="34" charset="0"/>
              </a:rPr>
              <a:t>l’Union</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européenne</a:t>
            </a:r>
            <a:r>
              <a:rPr lang="en-US" sz="680" dirty="0">
                <a:latin typeface="Arial" panose="020B0604020202020204" pitchFamily="34" charset="0"/>
                <a:cs typeface="Arial" panose="020B0604020202020204" pitchFamily="34" charset="0"/>
              </a:rPr>
              <a:t> *   </a:t>
            </a:r>
          </a:p>
          <a:p>
            <a:pPr>
              <a:spcAft>
                <a:spcPts val="0"/>
              </a:spcAft>
            </a:pP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Cet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événement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n’est</a:t>
            </a:r>
            <a:r>
              <a:rPr lang="en-US" sz="680" dirty="0">
                <a:latin typeface="Arial" panose="020B0604020202020204" pitchFamily="34" charset="0"/>
                <a:cs typeface="Arial" panose="020B0604020202020204" pitchFamily="34" charset="0"/>
              </a:rPr>
              <a:t> pas </a:t>
            </a:r>
            <a:r>
              <a:rPr lang="en-US" sz="680" dirty="0" err="1">
                <a:latin typeface="Arial" panose="020B0604020202020204" pitchFamily="34" charset="0"/>
                <a:cs typeface="Arial" panose="020B0604020202020204" pitchFamily="34" charset="0"/>
              </a:rPr>
              <a:t>organisé</a:t>
            </a:r>
            <a:r>
              <a:rPr lang="en-US" sz="680" dirty="0">
                <a:latin typeface="Arial" panose="020B0604020202020204" pitchFamily="34" charset="0"/>
                <a:cs typeface="Arial" panose="020B0604020202020204" pitchFamily="34" charset="0"/>
              </a:rPr>
              <a:t> par le </a:t>
            </a:r>
            <a:r>
              <a:rPr lang="en-US" sz="680" dirty="0" err="1">
                <a:latin typeface="Arial" panose="020B0604020202020204" pitchFamily="34" charset="0"/>
                <a:cs typeface="Arial" panose="020B0604020202020204" pitchFamily="34" charset="0"/>
              </a:rPr>
              <a:t>Gouvernement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français</a:t>
            </a:r>
            <a:r>
              <a:rPr lang="en-US" sz="680" dirty="0">
                <a:latin typeface="Arial" panose="020B0604020202020204" pitchFamily="34" charset="0"/>
                <a:cs typeface="Arial" panose="020B0604020202020204" pitchFamily="34" charset="0"/>
              </a:rPr>
              <a:t>. Il </a:t>
            </a:r>
            <a:r>
              <a:rPr lang="en-US" sz="680" dirty="0" err="1">
                <a:latin typeface="Arial" panose="020B0604020202020204" pitchFamily="34" charset="0"/>
                <a:cs typeface="Arial" panose="020B0604020202020204" pitchFamily="34" charset="0"/>
              </a:rPr>
              <a:t>est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cependant</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autorisé</a:t>
            </a:r>
            <a:r>
              <a:rPr lang="en-US" sz="680" dirty="0">
                <a:latin typeface="Arial" panose="020B0604020202020204" pitchFamily="34" charset="0"/>
                <a:cs typeface="Arial" panose="020B0604020202020204" pitchFamily="34" charset="0"/>
              </a:rPr>
              <a:t> par </a:t>
            </a:r>
            <a:r>
              <a:rPr lang="en-US" sz="680" dirty="0" err="1">
                <a:latin typeface="Arial" panose="020B0604020202020204" pitchFamily="34" charset="0"/>
                <a:cs typeface="Arial" panose="020B0604020202020204" pitchFamily="34" charset="0"/>
              </a:rPr>
              <a:t>celui</a:t>
            </a:r>
            <a:r>
              <a:rPr lang="en-US" sz="680" dirty="0">
                <a:latin typeface="Arial" panose="020B0604020202020204" pitchFamily="34" charset="0"/>
                <a:cs typeface="Arial" panose="020B0604020202020204" pitchFamily="34" charset="0"/>
              </a:rPr>
              <a:t>-ci </a:t>
            </a:r>
            <a:r>
              <a:rPr lang="en-US" sz="680" dirty="0" err="1">
                <a:latin typeface="Arial" panose="020B0604020202020204" pitchFamily="34" charset="0"/>
                <a:cs typeface="Arial" panose="020B0604020202020204" pitchFamily="34" charset="0"/>
              </a:rPr>
              <a:t>à</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utiliser</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l’emblème</a:t>
            </a:r>
            <a:r>
              <a:rPr lang="en-US" sz="680" dirty="0">
                <a:latin typeface="Arial" panose="020B0604020202020204" pitchFamily="34" charset="0"/>
                <a:cs typeface="Arial" panose="020B0604020202020204" pitchFamily="34" charset="0"/>
              </a:rPr>
              <a:t> de la </a:t>
            </a:r>
            <a:r>
              <a:rPr lang="en-US" sz="680" dirty="0" err="1">
                <a:latin typeface="Arial" panose="020B0604020202020204" pitchFamily="34" charset="0"/>
                <a:cs typeface="Arial" panose="020B0604020202020204" pitchFamily="34" charset="0"/>
              </a:rPr>
              <a:t>présidence</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française</a:t>
            </a:r>
            <a:r>
              <a:rPr lang="en-US" sz="680" dirty="0">
                <a:latin typeface="Arial" panose="020B0604020202020204" pitchFamily="34" charset="0"/>
                <a:cs typeface="Arial" panose="020B0604020202020204" pitchFamily="34" charset="0"/>
              </a:rPr>
              <a:t> du Conseil de </a:t>
            </a:r>
            <a:r>
              <a:rPr lang="en-US" sz="680" dirty="0" err="1">
                <a:latin typeface="Arial" panose="020B0604020202020204" pitchFamily="34" charset="0"/>
                <a:cs typeface="Arial" panose="020B0604020202020204" pitchFamily="34" charset="0"/>
              </a:rPr>
              <a:t>l’Union</a:t>
            </a:r>
            <a:r>
              <a:rPr lang="en-US" sz="680" dirty="0">
                <a:latin typeface="Arial" panose="020B0604020202020204" pitchFamily="34" charset="0"/>
                <a:cs typeface="Arial" panose="020B0604020202020204" pitchFamily="34" charset="0"/>
              </a:rPr>
              <a:t> </a:t>
            </a:r>
            <a:r>
              <a:rPr lang="en-US" sz="680" dirty="0" err="1">
                <a:latin typeface="Arial" panose="020B0604020202020204" pitchFamily="34" charset="0"/>
                <a:cs typeface="Arial" panose="020B0604020202020204" pitchFamily="34" charset="0"/>
              </a:rPr>
              <a:t>européenne</a:t>
            </a:r>
            <a:r>
              <a:rPr lang="en-US" sz="680" dirty="0">
                <a:latin typeface="Arial" panose="020B0604020202020204" pitchFamily="34" charset="0"/>
                <a:cs typeface="Arial" panose="020B0604020202020204" pitchFamily="34" charset="0"/>
              </a:rPr>
              <a:t>.</a:t>
            </a:r>
          </a:p>
          <a:p>
            <a:pPr>
              <a:spcAft>
                <a:spcPts val="600"/>
              </a:spcAft>
            </a:pPr>
            <a:r>
              <a:rPr lang="en-US" sz="680" dirty="0">
                <a:latin typeface="Arial" panose="020B0604020202020204" pitchFamily="34" charset="0"/>
                <a:cs typeface="Arial" panose="020B0604020202020204" pitchFamily="34" charset="0"/>
              </a:rPr>
              <a:t>_______</a:t>
            </a:r>
          </a:p>
          <a:p>
            <a:pPr>
              <a:spcAft>
                <a:spcPts val="0"/>
              </a:spcAft>
            </a:pPr>
            <a:r>
              <a:rPr lang="en-US" sz="680" dirty="0">
                <a:latin typeface="Arial" panose="020B0604020202020204" pitchFamily="34" charset="0"/>
                <a:cs typeface="Arial" panose="020B0604020202020204" pitchFamily="34" charset="0"/>
              </a:rPr>
              <a:t>© European Union, 2022 | Reuse is </a:t>
            </a:r>
            <a:r>
              <a:rPr lang="en-US" sz="680" dirty="0" err="1">
                <a:latin typeface="Arial" panose="020B0604020202020204" pitchFamily="34" charset="0"/>
                <a:cs typeface="Arial" panose="020B0604020202020204" pitchFamily="34" charset="0"/>
              </a:rPr>
              <a:t>authorised</a:t>
            </a:r>
            <a:r>
              <a:rPr lang="en-US" sz="680" dirty="0">
                <a:latin typeface="Arial" panose="020B0604020202020204" pitchFamily="34" charset="0"/>
                <a:cs typeface="Arial" panose="020B0604020202020204"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L330, 14.12.2011, p. 39). For any use or reproduction of elements that are not owned by the European Union, permission may need to be sought directly from the respective </a:t>
            </a:r>
            <a:r>
              <a:rPr lang="en-US" sz="680" dirty="0" err="1">
                <a:latin typeface="Arial" panose="020B0604020202020204" pitchFamily="34" charset="0"/>
                <a:cs typeface="Arial" panose="020B0604020202020204" pitchFamily="34" charset="0"/>
              </a:rPr>
              <a:t>rightholders</a:t>
            </a:r>
            <a:r>
              <a:rPr lang="en-US" sz="680" dirty="0">
                <a:latin typeface="Arial" panose="020B0604020202020204" pitchFamily="34" charset="0"/>
                <a:cs typeface="Arial" panose="020B0604020202020204" pitchFamily="34" charset="0"/>
              </a:rPr>
              <a:t>. The European Union does not own the copyright in relation to the following elements: cover © Henryk </a:t>
            </a:r>
            <a:r>
              <a:rPr lang="en-US" sz="680" dirty="0" err="1">
                <a:latin typeface="Arial" panose="020B0604020202020204" pitchFamily="34" charset="0"/>
                <a:cs typeface="Arial" panose="020B0604020202020204" pitchFamily="34" charset="0"/>
              </a:rPr>
              <a:t>Sadura</a:t>
            </a:r>
            <a:r>
              <a:rPr lang="en-US" sz="680" dirty="0">
                <a:latin typeface="Arial" panose="020B0604020202020204" pitchFamily="34" charset="0"/>
                <a:cs typeface="Arial" panose="020B0604020202020204" pitchFamily="34" charset="0"/>
              </a:rPr>
              <a:t>, #119949399, © </a:t>
            </a:r>
            <a:r>
              <a:rPr lang="en-US" sz="680" dirty="0" err="1">
                <a:latin typeface="Arial" panose="020B0604020202020204" pitchFamily="34" charset="0"/>
                <a:cs typeface="Arial" panose="020B0604020202020204" pitchFamily="34" charset="0"/>
              </a:rPr>
              <a:t>bagus</a:t>
            </a:r>
            <a:r>
              <a:rPr lang="en-US" sz="680" dirty="0">
                <a:latin typeface="Arial" panose="020B0604020202020204" pitchFamily="34" charset="0"/>
                <a:cs typeface="Arial" panose="020B0604020202020204" pitchFamily="34" charset="0"/>
              </a:rPr>
              <a:t> #272680673, 2022. Source: </a:t>
            </a:r>
            <a:r>
              <a:rPr lang="en-US" sz="680" dirty="0" err="1">
                <a:latin typeface="Arial" panose="020B0604020202020204" pitchFamily="34" charset="0"/>
                <a:cs typeface="Arial" panose="020B0604020202020204" pitchFamily="34" charset="0"/>
              </a:rPr>
              <a:t>Stock.Adobe.com</a:t>
            </a:r>
            <a:endParaRPr lang="en-US" sz="68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1747EA-F1B8-7A4F-AE4F-DD1B330F34D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158C40-D35B-D648-8D42-02C3F64DF075}"/>
              </a:ext>
            </a:extLst>
          </p:cNvPr>
          <p:cNvSpPr>
            <a:spLocks noGrp="1"/>
          </p:cNvSpPr>
          <p:nvPr>
            <p:ph type="title"/>
          </p:nvPr>
        </p:nvSpPr>
        <p:spPr>
          <a:xfrm>
            <a:off x="838200" y="837398"/>
            <a:ext cx="7381775" cy="853290"/>
          </a:xfrm>
        </p:spPr>
        <p:txBody>
          <a:bodyPr>
            <a:normAutofit/>
          </a:bodyPr>
          <a:lstStyle>
            <a:lvl1pPr>
              <a:defRPr sz="36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4F219AC3-38BA-0B43-8F12-86CD34BBF1B9}"/>
              </a:ext>
            </a:extLst>
          </p:cNvPr>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Date Placeholder 3">
            <a:extLst>
              <a:ext uri="{FF2B5EF4-FFF2-40B4-BE49-F238E27FC236}">
                <a16:creationId xmlns:a16="http://schemas.microsoft.com/office/drawing/2014/main" id="{41638EAB-2C24-D249-B98A-50803B5B8093}"/>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fld id="{4CB3D92C-5EAE-E84C-8B37-64F4D5F5A328}" type="datetimeFigureOut">
              <a:rPr lang="x-none" smtClean="0"/>
              <a:pPr/>
              <a:t>05-Apr-22</a:t>
            </a:fld>
            <a:endParaRPr lang="x-none" dirty="0"/>
          </a:p>
        </p:txBody>
      </p:sp>
      <p:sp>
        <p:nvSpPr>
          <p:cNvPr id="6" name="Slide Number Placeholder 5">
            <a:extLst>
              <a:ext uri="{FF2B5EF4-FFF2-40B4-BE49-F238E27FC236}">
                <a16:creationId xmlns:a16="http://schemas.microsoft.com/office/drawing/2014/main" id="{C012CC35-70BD-184D-9522-FCDA29884486}"/>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latin typeface="Arial" panose="020B0604020202020204" pitchFamily="34" charset="0"/>
                <a:cs typeface="Arial" panose="020B0604020202020204" pitchFamily="34" charset="0"/>
              </a:defRPr>
            </a:lvl1pPr>
          </a:lstStyle>
          <a:p>
            <a:fld id="{472073FA-8CDC-E64D-B89B-6D761FB2F3D3}" type="slidenum">
              <a:rPr lang="x-none" smtClean="0"/>
              <a:pPr/>
              <a:t>‹#›</a:t>
            </a:fld>
            <a:endParaRPr lang="x-none" dirty="0"/>
          </a:p>
        </p:txBody>
      </p:sp>
    </p:spTree>
    <p:extLst>
      <p:ext uri="{BB962C8B-B14F-4D97-AF65-F5344CB8AC3E}">
        <p14:creationId xmlns:p14="http://schemas.microsoft.com/office/powerpoint/2010/main" val="25387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C91553-7D68-DF44-973E-5C883859982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7CC0E7-AD5A-D445-9604-13F968A74BFC}"/>
              </a:ext>
            </a:extLst>
          </p:cNvPr>
          <p:cNvSpPr>
            <a:spLocks noGrp="1"/>
          </p:cNvSpPr>
          <p:nvPr>
            <p:ph type="title"/>
          </p:nvPr>
        </p:nvSpPr>
        <p:spPr>
          <a:xfrm>
            <a:off x="831850" y="1218908"/>
            <a:ext cx="10515600" cy="860150"/>
          </a:xfrm>
        </p:spPr>
        <p:txBody>
          <a:bodyPr anchor="t">
            <a:normAutofit/>
          </a:bodyPr>
          <a:lstStyle>
            <a:lvl1pPr>
              <a:defRPr sz="5000" b="1" i="0">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3123023D-28B3-844D-87C9-BBA80295CDF1}"/>
              </a:ext>
            </a:extLst>
          </p:cNvPr>
          <p:cNvSpPr>
            <a:spLocks noGrp="1"/>
          </p:cNvSpPr>
          <p:nvPr>
            <p:ph type="body" idx="1"/>
          </p:nvPr>
        </p:nvSpPr>
        <p:spPr>
          <a:xfrm>
            <a:off x="831850" y="2547872"/>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852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270161-5FD2-364D-9650-2057E5961D6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AB7AD0-965C-1748-8AA8-2FB592191C63}"/>
              </a:ext>
            </a:extLst>
          </p:cNvPr>
          <p:cNvSpPr>
            <a:spLocks noGrp="1"/>
          </p:cNvSpPr>
          <p:nvPr>
            <p:ph type="title"/>
          </p:nvPr>
        </p:nvSpPr>
        <p:spPr>
          <a:xfrm>
            <a:off x="838200" y="117275"/>
            <a:ext cx="7218145" cy="1325563"/>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5AA05757-A004-3A4B-B2EF-6F65230548BB}"/>
              </a:ext>
            </a:extLst>
          </p:cNvPr>
          <p:cNvSpPr>
            <a:spLocks noGrp="1"/>
          </p:cNvSpPr>
          <p:nvPr>
            <p:ph sz="half" idx="1"/>
          </p:nvPr>
        </p:nvSpPr>
        <p:spPr>
          <a:xfrm>
            <a:off x="838200" y="2002055"/>
            <a:ext cx="5181600" cy="4174908"/>
          </a:xfrm>
        </p:spPr>
        <p:txBody>
          <a:bodyPr/>
          <a:lstStyle>
            <a:lvl1pPr>
              <a:defRPr b="1" i="0">
                <a:solidFill>
                  <a:schemeClr val="accent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Content Placeholder 3">
            <a:extLst>
              <a:ext uri="{FF2B5EF4-FFF2-40B4-BE49-F238E27FC236}">
                <a16:creationId xmlns:a16="http://schemas.microsoft.com/office/drawing/2014/main" id="{D53A01CC-A3CF-074A-A6FB-7AB67F11B06E}"/>
              </a:ext>
            </a:extLst>
          </p:cNvPr>
          <p:cNvSpPr>
            <a:spLocks noGrp="1"/>
          </p:cNvSpPr>
          <p:nvPr>
            <p:ph sz="half" idx="2"/>
          </p:nvPr>
        </p:nvSpPr>
        <p:spPr>
          <a:xfrm>
            <a:off x="6172200" y="2002055"/>
            <a:ext cx="5181600" cy="4174908"/>
          </a:xfrm>
        </p:spPr>
        <p:txBody>
          <a:bodyPr/>
          <a:lstStyle>
            <a:lvl1pPr>
              <a:defRPr b="1" i="0">
                <a:solidFill>
                  <a:schemeClr val="accent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0" name="Date Placeholder 3">
            <a:extLst>
              <a:ext uri="{FF2B5EF4-FFF2-40B4-BE49-F238E27FC236}">
                <a16:creationId xmlns:a16="http://schemas.microsoft.com/office/drawing/2014/main" id="{7218FB1F-1E77-3845-B48B-2E9C84D45A47}"/>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solidFill>
              </a:defRPr>
            </a:lvl1pPr>
          </a:lstStyle>
          <a:p>
            <a:fld id="{4CB3D92C-5EAE-E84C-8B37-64F4D5F5A328}" type="datetimeFigureOut">
              <a:rPr lang="x-none" smtClean="0"/>
              <a:pPr/>
              <a:t>05-Apr-22</a:t>
            </a:fld>
            <a:endParaRPr lang="x-none" dirty="0"/>
          </a:p>
        </p:txBody>
      </p:sp>
      <p:sp>
        <p:nvSpPr>
          <p:cNvPr id="11" name="Slide Number Placeholder 5">
            <a:extLst>
              <a:ext uri="{FF2B5EF4-FFF2-40B4-BE49-F238E27FC236}">
                <a16:creationId xmlns:a16="http://schemas.microsoft.com/office/drawing/2014/main" id="{9D5336A5-0F92-584F-8465-734714EEA9E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solidFill>
                <a:latin typeface="Arial" panose="020B0604020202020204" pitchFamily="34" charset="0"/>
                <a:cs typeface="Arial" panose="020B0604020202020204" pitchFamily="34" charset="0"/>
              </a:defRPr>
            </a:lvl1pPr>
          </a:lstStyle>
          <a:p>
            <a:fld id="{472073FA-8CDC-E64D-B89B-6D761FB2F3D3}" type="slidenum">
              <a:rPr lang="x-none" smtClean="0"/>
              <a:pPr/>
              <a:t>‹#›</a:t>
            </a:fld>
            <a:endParaRPr lang="x-none" dirty="0"/>
          </a:p>
        </p:txBody>
      </p:sp>
    </p:spTree>
    <p:extLst>
      <p:ext uri="{BB962C8B-B14F-4D97-AF65-F5344CB8AC3E}">
        <p14:creationId xmlns:p14="http://schemas.microsoft.com/office/powerpoint/2010/main" val="144689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E75C99-7D4A-8E41-B416-70ECFFDF502F}"/>
              </a:ext>
            </a:extLst>
          </p:cNvPr>
          <p:cNvPicPr>
            <a:picLocks noChangeAspect="1"/>
          </p:cNvPicPr>
          <p:nvPr userDrawn="1"/>
        </p:nvPicPr>
        <p:blipFill>
          <a:blip r:embed="rId2"/>
          <a:src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1BF70BF7-193E-4246-8F83-B66FA5403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5" name="Date Placeholder 4">
            <a:extLst>
              <a:ext uri="{FF2B5EF4-FFF2-40B4-BE49-F238E27FC236}">
                <a16:creationId xmlns:a16="http://schemas.microsoft.com/office/drawing/2014/main" id="{C5851C5A-0F5B-064B-B523-68B4BD072668}"/>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4CB3D92C-5EAE-E84C-8B37-64F4D5F5A328}" type="datetimeFigureOut">
              <a:rPr lang="x-none" smtClean="0"/>
              <a:pPr/>
              <a:t>05-Apr-22</a:t>
            </a:fld>
            <a:endParaRPr lang="x-none" dirty="0"/>
          </a:p>
        </p:txBody>
      </p:sp>
      <p:sp>
        <p:nvSpPr>
          <p:cNvPr id="7" name="Slide Number Placeholder 6">
            <a:extLst>
              <a:ext uri="{FF2B5EF4-FFF2-40B4-BE49-F238E27FC236}">
                <a16:creationId xmlns:a16="http://schemas.microsoft.com/office/drawing/2014/main" id="{FB8434C8-07E7-4946-952A-8D3CA105DD5C}"/>
              </a:ext>
            </a:extLst>
          </p:cNvPr>
          <p:cNvSpPr>
            <a:spLocks noGrp="1"/>
          </p:cNvSpPr>
          <p:nvPr>
            <p:ph type="sldNum" sz="quarter" idx="12"/>
          </p:nvPr>
        </p:nvSpPr>
        <p:spPr>
          <a:xfrm>
            <a:off x="8610600" y="6356350"/>
            <a:ext cx="2743200" cy="365125"/>
          </a:xfrm>
          <a:prstGeom prst="rect">
            <a:avLst/>
          </a:prstGeom>
        </p:spPr>
        <p:txBody>
          <a:bodyPr/>
          <a:lstStyle/>
          <a:p>
            <a:fld id="{472073FA-8CDC-E64D-B89B-6D761FB2F3D3}" type="slidenum">
              <a:rPr lang="x-none" smtClean="0"/>
              <a:pPr/>
              <a:t>‹#›</a:t>
            </a:fld>
            <a:endParaRPr lang="x-none"/>
          </a:p>
        </p:txBody>
      </p:sp>
      <p:sp>
        <p:nvSpPr>
          <p:cNvPr id="11" name="Title 1">
            <a:extLst>
              <a:ext uri="{FF2B5EF4-FFF2-40B4-BE49-F238E27FC236}">
                <a16:creationId xmlns:a16="http://schemas.microsoft.com/office/drawing/2014/main" id="{8712CBC5-5223-A84C-AA5F-3FEF4B614153}"/>
              </a:ext>
            </a:extLst>
          </p:cNvPr>
          <p:cNvSpPr>
            <a:spLocks noGrp="1"/>
          </p:cNvSpPr>
          <p:nvPr>
            <p:ph type="title"/>
          </p:nvPr>
        </p:nvSpPr>
        <p:spPr>
          <a:xfrm>
            <a:off x="839789" y="572704"/>
            <a:ext cx="3506788" cy="1336623"/>
          </a:xfrm>
        </p:spPr>
        <p:txBody>
          <a:bodyPr anchor="t"/>
          <a:lstStyle>
            <a:lvl1pPr>
              <a:defRPr sz="3200">
                <a:solidFill>
                  <a:schemeClr val="bg1"/>
                </a:solidFill>
              </a:defRPr>
            </a:lvl1pPr>
          </a:lstStyle>
          <a:p>
            <a:r>
              <a:rPr lang="en-GB" dirty="0"/>
              <a:t>Click to edit Master title style</a:t>
            </a:r>
            <a:endParaRPr lang="x-none" dirty="0"/>
          </a:p>
        </p:txBody>
      </p:sp>
      <p:sp>
        <p:nvSpPr>
          <p:cNvPr id="12" name="Text Placeholder 3">
            <a:extLst>
              <a:ext uri="{FF2B5EF4-FFF2-40B4-BE49-F238E27FC236}">
                <a16:creationId xmlns:a16="http://schemas.microsoft.com/office/drawing/2014/main" id="{AF79998C-BABC-984C-9E31-D8D05553DB2A}"/>
              </a:ext>
            </a:extLst>
          </p:cNvPr>
          <p:cNvSpPr>
            <a:spLocks noGrp="1"/>
          </p:cNvSpPr>
          <p:nvPr>
            <p:ph type="body" sz="half" idx="2"/>
          </p:nvPr>
        </p:nvSpPr>
        <p:spPr>
          <a:xfrm>
            <a:off x="839789" y="2165684"/>
            <a:ext cx="3506788" cy="347229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5065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88230C-775B-4E47-9362-1EFFF1F539D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F5AD17-E298-3846-A6C0-17C5E8511127}"/>
              </a:ext>
            </a:extLst>
          </p:cNvPr>
          <p:cNvSpPr>
            <a:spLocks noGrp="1"/>
          </p:cNvSpPr>
          <p:nvPr>
            <p:ph type="title"/>
          </p:nvPr>
        </p:nvSpPr>
        <p:spPr>
          <a:xfrm>
            <a:off x="839789" y="572704"/>
            <a:ext cx="3506788" cy="1336623"/>
          </a:xfrm>
        </p:spPr>
        <p:txBody>
          <a:bodyPr anchor="t"/>
          <a:lstStyle>
            <a:lvl1pPr>
              <a:defRPr sz="3200">
                <a:solidFill>
                  <a:schemeClr val="bg1"/>
                </a:solidFill>
              </a:defRPr>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E43E4789-5F4D-9E48-A4F7-6AF9F2A7FB6D}"/>
              </a:ext>
            </a:extLst>
          </p:cNvPr>
          <p:cNvSpPr>
            <a:spLocks noGrp="1"/>
          </p:cNvSpPr>
          <p:nvPr>
            <p:ph idx="1"/>
          </p:nvPr>
        </p:nvSpPr>
        <p:spPr>
          <a:xfrm>
            <a:off x="5183188" y="2165684"/>
            <a:ext cx="6172200" cy="3472297"/>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4" name="Text Placeholder 3">
            <a:extLst>
              <a:ext uri="{FF2B5EF4-FFF2-40B4-BE49-F238E27FC236}">
                <a16:creationId xmlns:a16="http://schemas.microsoft.com/office/drawing/2014/main" id="{64894264-6C30-2446-B26B-806AF27E8FF8}"/>
              </a:ext>
            </a:extLst>
          </p:cNvPr>
          <p:cNvSpPr>
            <a:spLocks noGrp="1"/>
          </p:cNvSpPr>
          <p:nvPr>
            <p:ph type="body" sz="half" idx="2"/>
          </p:nvPr>
        </p:nvSpPr>
        <p:spPr>
          <a:xfrm>
            <a:off x="839789" y="2165684"/>
            <a:ext cx="3506788" cy="347229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F95C9C05-E749-E44B-892E-155D576D535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4CB3D92C-5EAE-E84C-8B37-64F4D5F5A328}" type="datetimeFigureOut">
              <a:rPr lang="x-none" smtClean="0"/>
              <a:pPr/>
              <a:t>05-Apr-22</a:t>
            </a:fld>
            <a:endParaRPr lang="x-none" dirty="0"/>
          </a:p>
        </p:txBody>
      </p:sp>
      <p:sp>
        <p:nvSpPr>
          <p:cNvPr id="7" name="Slide Number Placeholder 6">
            <a:extLst>
              <a:ext uri="{FF2B5EF4-FFF2-40B4-BE49-F238E27FC236}">
                <a16:creationId xmlns:a16="http://schemas.microsoft.com/office/drawing/2014/main" id="{AE773368-04B4-FA4D-BC26-6BA2D2C9F518}"/>
              </a:ext>
            </a:extLst>
          </p:cNvPr>
          <p:cNvSpPr>
            <a:spLocks noGrp="1"/>
          </p:cNvSpPr>
          <p:nvPr>
            <p:ph type="sldNum" sz="quarter" idx="12"/>
          </p:nvPr>
        </p:nvSpPr>
        <p:spPr>
          <a:xfrm>
            <a:off x="8610600" y="6356350"/>
            <a:ext cx="2743200" cy="365125"/>
          </a:xfrm>
          <a:prstGeom prst="rect">
            <a:avLst/>
          </a:prstGeom>
        </p:spPr>
        <p:txBody>
          <a:bodyPr/>
          <a:lstStyle/>
          <a:p>
            <a:fld id="{472073FA-8CDC-E64D-B89B-6D761FB2F3D3}" type="slidenum">
              <a:rPr lang="x-none" smtClean="0"/>
              <a:pPr/>
              <a:t>‹#›</a:t>
            </a:fld>
            <a:endParaRPr lang="x-none"/>
          </a:p>
        </p:txBody>
      </p:sp>
    </p:spTree>
    <p:extLst>
      <p:ext uri="{BB962C8B-B14F-4D97-AF65-F5344CB8AC3E}">
        <p14:creationId xmlns:p14="http://schemas.microsoft.com/office/powerpoint/2010/main" val="394748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762DDA-6518-1240-A537-A4367790DFB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17B100-D1FC-864B-B315-C86B6C6A42EF}"/>
              </a:ext>
            </a:extLst>
          </p:cNvPr>
          <p:cNvSpPr>
            <a:spLocks noGrp="1"/>
          </p:cNvSpPr>
          <p:nvPr>
            <p:ph type="title"/>
          </p:nvPr>
        </p:nvSpPr>
        <p:spPr>
          <a:xfrm>
            <a:off x="838200" y="2424931"/>
            <a:ext cx="10515600" cy="1325563"/>
          </a:xfrm>
        </p:spPr>
        <p:txBody>
          <a:bodyPr>
            <a:normAutofit/>
          </a:bodyPr>
          <a:lstStyle>
            <a:lvl1pPr>
              <a:defRPr sz="5000">
                <a:solidFill>
                  <a:schemeClr val="bg1"/>
                </a:solidFill>
              </a:defRPr>
            </a:lvl1pPr>
          </a:lstStyle>
          <a:p>
            <a:r>
              <a:rPr lang="en-GB" dirty="0"/>
              <a:t>Click to edit Master title style</a:t>
            </a:r>
            <a:endParaRPr lang="x-none" dirty="0"/>
          </a:p>
        </p:txBody>
      </p:sp>
      <p:sp>
        <p:nvSpPr>
          <p:cNvPr id="3" name="Date Placeholder 2">
            <a:extLst>
              <a:ext uri="{FF2B5EF4-FFF2-40B4-BE49-F238E27FC236}">
                <a16:creationId xmlns:a16="http://schemas.microsoft.com/office/drawing/2014/main" id="{D4155DC4-8D2C-6140-A57D-CB74D66AB7E5}"/>
              </a:ext>
            </a:extLst>
          </p:cNvPr>
          <p:cNvSpPr>
            <a:spLocks noGrp="1"/>
          </p:cNvSpPr>
          <p:nvPr>
            <p:ph type="dt" sz="half" idx="10"/>
          </p:nvPr>
        </p:nvSpPr>
        <p:spPr>
          <a:xfrm>
            <a:off x="838200" y="6356350"/>
            <a:ext cx="2743200" cy="365125"/>
          </a:xfrm>
          <a:prstGeom prst="rect">
            <a:avLst/>
          </a:prstGeom>
        </p:spPr>
        <p:txBody>
          <a:bodyPr/>
          <a:lstStyle/>
          <a:p>
            <a:fld id="{4CB3D92C-5EAE-E84C-8B37-64F4D5F5A328}" type="datetimeFigureOut">
              <a:rPr lang="x-none" smtClean="0"/>
              <a:pPr/>
              <a:t>05-Apr-22</a:t>
            </a:fld>
            <a:endParaRPr lang="x-none"/>
          </a:p>
        </p:txBody>
      </p:sp>
      <p:sp>
        <p:nvSpPr>
          <p:cNvPr id="5" name="Slide Number Placeholder 4">
            <a:extLst>
              <a:ext uri="{FF2B5EF4-FFF2-40B4-BE49-F238E27FC236}">
                <a16:creationId xmlns:a16="http://schemas.microsoft.com/office/drawing/2014/main" id="{729CBF9A-CDDF-7145-A3D4-627A0943A755}"/>
              </a:ext>
            </a:extLst>
          </p:cNvPr>
          <p:cNvSpPr>
            <a:spLocks noGrp="1"/>
          </p:cNvSpPr>
          <p:nvPr>
            <p:ph type="sldNum" sz="quarter" idx="12"/>
          </p:nvPr>
        </p:nvSpPr>
        <p:spPr>
          <a:xfrm>
            <a:off x="8610600" y="6356350"/>
            <a:ext cx="2743200" cy="365125"/>
          </a:xfrm>
          <a:prstGeom prst="rect">
            <a:avLst/>
          </a:prstGeom>
        </p:spPr>
        <p:txBody>
          <a:bodyPr/>
          <a:lstStyle/>
          <a:p>
            <a:fld id="{472073FA-8CDC-E64D-B89B-6D761FB2F3D3}" type="slidenum">
              <a:rPr lang="x-none" smtClean="0"/>
              <a:pPr/>
              <a:t>‹#›</a:t>
            </a:fld>
            <a:endParaRPr lang="x-none"/>
          </a:p>
        </p:txBody>
      </p:sp>
    </p:spTree>
    <p:extLst>
      <p:ext uri="{BB962C8B-B14F-4D97-AF65-F5344CB8AC3E}">
        <p14:creationId xmlns:p14="http://schemas.microsoft.com/office/powerpoint/2010/main" val="9713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0" y="-4161"/>
            <a:ext cx="12184612" cy="6862161"/>
          </a:xfrm>
          <a:prstGeom prst="rect">
            <a:avLst/>
          </a:prstGeom>
          <a:noFill/>
          <a:ln w="9525">
            <a:noFill/>
            <a:miter lim="800000"/>
            <a:headEnd/>
            <a:tailEnd/>
          </a:ln>
        </p:spPr>
      </p:pic>
      <p:sp>
        <p:nvSpPr>
          <p:cNvPr id="2" name="Title 1">
            <a:extLst>
              <a:ext uri="{FF2B5EF4-FFF2-40B4-BE49-F238E27FC236}">
                <a16:creationId xmlns:a16="http://schemas.microsoft.com/office/drawing/2014/main" id="{F217B100-D1FC-864B-B315-C86B6C6A42EF}"/>
              </a:ext>
            </a:extLst>
          </p:cNvPr>
          <p:cNvSpPr>
            <a:spLocks noGrp="1"/>
          </p:cNvSpPr>
          <p:nvPr>
            <p:ph type="title"/>
          </p:nvPr>
        </p:nvSpPr>
        <p:spPr>
          <a:xfrm>
            <a:off x="412309" y="2505075"/>
            <a:ext cx="10515600" cy="1325563"/>
          </a:xfrm>
        </p:spPr>
        <p:txBody>
          <a:bodyPr>
            <a:normAutofit/>
          </a:bodyPr>
          <a:lstStyle>
            <a:lvl1pPr>
              <a:defRPr sz="5000">
                <a:solidFill>
                  <a:schemeClr val="bg1"/>
                </a:solidFill>
              </a:defRPr>
            </a:lvl1pPr>
          </a:lstStyle>
          <a:p>
            <a:r>
              <a:rPr lang="en-GB" dirty="0"/>
              <a:t>Click to edit Master title style</a:t>
            </a:r>
            <a:endParaRPr lang="x-none" dirty="0"/>
          </a:p>
        </p:txBody>
      </p:sp>
    </p:spTree>
    <p:extLst>
      <p:ext uri="{BB962C8B-B14F-4D97-AF65-F5344CB8AC3E}">
        <p14:creationId xmlns:p14="http://schemas.microsoft.com/office/powerpoint/2010/main" val="414249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762DDA-6518-1240-A537-A4367790DFB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17B100-D1FC-864B-B315-C86B6C6A42EF}"/>
              </a:ext>
            </a:extLst>
          </p:cNvPr>
          <p:cNvSpPr>
            <a:spLocks noGrp="1"/>
          </p:cNvSpPr>
          <p:nvPr>
            <p:ph type="title" hasCustomPrompt="1"/>
          </p:nvPr>
        </p:nvSpPr>
        <p:spPr>
          <a:xfrm>
            <a:off x="838200" y="1729987"/>
            <a:ext cx="10515600" cy="1325563"/>
          </a:xfrm>
        </p:spPr>
        <p:txBody>
          <a:bodyPr>
            <a:normAutofit/>
          </a:bodyPr>
          <a:lstStyle>
            <a:lvl1pPr algn="ctr">
              <a:defRPr sz="8000">
                <a:solidFill>
                  <a:schemeClr val="accent3"/>
                </a:solidFill>
              </a:defRPr>
            </a:lvl1pPr>
          </a:lstStyle>
          <a:p>
            <a:r>
              <a:rPr lang="en-GB" dirty="0"/>
              <a:t>TITLE</a:t>
            </a:r>
            <a:endParaRPr lang="x-none" dirty="0"/>
          </a:p>
        </p:txBody>
      </p:sp>
    </p:spTree>
    <p:extLst>
      <p:ext uri="{BB962C8B-B14F-4D97-AF65-F5344CB8AC3E}">
        <p14:creationId xmlns:p14="http://schemas.microsoft.com/office/powerpoint/2010/main" val="48913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90BD9-AD09-5940-A320-7E1A2B405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E49D7367-F82D-7B4E-B89B-BF594ED6A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7" name="Date Placeholder 3">
            <a:extLst>
              <a:ext uri="{FF2B5EF4-FFF2-40B4-BE49-F238E27FC236}">
                <a16:creationId xmlns:a16="http://schemas.microsoft.com/office/drawing/2014/main" id="{08D3FD4B-3D70-4446-9788-339247670E97}"/>
              </a:ext>
            </a:extLst>
          </p:cNvPr>
          <p:cNvSpPr>
            <a:spLocks noGrp="1"/>
          </p:cNvSpPr>
          <p:nvPr>
            <p:ph type="dt" sz="half" idx="2"/>
          </p:nvPr>
        </p:nvSpPr>
        <p:spPr>
          <a:xfrm>
            <a:off x="838200" y="6356350"/>
            <a:ext cx="2743200" cy="365125"/>
          </a:xfrm>
          <a:prstGeom prst="rect">
            <a:avLst/>
          </a:prstGeom>
        </p:spPr>
        <p:txBody>
          <a:bodyPr/>
          <a:lstStyle>
            <a:lvl1pPr>
              <a:defRPr lang="x-none" sz="1200" smtClean="0">
                <a:solidFill>
                  <a:schemeClr val="accent1"/>
                </a:solidFill>
                <a:latin typeface="Arial" panose="020B0604020202020204" pitchFamily="34" charset="0"/>
                <a:cs typeface="Arial" panose="020B0604020202020204" pitchFamily="34" charset="0"/>
              </a:defRPr>
            </a:lvl1pPr>
          </a:lstStyle>
          <a:p>
            <a:fld id="{4CB3D92C-5EAE-E84C-8B37-64F4D5F5A328}" type="datetimeFigureOut">
              <a:rPr lang="x-none" smtClean="0"/>
              <a:pPr/>
              <a:t>05-Apr-22</a:t>
            </a:fld>
            <a:endParaRPr lang="x-none" dirty="0"/>
          </a:p>
        </p:txBody>
      </p:sp>
      <p:sp>
        <p:nvSpPr>
          <p:cNvPr id="8" name="Slide Number Placeholder 5">
            <a:extLst>
              <a:ext uri="{FF2B5EF4-FFF2-40B4-BE49-F238E27FC236}">
                <a16:creationId xmlns:a16="http://schemas.microsoft.com/office/drawing/2014/main" id="{5F8B9A3A-DCC4-274A-B690-9886494E4C4D}"/>
              </a:ext>
            </a:extLst>
          </p:cNvPr>
          <p:cNvSpPr>
            <a:spLocks noGrp="1"/>
          </p:cNvSpPr>
          <p:nvPr>
            <p:ph type="sldNum" sz="quarter" idx="4"/>
          </p:nvPr>
        </p:nvSpPr>
        <p:spPr>
          <a:xfrm>
            <a:off x="8610600" y="6356350"/>
            <a:ext cx="2743200" cy="365125"/>
          </a:xfrm>
          <a:prstGeom prst="rect">
            <a:avLst/>
          </a:prstGeom>
        </p:spPr>
        <p:txBody>
          <a:bodyPr/>
          <a:lstStyle>
            <a:lvl1pPr algn="r">
              <a:defRPr sz="1200">
                <a:solidFill>
                  <a:schemeClr val="accent1"/>
                </a:solidFill>
                <a:latin typeface="Arial" panose="020B0604020202020204" pitchFamily="34" charset="0"/>
                <a:cs typeface="Arial" panose="020B0604020202020204" pitchFamily="34" charset="0"/>
              </a:defRPr>
            </a:lvl1pPr>
          </a:lstStyle>
          <a:p>
            <a:fld id="{472073FA-8CDC-E64D-B89B-6D761FB2F3D3}" type="slidenum">
              <a:rPr lang="x-none" smtClean="0"/>
              <a:pPr/>
              <a:t>‹#›</a:t>
            </a:fld>
            <a:endParaRPr lang="x-none" dirty="0"/>
          </a:p>
        </p:txBody>
      </p:sp>
    </p:spTree>
    <p:extLst>
      <p:ext uri="{BB962C8B-B14F-4D97-AF65-F5344CB8AC3E}">
        <p14:creationId xmlns:p14="http://schemas.microsoft.com/office/powerpoint/2010/main" val="319721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6" r:id="rId6"/>
    <p:sldLayoutId id="2147483654" r:id="rId7"/>
    <p:sldLayoutId id="2147483660" r:id="rId8"/>
    <p:sldLayoutId id="2147483661" r:id="rId9"/>
    <p:sldLayoutId id="2147483659" r:id="rId10"/>
    <p:sldLayoutId id="2147483655" r:id="rId11"/>
  </p:sldLayoutIdLst>
  <p:txStyles>
    <p:titleStyle>
      <a:lvl1pPr algn="l" defTabSz="914400" rtl="0" eaLnBrk="1" latinLnBrk="0" hangingPunct="1">
        <a:lnSpc>
          <a:spcPct val="90000"/>
        </a:lnSpc>
        <a:spcBef>
          <a:spcPct val="0"/>
        </a:spcBef>
        <a:buNone/>
        <a:defRPr sz="44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s://euraxess.ec.europa.eu/"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2334AC-8D91-124F-B0C7-297C73906AC1}"/>
              </a:ext>
            </a:extLst>
          </p:cNvPr>
          <p:cNvSpPr>
            <a:spLocks noGrp="1"/>
          </p:cNvSpPr>
          <p:nvPr>
            <p:ph type="title"/>
          </p:nvPr>
        </p:nvSpPr>
        <p:spPr>
          <a:xfrm>
            <a:off x="838200" y="1291075"/>
            <a:ext cx="10930128" cy="3327107"/>
          </a:xfrm>
        </p:spPr>
        <p:txBody>
          <a:bodyPr>
            <a:normAutofit/>
          </a:bodyPr>
          <a:lstStyle/>
          <a:p>
            <a:r>
              <a:rPr lang="en-GB" dirty="0"/>
              <a:t>EURAXESS</a:t>
            </a:r>
            <a:r>
              <a:rPr lang="bg-BG" dirty="0"/>
              <a:t> за АУ Пловдив</a:t>
            </a:r>
            <a:br>
              <a:rPr lang="en-GB" dirty="0"/>
            </a:br>
            <a:r>
              <a:rPr lang="en-GB" dirty="0">
                <a:solidFill>
                  <a:schemeClr val="accent4"/>
                </a:solidFill>
              </a:rPr>
              <a:t>13:00 - </a:t>
            </a:r>
            <a:r>
              <a:rPr lang="en-GB" dirty="0">
                <a:solidFill>
                  <a:srgbClr val="EDC111"/>
                </a:solidFill>
              </a:rPr>
              <a:t>14:00</a:t>
            </a:r>
            <a:br>
              <a:rPr lang="en-GB" dirty="0"/>
            </a:br>
            <a:br>
              <a:rPr lang="en-GB" dirty="0"/>
            </a:br>
            <a:r>
              <a:rPr lang="bg-BG" sz="3300" b="0" i="1" dirty="0">
                <a:solidFill>
                  <a:schemeClr val="accent2">
                    <a:lumMod val="40000"/>
                    <a:lumOff val="60000"/>
                  </a:schemeClr>
                </a:solidFill>
              </a:rPr>
              <a:t>Светлана Димитрова</a:t>
            </a:r>
            <a:br>
              <a:rPr lang="bg-BG" sz="3300" b="0" i="1" dirty="0">
                <a:solidFill>
                  <a:schemeClr val="accent2">
                    <a:lumMod val="40000"/>
                    <a:lumOff val="60000"/>
                  </a:schemeClr>
                </a:solidFill>
              </a:rPr>
            </a:br>
            <a:r>
              <a:rPr lang="bg-BG" sz="2000" b="0" i="1" dirty="0">
                <a:solidFill>
                  <a:schemeClr val="accent2">
                    <a:lumMod val="40000"/>
                    <a:lumOff val="60000"/>
                  </a:schemeClr>
                </a:solidFill>
              </a:rPr>
              <a:t>СУ „Св.Кл. Охридски“</a:t>
            </a:r>
            <a:br>
              <a:rPr lang="bg-BG" sz="2000" b="0" i="1" dirty="0">
                <a:solidFill>
                  <a:schemeClr val="accent2">
                    <a:lumMod val="40000"/>
                    <a:lumOff val="60000"/>
                  </a:schemeClr>
                </a:solidFill>
              </a:rPr>
            </a:br>
            <a:r>
              <a:rPr lang="en-US" sz="2000" b="0" i="1" dirty="0">
                <a:solidFill>
                  <a:schemeClr val="accent2">
                    <a:lumMod val="40000"/>
                    <a:lumOff val="60000"/>
                  </a:schemeClr>
                </a:solidFill>
              </a:rPr>
              <a:t>EURAXESS </a:t>
            </a:r>
            <a:r>
              <a:rPr lang="bg-BG" sz="2000" b="0" i="1" dirty="0">
                <a:solidFill>
                  <a:schemeClr val="accent2">
                    <a:lumMod val="40000"/>
                    <a:lumOff val="60000"/>
                  </a:schemeClr>
                </a:solidFill>
              </a:rPr>
              <a:t> България</a:t>
            </a:r>
            <a:endParaRPr lang="x-none" sz="2000" b="0" i="1" dirty="0">
              <a:solidFill>
                <a:schemeClr val="accent2">
                  <a:lumMod val="40000"/>
                  <a:lumOff val="60000"/>
                </a:schemeClr>
              </a:solidFill>
            </a:endParaRPr>
          </a:p>
        </p:txBody>
      </p:sp>
      <p:pic>
        <p:nvPicPr>
          <p:cNvPr id="8194" name="Picture 2" descr="https://cdn2.euraxess.org/sites/default/files/styles/media_thumbnail/public/events/logo_bg_en_patent_au.png?itok=HQvJkKVH"/>
          <p:cNvPicPr>
            <a:picLocks noChangeAspect="1" noChangeArrowheads="1"/>
          </p:cNvPicPr>
          <p:nvPr/>
        </p:nvPicPr>
        <p:blipFill>
          <a:blip r:embed="rId2"/>
          <a:srcRect/>
          <a:stretch>
            <a:fillRect/>
          </a:stretch>
        </p:blipFill>
        <p:spPr bwMode="auto">
          <a:xfrm>
            <a:off x="2843356" y="5622929"/>
            <a:ext cx="952500" cy="952500"/>
          </a:xfrm>
          <a:prstGeom prst="rect">
            <a:avLst/>
          </a:prstGeom>
          <a:noFill/>
        </p:spPr>
      </p:pic>
    </p:spTree>
    <p:extLst>
      <p:ext uri="{BB962C8B-B14F-4D97-AF65-F5344CB8AC3E}">
        <p14:creationId xmlns:p14="http://schemas.microsoft.com/office/powerpoint/2010/main" val="146161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0218"/>
            <a:ext cx="10515600" cy="1325563"/>
          </a:xfrm>
        </p:spPr>
        <p:txBody>
          <a:bodyPr>
            <a:normAutofit fontScale="90000"/>
          </a:bodyPr>
          <a:lstStyle/>
          <a:p>
            <a:r>
              <a:rPr lang="bg-BG" dirty="0">
                <a:solidFill>
                  <a:srgbClr val="EDC111"/>
                </a:solidFill>
              </a:rPr>
              <a:t>Международна менторска програма на мрежата </a:t>
            </a:r>
            <a:r>
              <a:rPr lang="en-US" dirty="0">
                <a:solidFill>
                  <a:srgbClr val="EDC111"/>
                </a:solidFill>
              </a:rPr>
              <a:t>EURAXESS</a:t>
            </a:r>
            <a:br>
              <a:rPr lang="en-US" dirty="0"/>
            </a:br>
            <a:r>
              <a:rPr lang="en-US" dirty="0"/>
              <a:t>https://mentoring.euraxess.bg/ </a:t>
            </a:r>
          </a:p>
        </p:txBody>
      </p:sp>
      <p:pic>
        <p:nvPicPr>
          <p:cNvPr id="23554" name="Picture 2"/>
          <p:cNvPicPr>
            <a:picLocks noChangeAspect="1" noChangeArrowheads="1"/>
          </p:cNvPicPr>
          <p:nvPr/>
        </p:nvPicPr>
        <p:blipFill>
          <a:blip r:embed="rId2"/>
          <a:srcRect/>
          <a:stretch>
            <a:fillRect/>
          </a:stretch>
        </p:blipFill>
        <p:spPr bwMode="auto">
          <a:xfrm>
            <a:off x="0" y="2004291"/>
            <a:ext cx="12192000" cy="4853709"/>
          </a:xfrm>
          <a:prstGeom prst="rect">
            <a:avLst/>
          </a:prstGeom>
          <a:noFill/>
          <a:ln w="9525">
            <a:noFill/>
            <a:miter lim="800000"/>
            <a:headEnd/>
            <a:tailEnd/>
          </a:ln>
        </p:spPr>
      </p:pic>
    </p:spTree>
    <p:extLst>
      <p:ext uri="{BB962C8B-B14F-4D97-AF65-F5344CB8AC3E}">
        <p14:creationId xmlns:p14="http://schemas.microsoft.com/office/powerpoint/2010/main" val="202699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31003" y="170916"/>
            <a:ext cx="12254006" cy="57311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235" y="443345"/>
            <a:ext cx="12850091" cy="1325563"/>
          </a:xfrm>
        </p:spPr>
        <p:txBody>
          <a:bodyPr>
            <a:normAutofit fontScale="90000"/>
          </a:bodyPr>
          <a:lstStyle/>
          <a:p>
            <a:r>
              <a:rPr lang="bg-BG" dirty="0">
                <a:solidFill>
                  <a:srgbClr val="EDC111"/>
                </a:solidFill>
              </a:rPr>
              <a:t>ПРОСТО СЕ РЕГИСТРИРАЙТЕ:</a:t>
            </a:r>
            <a:br>
              <a:rPr lang="bg-BG" dirty="0"/>
            </a:br>
            <a:r>
              <a:rPr lang="en-US" dirty="0"/>
              <a:t>https://mentoring.euraxess.bg/user/register</a:t>
            </a:r>
          </a:p>
        </p:txBody>
      </p:sp>
      <p:pic>
        <p:nvPicPr>
          <p:cNvPr id="24578" name="Picture 2"/>
          <p:cNvPicPr>
            <a:picLocks noChangeAspect="1" noChangeArrowheads="1"/>
          </p:cNvPicPr>
          <p:nvPr/>
        </p:nvPicPr>
        <p:blipFill>
          <a:blip r:embed="rId2"/>
          <a:srcRect/>
          <a:stretch>
            <a:fillRect/>
          </a:stretch>
        </p:blipFill>
        <p:spPr bwMode="auto">
          <a:xfrm>
            <a:off x="3038764" y="1898218"/>
            <a:ext cx="5791200" cy="4959782"/>
          </a:xfrm>
          <a:prstGeom prst="rect">
            <a:avLst/>
          </a:prstGeom>
          <a:noFill/>
          <a:ln w="9525">
            <a:noFill/>
            <a:miter lim="800000"/>
            <a:headEnd/>
            <a:tailEnd/>
          </a:ln>
        </p:spPr>
      </p:pic>
    </p:spTree>
    <p:extLst>
      <p:ext uri="{BB962C8B-B14F-4D97-AF65-F5344CB8AC3E}">
        <p14:creationId xmlns:p14="http://schemas.microsoft.com/office/powerpoint/2010/main" val="202699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4931"/>
            <a:ext cx="11353800" cy="1325563"/>
          </a:xfrm>
        </p:spPr>
        <p:txBody>
          <a:bodyPr>
            <a:normAutofit fontScale="90000"/>
          </a:bodyPr>
          <a:lstStyle/>
          <a:p>
            <a:r>
              <a:rPr lang="bg-BG" dirty="0">
                <a:solidFill>
                  <a:srgbClr val="EDC111"/>
                </a:solidFill>
              </a:rPr>
              <a:t>Менторска програма на АУ Пловдив</a:t>
            </a:r>
            <a:br>
              <a:rPr lang="bg-BG" dirty="0"/>
            </a:br>
            <a:r>
              <a:rPr lang="bg-BG" dirty="0"/>
              <a:t>  - Използва опита на СУ</a:t>
            </a:r>
            <a:br>
              <a:rPr lang="bg-BG" dirty="0"/>
            </a:br>
            <a:r>
              <a:rPr lang="bg-BG" dirty="0"/>
              <a:t>  - Публикувана на стр. </a:t>
            </a:r>
            <a:r>
              <a:rPr lang="en-US" dirty="0"/>
              <a:t>EURAXESS </a:t>
            </a:r>
            <a:r>
              <a:rPr lang="bg-BG" dirty="0"/>
              <a:t>Б-я</a:t>
            </a:r>
            <a:br>
              <a:rPr lang="bg-BG" dirty="0"/>
            </a:br>
            <a:r>
              <a:rPr lang="bg-BG" dirty="0"/>
              <a:t>  - Работи чрез автоматичния онлайн инструмент на международната програма</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a:srcRect/>
          <a:stretch>
            <a:fillRect/>
          </a:stretch>
        </p:blipFill>
        <p:spPr bwMode="auto">
          <a:xfrm>
            <a:off x="0" y="0"/>
            <a:ext cx="12191999"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solidFill>
                  <a:srgbClr val="EDC111"/>
                </a:solidFill>
              </a:rPr>
              <a:t>Благодаря!</a:t>
            </a:r>
            <a:endParaRPr lang="en-US" dirty="0">
              <a:solidFill>
                <a:srgbClr val="EDC11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1CA6-939E-7741-A270-36D68F1D877E}"/>
              </a:ext>
            </a:extLst>
          </p:cNvPr>
          <p:cNvSpPr>
            <a:spLocks noGrp="1"/>
          </p:cNvSpPr>
          <p:nvPr>
            <p:ph type="title"/>
          </p:nvPr>
        </p:nvSpPr>
        <p:spPr>
          <a:xfrm>
            <a:off x="838200" y="1348509"/>
            <a:ext cx="11353800" cy="3934690"/>
          </a:xfrm>
        </p:spPr>
        <p:txBody>
          <a:bodyPr>
            <a:noAutofit/>
          </a:bodyPr>
          <a:lstStyle/>
          <a:p>
            <a:r>
              <a:rPr lang="bg-BG" sz="3100" dirty="0"/>
              <a:t>Какво представлява мрежата?</a:t>
            </a:r>
            <a:br>
              <a:rPr lang="bg-BG" sz="3100" dirty="0"/>
            </a:br>
            <a:br>
              <a:rPr lang="bg-BG" sz="3100" dirty="0"/>
            </a:br>
            <a:r>
              <a:rPr lang="bg-BG" sz="3100" dirty="0"/>
              <a:t>Какви са основните дейности?</a:t>
            </a:r>
            <a:br>
              <a:rPr lang="bg-BG" sz="3100" dirty="0"/>
            </a:br>
            <a:br>
              <a:rPr lang="bg-BG" sz="3100" dirty="0"/>
            </a:br>
            <a:r>
              <a:rPr lang="bg-BG" sz="3100" dirty="0"/>
              <a:t>Какво прави </a:t>
            </a:r>
            <a:r>
              <a:rPr lang="en-US" sz="3100" dirty="0"/>
              <a:t>EURAXESS </a:t>
            </a:r>
            <a:r>
              <a:rPr lang="bg-BG" sz="3100" dirty="0"/>
              <a:t>България? </a:t>
            </a:r>
            <a:br>
              <a:rPr lang="bg-BG" sz="3100" dirty="0"/>
            </a:br>
            <a:br>
              <a:rPr lang="bg-BG" sz="3100" dirty="0"/>
            </a:br>
            <a:r>
              <a:rPr lang="bg-BG" sz="3100" dirty="0"/>
              <a:t>Каква е </a:t>
            </a:r>
            <a:r>
              <a:rPr lang="bg-BG" sz="3100" dirty="0">
                <a:solidFill>
                  <a:srgbClr val="EDC111"/>
                </a:solidFill>
              </a:rPr>
              <a:t>ползата за академичния състав на АУ Пловдив</a:t>
            </a:r>
            <a:r>
              <a:rPr lang="bg-BG" sz="3100" dirty="0"/>
              <a:t>?</a:t>
            </a:r>
            <a:br>
              <a:rPr lang="bg-BG" sz="3100" dirty="0"/>
            </a:br>
            <a:endParaRPr lang="x-none" sz="3100" dirty="0"/>
          </a:p>
        </p:txBody>
      </p:sp>
    </p:spTree>
    <p:extLst>
      <p:ext uri="{BB962C8B-B14F-4D97-AF65-F5344CB8AC3E}">
        <p14:creationId xmlns:p14="http://schemas.microsoft.com/office/powerpoint/2010/main" val="202699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6CE4-C7EF-8743-9B9E-767138C31204}"/>
              </a:ext>
            </a:extLst>
          </p:cNvPr>
          <p:cNvSpPr>
            <a:spLocks noGrp="1"/>
          </p:cNvSpPr>
          <p:nvPr>
            <p:ph type="title"/>
          </p:nvPr>
        </p:nvSpPr>
        <p:spPr/>
        <p:txBody>
          <a:bodyPr/>
          <a:lstStyle/>
          <a:p>
            <a:r>
              <a:rPr lang="ru-RU" dirty="0">
                <a:solidFill>
                  <a:srgbClr val="2B669F"/>
                </a:solidFill>
              </a:rPr>
              <a:t>Какво</a:t>
            </a:r>
            <a:r>
              <a:rPr lang="ru-RU" dirty="0"/>
              <a:t> представлява мрежата?</a:t>
            </a:r>
            <a:endParaRPr lang="x-none" dirty="0"/>
          </a:p>
        </p:txBody>
      </p:sp>
      <p:sp>
        <p:nvSpPr>
          <p:cNvPr id="3" name="Content Placeholder 2">
            <a:extLst>
              <a:ext uri="{FF2B5EF4-FFF2-40B4-BE49-F238E27FC236}">
                <a16:creationId xmlns:a16="http://schemas.microsoft.com/office/drawing/2014/main" id="{D799D794-3A40-2143-B0FE-79AAFE3F9149}"/>
              </a:ext>
            </a:extLst>
          </p:cNvPr>
          <p:cNvSpPr>
            <a:spLocks noGrp="1"/>
          </p:cNvSpPr>
          <p:nvPr>
            <p:ph idx="1"/>
          </p:nvPr>
        </p:nvSpPr>
        <p:spPr>
          <a:xfrm>
            <a:off x="2465388" y="1690688"/>
            <a:ext cx="8888412" cy="5005676"/>
          </a:xfrm>
        </p:spPr>
        <p:txBody>
          <a:bodyPr>
            <a:normAutofit lnSpcReduction="10000"/>
          </a:bodyPr>
          <a:lstStyle/>
          <a:p>
            <a:r>
              <a:rPr lang="bg-BG" sz="2400" dirty="0">
                <a:solidFill>
                  <a:srgbClr val="A41D7C"/>
                </a:solidFill>
              </a:rPr>
              <a:t>Финасиране</a:t>
            </a:r>
            <a:r>
              <a:rPr lang="bg-BG" sz="2400" b="0" dirty="0">
                <a:solidFill>
                  <a:srgbClr val="2B669F"/>
                </a:solidFill>
              </a:rPr>
              <a:t>, обяви за работа и грантове – европейски портал, </a:t>
            </a:r>
            <a:r>
              <a:rPr lang="en-US" sz="2400" b="0" dirty="0">
                <a:solidFill>
                  <a:srgbClr val="2B669F"/>
                </a:solidFill>
                <a:hlinkClick r:id="rId2"/>
              </a:rPr>
              <a:t>https://euraxess.ec.europa.eu/</a:t>
            </a:r>
            <a:r>
              <a:rPr lang="bg-BG" sz="2400" b="0" dirty="0">
                <a:solidFill>
                  <a:srgbClr val="2B669F"/>
                </a:solidFill>
              </a:rPr>
              <a:t> </a:t>
            </a:r>
          </a:p>
          <a:p>
            <a:endParaRPr lang="bg-BG" sz="1400" b="0" dirty="0">
              <a:solidFill>
                <a:srgbClr val="2B669F"/>
              </a:solidFill>
            </a:endParaRPr>
          </a:p>
          <a:p>
            <a:r>
              <a:rPr lang="bg-BG" sz="2400" b="0" dirty="0">
                <a:solidFill>
                  <a:srgbClr val="2B669F"/>
                </a:solidFill>
              </a:rPr>
              <a:t>Мрежа от </a:t>
            </a:r>
            <a:r>
              <a:rPr lang="bg-BG" sz="2400" dirty="0">
                <a:solidFill>
                  <a:srgbClr val="A41D7C"/>
                </a:solidFill>
              </a:rPr>
              <a:t>1 300 </a:t>
            </a:r>
            <a:r>
              <a:rPr lang="bg-BG" sz="2400" dirty="0">
                <a:solidFill>
                  <a:srgbClr val="2B669F"/>
                </a:solidFill>
              </a:rPr>
              <a:t>контактни лица </a:t>
            </a:r>
            <a:r>
              <a:rPr lang="bg-BG" sz="2400" b="0" dirty="0">
                <a:solidFill>
                  <a:srgbClr val="2B669F"/>
                </a:solidFill>
              </a:rPr>
              <a:t>в над </a:t>
            </a:r>
            <a:r>
              <a:rPr lang="bg-BG" sz="2400" dirty="0">
                <a:solidFill>
                  <a:srgbClr val="A41D7C"/>
                </a:solidFill>
              </a:rPr>
              <a:t>600 </a:t>
            </a:r>
            <a:r>
              <a:rPr lang="bg-BG" sz="2400" dirty="0">
                <a:solidFill>
                  <a:srgbClr val="2B669F"/>
                </a:solidFill>
              </a:rPr>
              <a:t>научни организации</a:t>
            </a:r>
            <a:r>
              <a:rPr lang="bg-BG" sz="2400" b="0" dirty="0">
                <a:solidFill>
                  <a:srgbClr val="2B669F"/>
                </a:solidFill>
              </a:rPr>
              <a:t> в </a:t>
            </a:r>
            <a:r>
              <a:rPr lang="bg-BG" sz="2400" dirty="0">
                <a:solidFill>
                  <a:srgbClr val="A41D7C"/>
                </a:solidFill>
              </a:rPr>
              <a:t>43 </a:t>
            </a:r>
            <a:r>
              <a:rPr lang="bg-BG" sz="2400" dirty="0">
                <a:solidFill>
                  <a:srgbClr val="2B669F"/>
                </a:solidFill>
              </a:rPr>
              <a:t>държави </a:t>
            </a:r>
            <a:r>
              <a:rPr lang="bg-BG" sz="2400" b="0" dirty="0">
                <a:solidFill>
                  <a:srgbClr val="2B669F"/>
                </a:solidFill>
              </a:rPr>
              <a:t>– персонално съдействие</a:t>
            </a:r>
          </a:p>
          <a:p>
            <a:endParaRPr lang="bg-BG" sz="1400" b="0" dirty="0">
              <a:solidFill>
                <a:srgbClr val="2B669F"/>
              </a:solidFill>
            </a:endParaRPr>
          </a:p>
          <a:p>
            <a:r>
              <a:rPr lang="bg-BG" sz="2400" b="0" dirty="0">
                <a:solidFill>
                  <a:srgbClr val="2B669F"/>
                </a:solidFill>
              </a:rPr>
              <a:t>Политики и прилагането им за спазване </a:t>
            </a:r>
            <a:r>
              <a:rPr lang="bg-BG" sz="2400" dirty="0">
                <a:solidFill>
                  <a:srgbClr val="A41D7C"/>
                </a:solidFill>
              </a:rPr>
              <a:t>правата на учените</a:t>
            </a:r>
            <a:r>
              <a:rPr lang="bg-BG" sz="2400" b="0" dirty="0">
                <a:solidFill>
                  <a:srgbClr val="2B669F"/>
                </a:solidFill>
              </a:rPr>
              <a:t> – Хартата и Кодекса на европейските учени</a:t>
            </a:r>
          </a:p>
          <a:p>
            <a:endParaRPr lang="bg-BG" sz="1400" b="0" dirty="0">
              <a:solidFill>
                <a:srgbClr val="2B669F"/>
              </a:solidFill>
            </a:endParaRPr>
          </a:p>
          <a:p>
            <a:r>
              <a:rPr lang="bg-BG" sz="2400" b="0" dirty="0">
                <a:solidFill>
                  <a:srgbClr val="2B669F"/>
                </a:solidFill>
              </a:rPr>
              <a:t>Мрежа от контактни лица извън Европа за </a:t>
            </a:r>
            <a:r>
              <a:rPr lang="bg-BG" sz="2400" dirty="0">
                <a:solidFill>
                  <a:srgbClr val="A41D7C"/>
                </a:solidFill>
              </a:rPr>
              <a:t>връзки </a:t>
            </a:r>
            <a:r>
              <a:rPr lang="bg-BG" sz="2400" dirty="0">
                <a:solidFill>
                  <a:srgbClr val="2B669F"/>
                </a:solidFill>
              </a:rPr>
              <a:t>с</a:t>
            </a:r>
          </a:p>
          <a:p>
            <a:pPr>
              <a:buNone/>
            </a:pPr>
            <a:r>
              <a:rPr lang="bg-BG" sz="2400" dirty="0">
                <a:solidFill>
                  <a:srgbClr val="2B669F"/>
                </a:solidFill>
              </a:rPr>
              <a:t>европейската научна диаспора и учени от 3ти страни</a:t>
            </a:r>
          </a:p>
          <a:p>
            <a:pPr>
              <a:buNone/>
            </a:pPr>
            <a:endParaRPr lang="bg-BG" sz="2400" dirty="0">
              <a:solidFill>
                <a:srgbClr val="2B669F"/>
              </a:solidFill>
            </a:endParaRPr>
          </a:p>
          <a:p>
            <a:r>
              <a:rPr lang="bg-BG" sz="2400" b="0" dirty="0">
                <a:solidFill>
                  <a:srgbClr val="2B669F"/>
                </a:solidFill>
              </a:rPr>
              <a:t>Съдействие за </a:t>
            </a:r>
            <a:r>
              <a:rPr lang="bg-BG" sz="2400" dirty="0">
                <a:solidFill>
                  <a:srgbClr val="2B669F"/>
                </a:solidFill>
              </a:rPr>
              <a:t>учени бежанци и учени в риск</a:t>
            </a:r>
          </a:p>
          <a:p>
            <a:pPr>
              <a:buNone/>
            </a:pPr>
            <a:endParaRPr lang="bg-BG" sz="2400" dirty="0">
              <a:solidFill>
                <a:srgbClr val="2B669F"/>
              </a:solidFill>
            </a:endParaRPr>
          </a:p>
          <a:p>
            <a:pPr>
              <a:buNone/>
            </a:pPr>
            <a:endParaRPr lang="x-none" sz="2400">
              <a:solidFill>
                <a:srgbClr val="2B669F"/>
              </a:solidFill>
            </a:endParaRPr>
          </a:p>
        </p:txBody>
      </p:sp>
      <p:pic>
        <p:nvPicPr>
          <p:cNvPr id="5" name="Picture 1034" descr="Euraxess Jobs logo"/>
          <p:cNvPicPr>
            <a:picLocks noChangeAspect="1" noChangeArrowheads="1"/>
          </p:cNvPicPr>
          <p:nvPr/>
        </p:nvPicPr>
        <p:blipFill>
          <a:blip r:embed="rId3"/>
          <a:srcRect/>
          <a:stretch>
            <a:fillRect/>
          </a:stretch>
        </p:blipFill>
        <p:spPr bwMode="auto">
          <a:xfrm>
            <a:off x="1357313" y="1687512"/>
            <a:ext cx="1079500" cy="750888"/>
          </a:xfrm>
          <a:prstGeom prst="rect">
            <a:avLst/>
          </a:prstGeom>
          <a:noFill/>
          <a:ln w="9525">
            <a:noFill/>
            <a:miter lim="800000"/>
            <a:headEnd/>
            <a:tailEnd/>
          </a:ln>
        </p:spPr>
      </p:pic>
      <p:pic>
        <p:nvPicPr>
          <p:cNvPr id="6" name="Picture 1035" descr="Euraxess services logo"/>
          <p:cNvPicPr>
            <a:picLocks noChangeAspect="1" noChangeArrowheads="1"/>
          </p:cNvPicPr>
          <p:nvPr/>
        </p:nvPicPr>
        <p:blipFill>
          <a:blip r:embed="rId4"/>
          <a:srcRect/>
          <a:stretch>
            <a:fillRect/>
          </a:stretch>
        </p:blipFill>
        <p:spPr bwMode="auto">
          <a:xfrm>
            <a:off x="1357313" y="2592387"/>
            <a:ext cx="1079500" cy="750888"/>
          </a:xfrm>
          <a:prstGeom prst="rect">
            <a:avLst/>
          </a:prstGeom>
          <a:noFill/>
          <a:ln w="9525">
            <a:noFill/>
            <a:miter lim="800000"/>
            <a:headEnd/>
            <a:tailEnd/>
          </a:ln>
        </p:spPr>
      </p:pic>
      <p:pic>
        <p:nvPicPr>
          <p:cNvPr id="7" name="Picture 1036" descr="Euraxess rights logo"/>
          <p:cNvPicPr>
            <a:picLocks noChangeAspect="1" noChangeArrowheads="1"/>
          </p:cNvPicPr>
          <p:nvPr/>
        </p:nvPicPr>
        <p:blipFill>
          <a:blip r:embed="rId5"/>
          <a:srcRect/>
          <a:stretch>
            <a:fillRect/>
          </a:stretch>
        </p:blipFill>
        <p:spPr bwMode="auto">
          <a:xfrm>
            <a:off x="1357313" y="3506787"/>
            <a:ext cx="1079500" cy="750888"/>
          </a:xfrm>
          <a:prstGeom prst="rect">
            <a:avLst/>
          </a:prstGeom>
          <a:noFill/>
          <a:ln w="9525">
            <a:noFill/>
            <a:miter lim="800000"/>
            <a:headEnd/>
            <a:tailEnd/>
          </a:ln>
        </p:spPr>
      </p:pic>
      <p:pic>
        <p:nvPicPr>
          <p:cNvPr id="8" name="Picture 1037" descr="Euraxess Links logo"/>
          <p:cNvPicPr>
            <a:picLocks noChangeAspect="1" noChangeArrowheads="1"/>
          </p:cNvPicPr>
          <p:nvPr/>
        </p:nvPicPr>
        <p:blipFill>
          <a:blip r:embed="rId6"/>
          <a:srcRect/>
          <a:stretch>
            <a:fillRect/>
          </a:stretch>
        </p:blipFill>
        <p:spPr bwMode="auto">
          <a:xfrm>
            <a:off x="1357313" y="4421187"/>
            <a:ext cx="1079500" cy="750888"/>
          </a:xfrm>
          <a:prstGeom prst="rect">
            <a:avLst/>
          </a:prstGeom>
          <a:noFill/>
          <a:ln w="9525">
            <a:noFill/>
            <a:miter lim="800000"/>
            <a:headEnd/>
            <a:tailEnd/>
          </a:ln>
        </p:spPr>
      </p:pic>
      <p:pic>
        <p:nvPicPr>
          <p:cNvPr id="7169" name="Picture 1"/>
          <p:cNvPicPr>
            <a:picLocks noChangeAspect="1" noChangeArrowheads="1"/>
          </p:cNvPicPr>
          <p:nvPr/>
        </p:nvPicPr>
        <p:blipFill>
          <a:blip r:embed="rId7"/>
          <a:srcRect/>
          <a:stretch>
            <a:fillRect/>
          </a:stretch>
        </p:blipFill>
        <p:spPr bwMode="auto">
          <a:xfrm>
            <a:off x="1218479" y="5230090"/>
            <a:ext cx="1246909" cy="1246909"/>
          </a:xfrm>
          <a:prstGeom prst="rect">
            <a:avLst/>
          </a:prstGeom>
          <a:noFill/>
          <a:ln w="9525">
            <a:noFill/>
            <a:miter lim="800000"/>
            <a:headEnd/>
            <a:tailEnd/>
          </a:ln>
        </p:spPr>
      </p:pic>
      <p:pic>
        <p:nvPicPr>
          <p:cNvPr id="7170" name="Picture 2"/>
          <p:cNvPicPr>
            <a:picLocks noChangeAspect="1" noChangeArrowheads="1"/>
          </p:cNvPicPr>
          <p:nvPr/>
        </p:nvPicPr>
        <p:blipFill>
          <a:blip r:embed="rId8"/>
          <a:srcRect/>
          <a:stretch>
            <a:fillRect/>
          </a:stretch>
        </p:blipFill>
        <p:spPr bwMode="auto">
          <a:xfrm>
            <a:off x="9762836" y="5659611"/>
            <a:ext cx="2429164" cy="1198388"/>
          </a:xfrm>
          <a:prstGeom prst="rect">
            <a:avLst/>
          </a:prstGeom>
          <a:noFill/>
          <a:ln w="9525">
            <a:noFill/>
            <a:miter lim="800000"/>
            <a:headEnd/>
            <a:tailEnd/>
          </a:ln>
        </p:spPr>
      </p:pic>
    </p:spTree>
    <p:extLst>
      <p:ext uri="{BB962C8B-B14F-4D97-AF65-F5344CB8AC3E}">
        <p14:creationId xmlns:p14="http://schemas.microsoft.com/office/powerpoint/2010/main" val="1110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FC4B-5327-0648-A10C-552EBDFC2F3B}"/>
              </a:ext>
            </a:extLst>
          </p:cNvPr>
          <p:cNvSpPr>
            <a:spLocks noGrp="1"/>
          </p:cNvSpPr>
          <p:nvPr>
            <p:ph type="title"/>
          </p:nvPr>
        </p:nvSpPr>
        <p:spPr/>
        <p:txBody>
          <a:bodyPr/>
          <a:lstStyle/>
          <a:p>
            <a:r>
              <a:rPr lang="bg-BG" dirty="0"/>
              <a:t>Основни дейности</a:t>
            </a:r>
            <a:endParaRPr lang="x-none" dirty="0"/>
          </a:p>
        </p:txBody>
      </p:sp>
      <p:sp>
        <p:nvSpPr>
          <p:cNvPr id="3" name="Content Placeholder 2">
            <a:extLst>
              <a:ext uri="{FF2B5EF4-FFF2-40B4-BE49-F238E27FC236}">
                <a16:creationId xmlns:a16="http://schemas.microsoft.com/office/drawing/2014/main" id="{53246E4C-AA28-F945-95CA-D7BA6ACE2001}"/>
              </a:ext>
            </a:extLst>
          </p:cNvPr>
          <p:cNvSpPr>
            <a:spLocks noGrp="1"/>
          </p:cNvSpPr>
          <p:nvPr>
            <p:ph sz="half" idx="1"/>
          </p:nvPr>
        </p:nvSpPr>
        <p:spPr/>
        <p:txBody>
          <a:bodyPr>
            <a:normAutofit fontScale="92500" lnSpcReduction="20000"/>
          </a:bodyPr>
          <a:lstStyle/>
          <a:p>
            <a:r>
              <a:rPr lang="bg-BG" dirty="0">
                <a:solidFill>
                  <a:srgbClr val="2B669F"/>
                </a:solidFill>
              </a:rPr>
              <a:t>Публикуване</a:t>
            </a:r>
            <a:r>
              <a:rPr lang="bg-BG" b="0" dirty="0">
                <a:solidFill>
                  <a:srgbClr val="2B669F"/>
                </a:solidFill>
              </a:rPr>
              <a:t> на обяви на портала</a:t>
            </a:r>
          </a:p>
          <a:p>
            <a:r>
              <a:rPr lang="bg-BG" dirty="0">
                <a:solidFill>
                  <a:srgbClr val="2B669F"/>
                </a:solidFill>
              </a:rPr>
              <a:t>Статистика</a:t>
            </a:r>
          </a:p>
          <a:p>
            <a:r>
              <a:rPr lang="bg-BG" dirty="0">
                <a:solidFill>
                  <a:srgbClr val="2B669F"/>
                </a:solidFill>
              </a:rPr>
              <a:t>Персонално съдействие </a:t>
            </a:r>
            <a:r>
              <a:rPr lang="bg-BG" b="0" dirty="0">
                <a:solidFill>
                  <a:srgbClr val="2B669F"/>
                </a:solidFill>
              </a:rPr>
              <a:t>на учени в мобилност – визи, настаняване, здравно осигуряване, грижа за семейството</a:t>
            </a:r>
          </a:p>
          <a:p>
            <a:r>
              <a:rPr lang="bg-BG" b="0" dirty="0">
                <a:solidFill>
                  <a:srgbClr val="2B669F"/>
                </a:solidFill>
              </a:rPr>
              <a:t>Участие в създаване и прилагане на политики за спазване </a:t>
            </a:r>
            <a:r>
              <a:rPr lang="bg-BG" dirty="0">
                <a:solidFill>
                  <a:srgbClr val="2B669F"/>
                </a:solidFill>
              </a:rPr>
              <a:t>правата на учените </a:t>
            </a:r>
            <a:r>
              <a:rPr lang="bg-BG" b="0" dirty="0">
                <a:solidFill>
                  <a:srgbClr val="2B669F"/>
                </a:solidFill>
              </a:rPr>
              <a:t>(вкл.равнопоставеност на половете в науката)</a:t>
            </a:r>
            <a:endParaRPr lang="x-none" b="0">
              <a:solidFill>
                <a:srgbClr val="2B669F"/>
              </a:solidFill>
            </a:endParaRPr>
          </a:p>
        </p:txBody>
      </p:sp>
      <p:sp>
        <p:nvSpPr>
          <p:cNvPr id="4" name="Content Placeholder 3">
            <a:extLst>
              <a:ext uri="{FF2B5EF4-FFF2-40B4-BE49-F238E27FC236}">
                <a16:creationId xmlns:a16="http://schemas.microsoft.com/office/drawing/2014/main" id="{CE1FEF40-97DC-BD4D-B3AA-AEAA8B464A43}"/>
              </a:ext>
            </a:extLst>
          </p:cNvPr>
          <p:cNvSpPr>
            <a:spLocks noGrp="1"/>
          </p:cNvSpPr>
          <p:nvPr>
            <p:ph sz="half" idx="2"/>
          </p:nvPr>
        </p:nvSpPr>
        <p:spPr/>
        <p:txBody>
          <a:bodyPr>
            <a:normAutofit fontScale="92500" lnSpcReduction="20000"/>
          </a:bodyPr>
          <a:lstStyle/>
          <a:p>
            <a:r>
              <a:rPr lang="bg-BG" dirty="0"/>
              <a:t>Кариерно развитие</a:t>
            </a:r>
          </a:p>
          <a:p>
            <a:endParaRPr lang="bg-BG" dirty="0"/>
          </a:p>
          <a:p>
            <a:pPr lvl="1">
              <a:buFont typeface="Wingdings" pitchFamily="2" charset="2"/>
              <a:buChar char="Ø"/>
            </a:pPr>
            <a:r>
              <a:rPr lang="bg-BG" b="1" dirty="0">
                <a:solidFill>
                  <a:srgbClr val="A41D7C"/>
                </a:solidFill>
              </a:rPr>
              <a:t>Консултации и насоки</a:t>
            </a:r>
          </a:p>
          <a:p>
            <a:pPr lvl="1">
              <a:buFont typeface="Wingdings" pitchFamily="2" charset="2"/>
              <a:buChar char="Ø"/>
            </a:pPr>
            <a:endParaRPr lang="bg-BG" b="1" dirty="0">
              <a:solidFill>
                <a:srgbClr val="A41D7C"/>
              </a:solidFill>
            </a:endParaRPr>
          </a:p>
          <a:p>
            <a:pPr lvl="1">
              <a:buFont typeface="Wingdings" pitchFamily="2" charset="2"/>
              <a:buChar char="Ø"/>
            </a:pPr>
            <a:r>
              <a:rPr lang="bg-BG" b="1" dirty="0">
                <a:solidFill>
                  <a:srgbClr val="A41D7C"/>
                </a:solidFill>
              </a:rPr>
              <a:t>Кариерно ориентиране</a:t>
            </a:r>
          </a:p>
          <a:p>
            <a:pPr lvl="1">
              <a:buFont typeface="Wingdings" pitchFamily="2" charset="2"/>
              <a:buChar char="Ø"/>
            </a:pPr>
            <a:endParaRPr lang="bg-BG" b="1" dirty="0">
              <a:solidFill>
                <a:srgbClr val="A41D7C"/>
              </a:solidFill>
            </a:endParaRPr>
          </a:p>
          <a:p>
            <a:pPr lvl="1">
              <a:buFont typeface="Wingdings" pitchFamily="2" charset="2"/>
              <a:buChar char="Ø"/>
            </a:pPr>
            <a:r>
              <a:rPr lang="bg-BG" b="1" dirty="0">
                <a:solidFill>
                  <a:srgbClr val="A41D7C"/>
                </a:solidFill>
              </a:rPr>
              <a:t>Менторство</a:t>
            </a:r>
          </a:p>
          <a:p>
            <a:pPr lvl="1">
              <a:buFont typeface="Wingdings" pitchFamily="2" charset="2"/>
              <a:buChar char="Ø"/>
            </a:pPr>
            <a:endParaRPr lang="bg-BG" b="1" dirty="0">
              <a:solidFill>
                <a:srgbClr val="A41D7C"/>
              </a:solidFill>
            </a:endParaRPr>
          </a:p>
          <a:p>
            <a:pPr lvl="1">
              <a:buFont typeface="Wingdings" pitchFamily="2" charset="2"/>
              <a:buChar char="Ø"/>
            </a:pPr>
            <a:r>
              <a:rPr lang="bg-BG" b="1" dirty="0">
                <a:solidFill>
                  <a:srgbClr val="A41D7C"/>
                </a:solidFill>
              </a:rPr>
              <a:t>Трейнинг програми и обучение - „меки“ умения</a:t>
            </a:r>
          </a:p>
          <a:p>
            <a:pPr lvl="1">
              <a:buFont typeface="Wingdings" pitchFamily="2" charset="2"/>
              <a:buChar char="Ø"/>
            </a:pPr>
            <a:endParaRPr lang="bg-BG" b="1" dirty="0">
              <a:solidFill>
                <a:srgbClr val="A41D7C"/>
              </a:solidFill>
            </a:endParaRPr>
          </a:p>
          <a:p>
            <a:pPr lvl="1">
              <a:buFont typeface="Wingdings" pitchFamily="2" charset="2"/>
              <a:buChar char="Ø"/>
            </a:pPr>
            <a:r>
              <a:rPr lang="bg-BG" b="1" dirty="0">
                <a:solidFill>
                  <a:srgbClr val="A41D7C"/>
                </a:solidFill>
              </a:rPr>
              <a:t>Академия и индустрия</a:t>
            </a:r>
            <a:endParaRPr lang="x-none" b="1">
              <a:solidFill>
                <a:srgbClr val="A41D7C"/>
              </a:solidFill>
            </a:endParaRPr>
          </a:p>
        </p:txBody>
      </p:sp>
      <p:pic>
        <p:nvPicPr>
          <p:cNvPr id="5" name="Picture 2" descr="D:\SVETLANA\Svetlana\My-Docs\EURAXESS\promo\euraxess-Logo\heart-logo.jpg"/>
          <p:cNvPicPr>
            <a:picLocks noChangeAspect="1" noChangeArrowheads="1"/>
          </p:cNvPicPr>
          <p:nvPr/>
        </p:nvPicPr>
        <p:blipFill>
          <a:blip r:embed="rId2"/>
          <a:srcRect/>
          <a:stretch>
            <a:fillRect/>
          </a:stretch>
        </p:blipFill>
        <p:spPr bwMode="auto">
          <a:xfrm>
            <a:off x="10547927" y="5022161"/>
            <a:ext cx="1644073" cy="1835839"/>
          </a:xfrm>
          <a:prstGeom prst="rect">
            <a:avLst/>
          </a:prstGeom>
          <a:noFill/>
          <a:ln w="9525">
            <a:noFill/>
            <a:miter lim="800000"/>
            <a:headEnd/>
            <a:tailEnd/>
          </a:ln>
        </p:spPr>
      </p:pic>
    </p:spTree>
    <p:extLst>
      <p:ext uri="{BB962C8B-B14F-4D97-AF65-F5344CB8AC3E}">
        <p14:creationId xmlns:p14="http://schemas.microsoft.com/office/powerpoint/2010/main" val="226098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85F3-5AF0-F647-99CA-5FE7025E7AE6}"/>
              </a:ext>
            </a:extLst>
          </p:cNvPr>
          <p:cNvSpPr>
            <a:spLocks noGrp="1"/>
          </p:cNvSpPr>
          <p:nvPr>
            <p:ph type="title"/>
          </p:nvPr>
        </p:nvSpPr>
        <p:spPr>
          <a:xfrm>
            <a:off x="294843" y="166255"/>
            <a:ext cx="5034537" cy="1336623"/>
          </a:xfrm>
        </p:spPr>
        <p:txBody>
          <a:bodyPr/>
          <a:lstStyle/>
          <a:p>
            <a:r>
              <a:rPr lang="en-US" dirty="0"/>
              <a:t>EURAXESS </a:t>
            </a:r>
            <a:r>
              <a:rPr lang="bg-BG" dirty="0"/>
              <a:t>България</a:t>
            </a:r>
            <a:endParaRPr lang="x-none" dirty="0"/>
          </a:p>
        </p:txBody>
      </p:sp>
      <p:sp>
        <p:nvSpPr>
          <p:cNvPr id="3" name="Content Placeholder 2">
            <a:extLst>
              <a:ext uri="{FF2B5EF4-FFF2-40B4-BE49-F238E27FC236}">
                <a16:creationId xmlns:a16="http://schemas.microsoft.com/office/drawing/2014/main" id="{01D66772-6241-B443-ACDE-EB55E568B0BD}"/>
              </a:ext>
            </a:extLst>
          </p:cNvPr>
          <p:cNvSpPr>
            <a:spLocks noGrp="1"/>
          </p:cNvSpPr>
          <p:nvPr>
            <p:ph idx="1"/>
          </p:nvPr>
        </p:nvSpPr>
        <p:spPr/>
        <p:txBody>
          <a:bodyPr/>
          <a:lstStyle/>
          <a:p>
            <a:endParaRPr lang="x-none"/>
          </a:p>
        </p:txBody>
      </p:sp>
      <p:sp>
        <p:nvSpPr>
          <p:cNvPr id="4" name="Text Placeholder 3">
            <a:extLst>
              <a:ext uri="{FF2B5EF4-FFF2-40B4-BE49-F238E27FC236}">
                <a16:creationId xmlns:a16="http://schemas.microsoft.com/office/drawing/2014/main" id="{F98C4AA3-E0E1-474A-8E0A-35F811EB7699}"/>
              </a:ext>
            </a:extLst>
          </p:cNvPr>
          <p:cNvSpPr>
            <a:spLocks noGrp="1"/>
          </p:cNvSpPr>
          <p:nvPr>
            <p:ph type="body" sz="half" idx="2"/>
          </p:nvPr>
        </p:nvSpPr>
        <p:spPr>
          <a:xfrm>
            <a:off x="294843" y="808183"/>
            <a:ext cx="4489593" cy="360218"/>
          </a:xfrm>
        </p:spPr>
        <p:txBody>
          <a:bodyPr>
            <a:noAutofit/>
          </a:bodyPr>
          <a:lstStyle/>
          <a:p>
            <a:r>
              <a:rPr lang="bg-BG" sz="3200" dirty="0">
                <a:solidFill>
                  <a:srgbClr val="EDC111"/>
                </a:solidFill>
              </a:rPr>
              <a:t>Акцент върху:</a:t>
            </a:r>
          </a:p>
        </p:txBody>
      </p:sp>
      <p:pic>
        <p:nvPicPr>
          <p:cNvPr id="3073" name="Picture 1"/>
          <p:cNvPicPr>
            <a:picLocks noChangeAspect="1" noChangeArrowheads="1"/>
          </p:cNvPicPr>
          <p:nvPr/>
        </p:nvPicPr>
        <p:blipFill>
          <a:blip r:embed="rId2"/>
          <a:srcRect/>
          <a:stretch>
            <a:fillRect/>
          </a:stretch>
        </p:blipFill>
        <p:spPr bwMode="auto">
          <a:xfrm>
            <a:off x="4479636" y="1705233"/>
            <a:ext cx="7712364" cy="5152766"/>
          </a:xfrm>
          <a:prstGeom prst="rect">
            <a:avLst/>
          </a:prstGeom>
          <a:noFill/>
          <a:ln w="9525">
            <a:noFill/>
            <a:miter lim="800000"/>
            <a:headEnd/>
            <a:tailEnd/>
          </a:ln>
        </p:spPr>
      </p:pic>
      <p:sp>
        <p:nvSpPr>
          <p:cNvPr id="6" name="Text Placeholder 3">
            <a:extLst>
              <a:ext uri="{FF2B5EF4-FFF2-40B4-BE49-F238E27FC236}">
                <a16:creationId xmlns:a16="http://schemas.microsoft.com/office/drawing/2014/main" id="{F98C4AA3-E0E1-474A-8E0A-35F811EB7699}"/>
              </a:ext>
            </a:extLst>
          </p:cNvPr>
          <p:cNvSpPr txBox="1">
            <a:spLocks/>
          </p:cNvSpPr>
          <p:nvPr/>
        </p:nvSpPr>
        <p:spPr>
          <a:xfrm>
            <a:off x="414915" y="1361588"/>
            <a:ext cx="3506788" cy="1608191"/>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2000" b="1" i="0" u="none" strike="noStrike" kern="1200" cap="none" spc="0" normalizeH="0" baseline="0" noProof="0" dirty="0">
                <a:ln>
                  <a:noFill/>
                </a:ln>
                <a:solidFill>
                  <a:srgbClr val="EDC111"/>
                </a:solidFill>
                <a:effectLst/>
                <a:uLnTx/>
                <a:uFillTx/>
                <a:latin typeface="Arial" panose="020B0604020202020204" pitchFamily="34" charset="0"/>
                <a:ea typeface="+mn-ea"/>
                <a:cs typeface="Arial" panose="020B0604020202020204" pitchFamily="34" charset="0"/>
              </a:rPr>
              <a:t>Кариерно развитие</a:t>
            </a:r>
          </a:p>
          <a:p>
            <a:pPr marL="0" marR="0" lvl="0" indent="0" algn="l" defTabSz="914400" rtl="0" eaLnBrk="1" fontAlgn="auto" latinLnBrk="0" hangingPunct="1">
              <a:lnSpc>
                <a:spcPct val="90000"/>
              </a:lnSpc>
              <a:spcBef>
                <a:spcPts val="1000"/>
              </a:spcBef>
              <a:spcAft>
                <a:spcPts val="0"/>
              </a:spcAft>
              <a:buClrTx/>
              <a:buSzTx/>
              <a:buFont typeface="Wingdings" pitchFamily="2" charset="2"/>
              <a:buChar char="Ø"/>
              <a:tabLst/>
              <a:defRPr/>
            </a:pPr>
            <a:r>
              <a:rPr lang="bg-BG" sz="2000" b="1" noProof="0" dirty="0">
                <a:solidFill>
                  <a:schemeClr val="bg1"/>
                </a:solidFill>
                <a:latin typeface="Arial" panose="020B0604020202020204" pitchFamily="34" charset="0"/>
                <a:cs typeface="Arial" panose="020B0604020202020204" pitchFamily="34" charset="0"/>
              </a:rPr>
              <a:t>Менторски програми</a:t>
            </a:r>
          </a:p>
          <a:p>
            <a:pPr marL="0" marR="0" lvl="0" indent="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bg-BG" sz="20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Консултации</a:t>
            </a:r>
          </a:p>
          <a:p>
            <a:pPr marL="0" marR="0" lvl="0" indent="0" algn="l" defTabSz="914400" rtl="0" eaLnBrk="1" fontAlgn="auto" latinLnBrk="0" hangingPunct="1">
              <a:lnSpc>
                <a:spcPct val="90000"/>
              </a:lnSpc>
              <a:spcBef>
                <a:spcPts val="1000"/>
              </a:spcBef>
              <a:spcAft>
                <a:spcPts val="0"/>
              </a:spcAft>
              <a:buClrTx/>
              <a:buSzTx/>
              <a:buFont typeface="Wingdings" pitchFamily="2" charset="2"/>
              <a:buChar char="Ø"/>
              <a:tabLst/>
              <a:defRPr/>
            </a:pPr>
            <a:r>
              <a:rPr lang="bg-BG" sz="2000" b="1" noProof="0" dirty="0">
                <a:solidFill>
                  <a:schemeClr val="bg1"/>
                </a:solidFill>
                <a:latin typeface="Arial" panose="020B0604020202020204" pitchFamily="34" charset="0"/>
                <a:cs typeface="Arial" panose="020B0604020202020204" pitchFamily="34" charset="0"/>
              </a:rPr>
              <a:t>Обучения</a:t>
            </a:r>
            <a:r>
              <a:rPr kumimoji="0" lang="bg-BG" sz="2000" b="1" i="0" u="none" strike="noStrike" kern="1200" cap="none" spc="0" normalizeH="0" baseline="0" noProof="0" dirty="0">
                <a:ln>
                  <a:noFill/>
                </a:ln>
                <a:solidFill>
                  <a:srgbClr val="EDC111"/>
                </a:solidFill>
                <a:effectLst/>
                <a:uLnTx/>
                <a:uFillTx/>
                <a:latin typeface="Arial" panose="020B0604020202020204" pitchFamily="34" charset="0"/>
                <a:ea typeface="+mn-ea"/>
                <a:cs typeface="Arial" panose="020B0604020202020204" pitchFamily="34" charset="0"/>
              </a:rPr>
              <a:t> </a:t>
            </a:r>
          </a:p>
        </p:txBody>
      </p:sp>
      <p:sp>
        <p:nvSpPr>
          <p:cNvPr id="7" name="Text Placeholder 3">
            <a:extLst>
              <a:ext uri="{FF2B5EF4-FFF2-40B4-BE49-F238E27FC236}">
                <a16:creationId xmlns:a16="http://schemas.microsoft.com/office/drawing/2014/main" id="{F98C4AA3-E0E1-474A-8E0A-35F811EB7699}"/>
              </a:ext>
            </a:extLst>
          </p:cNvPr>
          <p:cNvSpPr txBox="1">
            <a:spLocks/>
          </p:cNvSpPr>
          <p:nvPr/>
        </p:nvSpPr>
        <p:spPr>
          <a:xfrm>
            <a:off x="414915" y="3121891"/>
            <a:ext cx="4064722" cy="1390316"/>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bg-BG" sz="2000" b="1" i="0" u="none" strike="noStrike" kern="1200" cap="none" spc="0" normalizeH="0" baseline="0" noProof="0" dirty="0">
                <a:ln>
                  <a:noFill/>
                </a:ln>
                <a:solidFill>
                  <a:srgbClr val="EDC111"/>
                </a:solidFill>
                <a:effectLst/>
                <a:uLnTx/>
                <a:uFillTx/>
                <a:latin typeface="Arial" panose="020B0604020202020204" pitchFamily="34" charset="0"/>
                <a:ea typeface="+mn-ea"/>
                <a:cs typeface="Arial" panose="020B0604020202020204" pitchFamily="34" charset="0"/>
              </a:rPr>
              <a:t>Прилагане на Хартата и Кодекса </a:t>
            </a:r>
            <a:r>
              <a:rPr kumimoji="0" lang="bg-BG"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неформална група експерти за съдействие на у-тетите</a:t>
            </a:r>
            <a:r>
              <a:rPr kumimoji="0" lang="bg-BG" sz="20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 при прилагане</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bg-BG"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074" name="Picture 2"/>
          <p:cNvPicPr>
            <a:picLocks noChangeAspect="1" noChangeArrowheads="1"/>
          </p:cNvPicPr>
          <p:nvPr/>
        </p:nvPicPr>
        <p:blipFill>
          <a:blip r:embed="rId3"/>
          <a:srcRect/>
          <a:stretch>
            <a:fillRect/>
          </a:stretch>
        </p:blipFill>
        <p:spPr bwMode="auto">
          <a:xfrm>
            <a:off x="414915" y="4387273"/>
            <a:ext cx="4064722" cy="2470725"/>
          </a:xfrm>
          <a:prstGeom prst="rect">
            <a:avLst/>
          </a:prstGeom>
          <a:noFill/>
          <a:ln w="9525">
            <a:noFill/>
            <a:miter lim="800000"/>
            <a:headEnd/>
            <a:tailEnd/>
          </a:ln>
        </p:spPr>
      </p:pic>
    </p:spTree>
    <p:extLst>
      <p:ext uri="{BB962C8B-B14F-4D97-AF65-F5344CB8AC3E}">
        <p14:creationId xmlns:p14="http://schemas.microsoft.com/office/powerpoint/2010/main" val="138136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1CA6-939E-7741-A270-36D68F1D877E}"/>
              </a:ext>
            </a:extLst>
          </p:cNvPr>
          <p:cNvSpPr>
            <a:spLocks noGrp="1"/>
          </p:cNvSpPr>
          <p:nvPr>
            <p:ph type="title"/>
          </p:nvPr>
        </p:nvSpPr>
        <p:spPr>
          <a:xfrm>
            <a:off x="838200" y="997526"/>
            <a:ext cx="11353800" cy="4442691"/>
          </a:xfrm>
        </p:spPr>
        <p:txBody>
          <a:bodyPr>
            <a:noAutofit/>
          </a:bodyPr>
          <a:lstStyle/>
          <a:p>
            <a:r>
              <a:rPr lang="bg-BG" sz="3100" dirty="0"/>
              <a:t>Каква е </a:t>
            </a:r>
            <a:r>
              <a:rPr lang="bg-BG" sz="3100" dirty="0">
                <a:solidFill>
                  <a:srgbClr val="EDC111"/>
                </a:solidFill>
              </a:rPr>
              <a:t>ползата за академичния състав на АУ Пловдив</a:t>
            </a:r>
            <a:r>
              <a:rPr lang="bg-BG" sz="3100" dirty="0"/>
              <a:t>?</a:t>
            </a:r>
            <a:br>
              <a:rPr lang="bg-BG" sz="3100" dirty="0"/>
            </a:br>
            <a:br>
              <a:rPr lang="bg-BG" sz="3100" dirty="0"/>
            </a:br>
            <a:r>
              <a:rPr lang="en-US" sz="3100" dirty="0"/>
              <a:t>EURAXESS </a:t>
            </a:r>
            <a:r>
              <a:rPr lang="bg-BG" sz="3100" dirty="0"/>
              <a:t>център за кариерно развитие на докторанти и академичен състав при АУ Пловдив</a:t>
            </a:r>
            <a:br>
              <a:rPr lang="bg-BG" sz="3100" dirty="0"/>
            </a:br>
            <a:br>
              <a:rPr lang="bg-BG" sz="3100" dirty="0"/>
            </a:br>
            <a:r>
              <a:rPr lang="bg-BG" sz="3100" dirty="0"/>
              <a:t>Лице за контакт:</a:t>
            </a:r>
            <a:br>
              <a:rPr lang="bg-BG" sz="3100" dirty="0"/>
            </a:br>
            <a:r>
              <a:rPr lang="bg-BG" sz="3100" b="0" i="1" dirty="0"/>
              <a:t>Доника Димитрова</a:t>
            </a:r>
            <a:br>
              <a:rPr lang="bg-BG" sz="3100" b="0" i="1" dirty="0"/>
            </a:br>
            <a:r>
              <a:rPr lang="en-US" sz="3100" b="0" i="1" dirty="0"/>
              <a:t>dadimitrova@abv.bg </a:t>
            </a:r>
            <a:endParaRPr lang="x-none" sz="3100" b="0" i="1" dirty="0"/>
          </a:p>
        </p:txBody>
      </p:sp>
    </p:spTree>
    <p:extLst>
      <p:ext uri="{BB962C8B-B14F-4D97-AF65-F5344CB8AC3E}">
        <p14:creationId xmlns:p14="http://schemas.microsoft.com/office/powerpoint/2010/main" val="202699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1CA6-939E-7741-A270-36D68F1D877E}"/>
              </a:ext>
            </a:extLst>
          </p:cNvPr>
          <p:cNvSpPr>
            <a:spLocks noGrp="1"/>
          </p:cNvSpPr>
          <p:nvPr>
            <p:ph type="title"/>
          </p:nvPr>
        </p:nvSpPr>
        <p:spPr>
          <a:xfrm>
            <a:off x="0" y="480291"/>
            <a:ext cx="12192000" cy="4802908"/>
          </a:xfrm>
        </p:spPr>
        <p:txBody>
          <a:bodyPr>
            <a:noAutofit/>
          </a:bodyPr>
          <a:lstStyle/>
          <a:p>
            <a:r>
              <a:rPr lang="bg-BG" sz="3600" dirty="0">
                <a:solidFill>
                  <a:srgbClr val="EDC111"/>
                </a:solidFill>
              </a:rPr>
              <a:t>Какво предлага центъра за вас?</a:t>
            </a:r>
            <a:br>
              <a:rPr lang="bg-BG" sz="3100" dirty="0">
                <a:solidFill>
                  <a:srgbClr val="EDC111"/>
                </a:solidFill>
              </a:rPr>
            </a:br>
            <a:br>
              <a:rPr lang="bg-BG" sz="3100" dirty="0"/>
            </a:br>
            <a:r>
              <a:rPr lang="bg-BG" sz="3100" dirty="0"/>
              <a:t>  -  </a:t>
            </a:r>
            <a:r>
              <a:rPr lang="ru-RU" sz="3100" b="0" dirty="0">
                <a:solidFill>
                  <a:srgbClr val="EDC111"/>
                </a:solidFill>
              </a:rPr>
              <a:t>Уебинари и семинари </a:t>
            </a:r>
            <a:r>
              <a:rPr lang="ru-RU" sz="3100" b="0" dirty="0"/>
              <a:t>по теми свързани с вашето кариерно развитие</a:t>
            </a:r>
            <a:br>
              <a:rPr lang="ru-RU" sz="3100" b="0" dirty="0"/>
            </a:br>
            <a:r>
              <a:rPr lang="ru-RU" sz="1200" b="0" dirty="0"/>
              <a:t> </a:t>
            </a:r>
            <a:br>
              <a:rPr lang="ru-RU" sz="3100" b="0" dirty="0"/>
            </a:br>
            <a:r>
              <a:rPr lang="ru-RU" sz="3100" b="0" dirty="0"/>
              <a:t>  - </a:t>
            </a:r>
            <a:r>
              <a:rPr lang="ru-RU" sz="3100" b="0" dirty="0">
                <a:solidFill>
                  <a:srgbClr val="EDC111"/>
                </a:solidFill>
              </a:rPr>
              <a:t>Персонално съдействие </a:t>
            </a:r>
            <a:r>
              <a:rPr lang="ru-RU" sz="3100" b="0" dirty="0"/>
              <a:t>при специализации в Европа</a:t>
            </a:r>
            <a:br>
              <a:rPr lang="ru-RU" sz="3100" b="0" dirty="0"/>
            </a:br>
            <a:r>
              <a:rPr lang="ru-RU" sz="1200" b="0" dirty="0"/>
              <a:t> </a:t>
            </a:r>
            <a:br>
              <a:rPr lang="ru-RU" sz="3100" b="0" dirty="0"/>
            </a:br>
            <a:r>
              <a:rPr lang="ru-RU" sz="3100" b="0" dirty="0"/>
              <a:t>  - Участие в </a:t>
            </a:r>
            <a:r>
              <a:rPr lang="ru-RU" sz="3100" b="0" dirty="0">
                <a:solidFill>
                  <a:srgbClr val="EDC111"/>
                </a:solidFill>
              </a:rPr>
              <a:t>международна менторска програма </a:t>
            </a:r>
            <a:r>
              <a:rPr lang="ru-RU" sz="3100" b="0" dirty="0"/>
              <a:t>за придобиване на изследователски умения и разширяване на мрежата от научни контакти</a:t>
            </a:r>
            <a:br>
              <a:rPr lang="ru-RU" sz="3100" b="0" dirty="0"/>
            </a:br>
            <a:r>
              <a:rPr lang="ru-RU" sz="1200" b="0" dirty="0"/>
              <a:t> </a:t>
            </a:r>
            <a:br>
              <a:rPr lang="ru-RU" sz="3100" b="0" dirty="0"/>
            </a:br>
            <a:r>
              <a:rPr lang="ru-RU" sz="3100" b="0" dirty="0"/>
              <a:t>  - Участие в </a:t>
            </a:r>
            <a:r>
              <a:rPr lang="ru-RU" sz="3100" b="0" dirty="0">
                <a:solidFill>
                  <a:srgbClr val="EDC111"/>
                </a:solidFill>
              </a:rPr>
              <a:t>институционална менторска програма </a:t>
            </a:r>
            <a:r>
              <a:rPr lang="ru-RU" sz="3100" b="0" dirty="0"/>
              <a:t>на АУ Пловдив</a:t>
            </a:r>
            <a:br>
              <a:rPr lang="ru-RU" sz="3100" b="0" dirty="0"/>
            </a:br>
            <a:r>
              <a:rPr lang="ru-RU" sz="1200" b="0" dirty="0"/>
              <a:t> </a:t>
            </a:r>
            <a:br>
              <a:rPr lang="ru-RU" sz="3100" b="0" dirty="0"/>
            </a:br>
            <a:r>
              <a:rPr lang="ru-RU" sz="3100" b="0" dirty="0"/>
              <a:t>  - </a:t>
            </a:r>
            <a:r>
              <a:rPr lang="ru-RU" sz="3100" b="0" dirty="0">
                <a:solidFill>
                  <a:srgbClr val="EDC111"/>
                </a:solidFill>
              </a:rPr>
              <a:t>Консултации</a:t>
            </a:r>
            <a:r>
              <a:rPr lang="ru-RU" sz="3100" b="0" dirty="0"/>
              <a:t> за самооценка и планиране на научната кариера</a:t>
            </a:r>
            <a:br>
              <a:rPr lang="bg-BG" sz="3100" dirty="0"/>
            </a:br>
            <a:endParaRPr lang="x-none" sz="3100" dirty="0"/>
          </a:p>
        </p:txBody>
      </p:sp>
    </p:spTree>
    <p:extLst>
      <p:ext uri="{BB962C8B-B14F-4D97-AF65-F5344CB8AC3E}">
        <p14:creationId xmlns:p14="http://schemas.microsoft.com/office/powerpoint/2010/main" val="202699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9794"/>
            <a:ext cx="12245131" cy="6848206"/>
          </a:xfrm>
          <a:prstGeom prst="rect">
            <a:avLst/>
          </a:prstGeom>
          <a:noFill/>
          <a:ln w="9525">
            <a:noFill/>
            <a:miter lim="800000"/>
            <a:headEnd/>
            <a:tailEnd/>
          </a:ln>
        </p:spPr>
      </p:pic>
    </p:spTree>
    <p:extLst>
      <p:ext uri="{BB962C8B-B14F-4D97-AF65-F5344CB8AC3E}">
        <p14:creationId xmlns:p14="http://schemas.microsoft.com/office/powerpoint/2010/main" val="202699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bg-BG" dirty="0"/>
              <a:t>МЕНТОРСТВО – къде и как?</a:t>
            </a:r>
            <a:endParaRPr lang="en-US" dirty="0"/>
          </a:p>
        </p:txBody>
      </p:sp>
    </p:spTree>
    <p:extLst>
      <p:ext uri="{BB962C8B-B14F-4D97-AF65-F5344CB8AC3E}">
        <p14:creationId xmlns:p14="http://schemas.microsoft.com/office/powerpoint/2010/main" val="2026997451"/>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2B669F"/>
      </a:accent1>
      <a:accent2>
        <a:srgbClr val="3683AE"/>
      </a:accent2>
      <a:accent3>
        <a:srgbClr val="A41D7C"/>
      </a:accent3>
      <a:accent4>
        <a:srgbClr val="EDC111"/>
      </a:accent4>
      <a:accent5>
        <a:srgbClr val="009F9B"/>
      </a:accent5>
      <a:accent6>
        <a:srgbClr val="2B669F"/>
      </a:accent6>
      <a:hlink>
        <a:srgbClr val="3683AE"/>
      </a:hlink>
      <a:folHlink>
        <a:srgbClr val="2B669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AA5BDE26191143AB1E7D86CF13C09E" ma:contentTypeVersion="13" ma:contentTypeDescription="Create a new document." ma:contentTypeScope="" ma:versionID="076fb86b9c477c293393493a82b7c1f9">
  <xsd:schema xmlns:xsd="http://www.w3.org/2001/XMLSchema" xmlns:xs="http://www.w3.org/2001/XMLSchema" xmlns:p="http://schemas.microsoft.com/office/2006/metadata/properties" xmlns:ns2="cd0aacee-46ad-47dd-b9e5-0002d664a806" xmlns:ns3="4116dcc5-3dd1-41a9-9c41-ec6682c4477b" targetNamespace="http://schemas.microsoft.com/office/2006/metadata/properties" ma:root="true" ma:fieldsID="f116ada73ad2d6b1b884f9b232bd0052" ns2:_="" ns3:_="">
    <xsd:import namespace="cd0aacee-46ad-47dd-b9e5-0002d664a806"/>
    <xsd:import namespace="4116dcc5-3dd1-41a9-9c41-ec6682c447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aacee-46ad-47dd-b9e5-0002d664a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6dcc5-3dd1-41a9-9c41-ec6682c447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47C3F-014B-41DB-95E9-4A781C713DDF}">
  <ds:schemaRefs>
    <ds:schemaRef ds:uri="http://schemas.microsoft.com/sharepoint/v3/contenttype/forms"/>
  </ds:schemaRefs>
</ds:datastoreItem>
</file>

<file path=customXml/itemProps2.xml><?xml version="1.0" encoding="utf-8"?>
<ds:datastoreItem xmlns:ds="http://schemas.openxmlformats.org/officeDocument/2006/customXml" ds:itemID="{777E6773-A556-421C-9A34-CE372C902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aacee-46ad-47dd-b9e5-0002d664a806"/>
    <ds:schemaRef ds:uri="4116dcc5-3dd1-41a9-9c41-ec6682c44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0554E7-044B-4923-9BCA-30C8829222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1509</TotalTime>
  <Words>421</Words>
  <Application>Microsoft Office PowerPoint</Application>
  <PresentationFormat>Широк екран</PresentationFormat>
  <Paragraphs>43</Paragraphs>
  <Slides>17</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17</vt:i4>
      </vt:variant>
    </vt:vector>
  </HeadingPairs>
  <TitlesOfParts>
    <vt:vector size="20" baseType="lpstr">
      <vt:lpstr>Arial</vt:lpstr>
      <vt:lpstr>Wingdings</vt:lpstr>
      <vt:lpstr>Office Theme</vt:lpstr>
      <vt:lpstr>EURAXESS за АУ Пловдив 13:00 - 14:00  Светлана Димитрова СУ „Св.Кл. Охридски“ EURAXESS  България</vt:lpstr>
      <vt:lpstr>Какво представлява мрежата?  Какви са основните дейности?  Какво прави EURAXESS България?   Каква е ползата за академичния състав на АУ Пловдив? </vt:lpstr>
      <vt:lpstr>Какво представлява мрежата?</vt:lpstr>
      <vt:lpstr>Основни дейности</vt:lpstr>
      <vt:lpstr>EURAXESS България</vt:lpstr>
      <vt:lpstr>Каква е ползата за академичния състав на АУ Пловдив?  EURAXESS център за кариерно развитие на докторанти и академичен състав при АУ Пловдив  Лице за контакт: Доника Димитрова dadimitrova@abv.bg </vt:lpstr>
      <vt:lpstr>Какво предлага центъра за вас?    -  Уебинари и семинари по теми свързани с вашето кариерно развитие     - Персонално съдействие при специализации в Европа     - Участие в международна менторска програма за придобиване на изследователски умения и разширяване на мрежата от научни контакти     - Участие в институционална менторска програма на АУ Пловдив     - Консултации за самооценка и планиране на научната кариера </vt:lpstr>
      <vt:lpstr>Презентация на PowerPoint</vt:lpstr>
      <vt:lpstr>МЕНТОРСТВО – къде и как?</vt:lpstr>
      <vt:lpstr>Международна менторска програма на мрежата EURAXESS https://mentoring.euraxess.bg/ </vt:lpstr>
      <vt:lpstr>Презентация на PowerPoint</vt:lpstr>
      <vt:lpstr>ПРОСТО СЕ РЕГИСТРИРАЙТЕ: https://mentoring.euraxess.bg/user/register</vt:lpstr>
      <vt:lpstr>Менторска програма на АУ Пловдив   - Използва опита на СУ   - Публикувана на стр. EURAXESS Б-я   - Работи чрез автоматичния онлайн инструмент на международната програма</vt:lpstr>
      <vt:lpstr>Презентация на PowerPoint</vt:lpstr>
      <vt:lpstr>Презентация на PowerPoint</vt:lpstr>
      <vt:lpstr>Презентация на PowerPoint</vt:lpstr>
      <vt:lpstr>Благодаря!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#EURAXESSConference2022</dc:title>
  <dc:creator>Valeria</dc:creator>
  <cp:lastModifiedBy>Доника</cp:lastModifiedBy>
  <cp:revision>34</cp:revision>
  <dcterms:created xsi:type="dcterms:W3CDTF">2022-02-15T13:58:58Z</dcterms:created>
  <dcterms:modified xsi:type="dcterms:W3CDTF">2022-04-05T07:06:41Z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0x01010086AA5BDE26191143AB1E7D86CF13C09E</vt:lpwstr>
  </property>
</Properties>
</file>