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353" r:id="rId4"/>
    <p:sldId id="370" r:id="rId5"/>
    <p:sldId id="354" r:id="rId6"/>
    <p:sldId id="387" r:id="rId7"/>
    <p:sldId id="259" r:id="rId8"/>
    <p:sldId id="258" r:id="rId9"/>
    <p:sldId id="349" r:id="rId10"/>
    <p:sldId id="279" r:id="rId11"/>
    <p:sldId id="262" r:id="rId12"/>
    <p:sldId id="304" r:id="rId13"/>
    <p:sldId id="396" r:id="rId14"/>
    <p:sldId id="312" r:id="rId15"/>
    <p:sldId id="318" r:id="rId16"/>
    <p:sldId id="267" r:id="rId17"/>
    <p:sldId id="352" r:id="rId18"/>
    <p:sldId id="301" r:id="rId19"/>
    <p:sldId id="314" r:id="rId20"/>
    <p:sldId id="398" r:id="rId21"/>
    <p:sldId id="340" r:id="rId22"/>
    <p:sldId id="382" r:id="rId23"/>
    <p:sldId id="375" r:id="rId24"/>
    <p:sldId id="373" r:id="rId25"/>
    <p:sldId id="376" r:id="rId26"/>
    <p:sldId id="334" r:id="rId27"/>
    <p:sldId id="388" r:id="rId28"/>
    <p:sldId id="345" r:id="rId29"/>
    <p:sldId id="395" r:id="rId30"/>
    <p:sldId id="399" r:id="rId31"/>
    <p:sldId id="357" r:id="rId32"/>
    <p:sldId id="358" r:id="rId33"/>
    <p:sldId id="328" r:id="rId34"/>
    <p:sldId id="286" r:id="rId35"/>
    <p:sldId id="287" r:id="rId36"/>
    <p:sldId id="323" r:id="rId37"/>
    <p:sldId id="341" r:id="rId38"/>
    <p:sldId id="394" r:id="rId39"/>
    <p:sldId id="361" r:id="rId40"/>
    <p:sldId id="390" r:id="rId41"/>
    <p:sldId id="392" r:id="rId42"/>
    <p:sldId id="391" r:id="rId43"/>
    <p:sldId id="393" r:id="rId44"/>
    <p:sldId id="360" r:id="rId45"/>
    <p:sldId id="362" r:id="rId46"/>
    <p:sldId id="389" r:id="rId47"/>
    <p:sldId id="364" r:id="rId48"/>
    <p:sldId id="365" r:id="rId49"/>
    <p:sldId id="343" r:id="rId50"/>
    <p:sldId id="368" r:id="rId51"/>
    <p:sldId id="383" r:id="rId52"/>
    <p:sldId id="377" r:id="rId53"/>
    <p:sldId id="363" r:id="rId54"/>
    <p:sldId id="380" r:id="rId55"/>
    <p:sldId id="291" r:id="rId56"/>
    <p:sldId id="400" r:id="rId57"/>
    <p:sldId id="378" r:id="rId5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, мрежа в таблица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 с тема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 с тема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ен стил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2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58;&#1063;&#1045;&#1058;%20&#1044;&#1045;&#1050;&#1040;&#1053;\&#1089;&#1090;&#1091;&#1076;&#1077;&#1085;&#1090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58;&#1063;&#1045;&#1058;%20&#1044;&#1045;&#1050;&#1040;&#1053;\&#1089;&#1090;&#1091;&#1076;&#1077;&#1085;&#1090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31E-4943-837E-0B154E9574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31E-4943-837E-0B154E9574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31E-4943-837E-0B154E9574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31E-4943-837E-0B154E95743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31E-4943-837E-0B154E95743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Лист1!$B$3:$B$7</c:f>
              <c:strCache>
                <c:ptCount val="5"/>
                <c:pt idx="0">
                  <c:v>ПГ</c:v>
                </c:pt>
                <c:pt idx="1">
                  <c:v>СУ</c:v>
                </c:pt>
                <c:pt idx="2">
                  <c:v>МГ</c:v>
                </c:pt>
                <c:pt idx="3">
                  <c:v>Профилирани</c:v>
                </c:pt>
                <c:pt idx="4">
                  <c:v>ЕГ</c:v>
                </c:pt>
              </c:strCache>
            </c:strRef>
          </c:cat>
          <c:val>
            <c:numRef>
              <c:f>Лист1!$C$3:$C$7</c:f>
              <c:numCache>
                <c:formatCode>General</c:formatCode>
                <c:ptCount val="5"/>
                <c:pt idx="0">
                  <c:v>59</c:v>
                </c:pt>
                <c:pt idx="1">
                  <c:v>28</c:v>
                </c:pt>
                <c:pt idx="2">
                  <c:v>6</c:v>
                </c:pt>
                <c:pt idx="3">
                  <c:v>13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1E-4943-837E-0B154E95743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bg-BG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643-4B05-B9F9-D9EFA82222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643-4B05-B9F9-D9EFA822222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Лист1!$B$12:$B$13</c:f>
              <c:strCache>
                <c:ptCount val="2"/>
                <c:pt idx="0">
                  <c:v>мъже</c:v>
                </c:pt>
                <c:pt idx="1">
                  <c:v>жени</c:v>
                </c:pt>
              </c:strCache>
            </c:strRef>
          </c:cat>
          <c:val>
            <c:numRef>
              <c:f>Лист1!$C$12:$C$13</c:f>
              <c:numCache>
                <c:formatCode>General</c:formatCode>
                <c:ptCount val="2"/>
                <c:pt idx="0">
                  <c:v>78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43-4B05-B9F9-D9EFA822222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569B-3805-44CB-AF66-A2ABA6D30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E0F2C-318E-4C41-BF96-A47961116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543BD-BDEC-46CC-8756-5F50229D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04DA3-AC65-4FDF-BB10-62315C71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96CC2-ED31-4CD9-AD5C-0522A2551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155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0ECA-B5C9-49DF-8ED8-E1740CEF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39797-8350-4465-987D-EB38E6806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FA83A-A786-4492-96D7-19E7C90C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080A-1126-46E4-9D16-74C09441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8D0BC-91A5-43E2-9490-EBD11758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574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7A856-9F66-473D-8FEC-1BF5C603F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21D63-B056-494E-817F-144E788F8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D855-CAFA-46C0-95D8-1265FC253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9E2B5-089D-4CED-B178-099505EB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5466D-29F6-402B-8089-2DC0F0FA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6707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F3DB-476A-48B1-8D7D-4D1A88BA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BCAD-B3E4-456B-B7D4-65C281091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7C2B-391E-4083-A028-FFDCD913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FF275-9B33-4E27-97C1-C217872E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84252-5B80-41D4-A674-471D1360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4636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1D1C-FB6F-4A4F-ABEE-7392D35D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C9495-49EC-4BF6-B92C-9BA46EF0E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184BF-D8B4-40E9-92D6-F2681FA1D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D6D2F-ED67-42B1-AE64-755B7FA7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A235D-B932-476D-A54F-5D675F08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1327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3E37-3E36-41DC-86EF-D1550ECC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9329D-BAF5-4826-B1A8-5F9AC74D5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C4E5-0E5F-441E-A2B6-140738FA4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295D8-7D5D-4A3B-8D1A-A5F0DEB8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F1D2F-427B-45B5-9C8A-393B4C64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8BE7E-66F9-471F-A948-107FFE3E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2812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89A1-682B-4AB8-BC78-BC0DFFA6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3FC7F-4EAB-4B93-B485-753A5E608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E1C69-56D3-4370-B8A5-93228B8BD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6931B-8F6D-4506-8668-7392E85D8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A3776-5556-4C47-92A8-176918283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28306C-19B4-485B-B04D-C1D4BAD03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0470A-5DE3-4D7B-888E-8D1D2D97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ACBB3-B0F8-4BBC-92B2-9B5AB478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4810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13125-5B17-4C38-A9BA-A4352C0D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02B758-EBFF-4E39-A158-9A93B7C9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B2F78-D777-4EB3-83F8-DA5ABC8A3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89582-ABE7-4C80-A6DE-9DDAEA19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535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FEA8BC-5B82-4C94-ADE2-8C6E2368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5B17-EECF-4306-9E31-B1E11DA6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0DF8E-640B-47B1-90BE-0A428F3A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1633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1995-B22E-4C17-BCA3-5DFB7B82A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2C3AE-B6FD-4A35-95AB-FCFCC5C23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11C68-C544-479B-8A46-7DD1F31DA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676F6-1362-4C3C-A53C-50F32B63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92C48-820A-4896-8863-479D6AC8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3B6E-7C41-4D63-8C22-79062520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157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3C6E-8975-4045-9650-8765C686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CBBD25-E9F7-492D-9A7F-6FB4A63DC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CD1A9-ED13-4064-BCE0-2B62CB3BB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2FEB2-E4FA-42B6-AE39-2EB3CBD6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820F0-8137-41B3-944F-C805D7EC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E2A2D-8A63-4415-8C6B-5D37F0F66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957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3E6FE-F65E-4997-AAE5-6E158535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8DBE7-80E7-4999-8E9C-DB2D19C68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834A-D4D7-4A79-AD8E-2D2E9076E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6662C-5A72-4079-80E9-7F66D4B51E0E}" type="datetimeFigureOut">
              <a:rPr lang="bg-BG" smtClean="0"/>
              <a:t>8.6.2026 г.</a:t>
            </a:fld>
            <a:endParaRPr lang="bg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545C4-1953-4EAB-88F9-85161421F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21D32-1A7B-4795-89BE-E5D544007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C54B-2971-411F-A30A-CF2710DB6D2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453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CCB2-1117-439B-AE7A-7C147DB769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О Т Ч Е</a:t>
            </a:r>
            <a:r>
              <a:rPr lang="ru-RU" sz="3600" b="1" i="1" spc="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Т</a:t>
            </a:r>
            <a:br>
              <a:rPr lang="ru-RU" sz="3600" dirty="0">
                <a:latin typeface="Constantia" panose="02030602050306030303" pitchFamily="18" charset="0"/>
                <a:cs typeface="Calibri"/>
              </a:rPr>
            </a:b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за </a:t>
            </a:r>
            <a:r>
              <a:rPr lang="ru-RU" sz="3600" b="1" i="1" spc="-10" dirty="0" err="1">
                <a:latin typeface="Constantia" panose="02030602050306030303" pitchFamily="18" charset="0"/>
                <a:cs typeface="Calibri"/>
              </a:rPr>
              <a:t>дейността</a:t>
            </a:r>
            <a:r>
              <a:rPr lang="ru-RU" sz="3600" b="1" i="1" spc="-10" dirty="0">
                <a:latin typeface="Constantia" panose="02030602050306030303" pitchFamily="18" charset="0"/>
                <a:cs typeface="Calibri"/>
              </a:rPr>
              <a:t> </a:t>
            </a:r>
            <a:br>
              <a:rPr lang="ru-RU" sz="3600" b="1" i="1" spc="-10" dirty="0">
                <a:latin typeface="Constantia" panose="02030602050306030303" pitchFamily="18" charset="0"/>
                <a:cs typeface="Calibri"/>
              </a:rPr>
            </a:b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на </a:t>
            </a:r>
            <a:r>
              <a:rPr lang="ru-RU" sz="3600" b="1" i="1" spc="-5" dirty="0" err="1">
                <a:latin typeface="Constantia" panose="02030602050306030303" pitchFamily="18" charset="0"/>
                <a:cs typeface="Calibri"/>
              </a:rPr>
              <a:t>Факултет</a:t>
            </a: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 по </a:t>
            </a:r>
            <a:r>
              <a:rPr lang="ru-RU" sz="3600" b="1" i="1" spc="-5" dirty="0" err="1">
                <a:latin typeface="Constantia" panose="02030602050306030303" pitchFamily="18" charset="0"/>
                <a:cs typeface="Calibri"/>
              </a:rPr>
              <a:t>агрономство</a:t>
            </a: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  </a:t>
            </a:r>
            <a:br>
              <a:rPr lang="ru-RU" sz="3600" b="1" i="1" spc="-5" dirty="0">
                <a:latin typeface="Constantia" panose="02030602050306030303" pitchFamily="18" charset="0"/>
                <a:cs typeface="Calibri"/>
              </a:rPr>
            </a:br>
            <a:r>
              <a:rPr lang="ru-RU" sz="3600" b="1" i="1" spc="-10" dirty="0">
                <a:latin typeface="Constantia" panose="02030602050306030303" pitchFamily="18" charset="0"/>
                <a:cs typeface="Calibri"/>
              </a:rPr>
              <a:t>“Св. </a:t>
            </a: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Димитър</a:t>
            </a:r>
            <a:r>
              <a:rPr lang="ru-RU" sz="3600" b="1" i="1" spc="2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Солунски”</a:t>
            </a:r>
            <a:br>
              <a:rPr lang="ru-RU" sz="3600" dirty="0">
                <a:latin typeface="Constantia" panose="02030602050306030303" pitchFamily="18" charset="0"/>
                <a:cs typeface="Calibri"/>
              </a:rPr>
            </a:b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за </a:t>
            </a:r>
            <a:r>
              <a:rPr lang="ru-RU" sz="3600" b="1" i="1" spc="-10" dirty="0">
                <a:latin typeface="Constantia" panose="02030602050306030303" pitchFamily="18" charset="0"/>
                <a:cs typeface="Calibri"/>
              </a:rPr>
              <a:t>периода април </a:t>
            </a: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202</a:t>
            </a:r>
            <a:r>
              <a:rPr lang="en-US" sz="3600" b="1" i="1" spc="-5" dirty="0">
                <a:latin typeface="Constantia" panose="02030602050306030303" pitchFamily="18" charset="0"/>
                <a:cs typeface="Calibri"/>
              </a:rPr>
              <a:t>5</a:t>
            </a:r>
            <a:r>
              <a:rPr lang="ru-RU" sz="3600" b="1" i="1" spc="-5" dirty="0">
                <a:latin typeface="Constantia" panose="02030602050306030303" pitchFamily="18" charset="0"/>
                <a:cs typeface="Calibri"/>
              </a:rPr>
              <a:t> – април </a:t>
            </a:r>
            <a:r>
              <a:rPr lang="ru-RU" sz="3600" b="1" i="1" spc="-10" dirty="0">
                <a:latin typeface="Constantia" panose="02030602050306030303" pitchFamily="18" charset="0"/>
                <a:cs typeface="Calibri"/>
              </a:rPr>
              <a:t>202</a:t>
            </a:r>
            <a:r>
              <a:rPr lang="en-US" sz="3600" b="1" i="1" spc="-10" dirty="0">
                <a:latin typeface="Constantia" panose="02030602050306030303" pitchFamily="18" charset="0"/>
                <a:cs typeface="Calibri"/>
              </a:rPr>
              <a:t>6</a:t>
            </a:r>
            <a:r>
              <a:rPr lang="ru-RU" sz="3600" b="1" i="1" spc="13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3600" b="1" i="1" spc="-10" dirty="0">
                <a:latin typeface="Constantia" panose="02030602050306030303" pitchFamily="18" charset="0"/>
                <a:cs typeface="Calibri"/>
              </a:rPr>
              <a:t>г.</a:t>
            </a:r>
            <a:endParaRPr lang="bg-BG" sz="3600" dirty="0">
              <a:latin typeface="Constantia" panose="02030602050306030303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61" y="4042895"/>
            <a:ext cx="2350008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43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F102F-CDB8-42C6-8739-34629EB7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11" y="125442"/>
            <a:ext cx="10515600" cy="841210"/>
          </a:xfrm>
        </p:spPr>
        <p:txBody>
          <a:bodyPr>
            <a:normAutofit/>
          </a:bodyPr>
          <a:lstStyle/>
          <a:p>
            <a:r>
              <a:rPr lang="bg-BG" sz="3600" dirty="0">
                <a:solidFill>
                  <a:schemeClr val="bg1"/>
                </a:solidFill>
                <a:latin typeface="Constantia" panose="02030602050306030303" pitchFamily="18" charset="0"/>
              </a:rPr>
              <a:t>Общ брой обучаващи се студенти бакалаври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87210C0-1D80-3744-32DE-D0110B1FF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152361"/>
              </p:ext>
            </p:extLst>
          </p:nvPr>
        </p:nvGraphicFramePr>
        <p:xfrm>
          <a:off x="1688122" y="1916725"/>
          <a:ext cx="9167117" cy="465596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250910">
                  <a:extLst>
                    <a:ext uri="{9D8B030D-6E8A-4147-A177-3AD203B41FA5}">
                      <a16:colId xmlns:a16="http://schemas.microsoft.com/office/drawing/2014/main" val="2840715294"/>
                    </a:ext>
                  </a:extLst>
                </a:gridCol>
                <a:gridCol w="2063068">
                  <a:extLst>
                    <a:ext uri="{9D8B030D-6E8A-4147-A177-3AD203B41FA5}">
                      <a16:colId xmlns:a16="http://schemas.microsoft.com/office/drawing/2014/main" val="4183971357"/>
                    </a:ext>
                  </a:extLst>
                </a:gridCol>
                <a:gridCol w="2119079">
                  <a:extLst>
                    <a:ext uri="{9D8B030D-6E8A-4147-A177-3AD203B41FA5}">
                      <a16:colId xmlns:a16="http://schemas.microsoft.com/office/drawing/2014/main" val="2345219466"/>
                    </a:ext>
                  </a:extLst>
                </a:gridCol>
                <a:gridCol w="1979051">
                  <a:extLst>
                    <a:ext uri="{9D8B030D-6E8A-4147-A177-3AD203B41FA5}">
                      <a16:colId xmlns:a16="http://schemas.microsoft.com/office/drawing/2014/main" val="2958387638"/>
                    </a:ext>
                  </a:extLst>
                </a:gridCol>
                <a:gridCol w="1755009">
                  <a:extLst>
                    <a:ext uri="{9D8B030D-6E8A-4147-A177-3AD203B41FA5}">
                      <a16:colId xmlns:a16="http://schemas.microsoft.com/office/drawing/2014/main" val="944835446"/>
                    </a:ext>
                  </a:extLst>
                </a:gridCol>
              </a:tblGrid>
              <a:tr h="464940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Бакалаври курс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Форма на обучение 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198711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bg-BG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Редовна</a:t>
                      </a:r>
                      <a:endParaRPr lang="bg-BG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bg-BG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Задочна</a:t>
                      </a:r>
                      <a:endParaRPr lang="bg-BG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280315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2024/2025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2025/2026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2024/2025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2025/2026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1216768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Агрономство полевъдство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41379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1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48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0363697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2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37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486562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3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26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32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0384398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4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49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6953063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5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bg-BG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2808810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Общо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138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200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183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667133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Зооинженерство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833419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1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3061102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2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4290484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3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1167261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4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374346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5 курс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2347950"/>
                  </a:ext>
                </a:extLst>
              </a:tr>
              <a:tr h="262958"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>
                          <a:solidFill>
                            <a:srgbClr val="000000"/>
                          </a:solidFill>
                          <a:effectLst/>
                        </a:rPr>
                        <a:t>Общо</a:t>
                      </a:r>
                      <a:endParaRPr lang="bg-BG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48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58</a:t>
                      </a:r>
                      <a:endParaRPr lang="bg-BG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5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endParaRPr lang="en-US" sz="15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081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854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24A78-834F-4436-BFBA-8248188F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spc="-5" dirty="0">
                <a:solidFill>
                  <a:srgbClr val="FFFFFF"/>
                </a:solidFill>
                <a:latin typeface="Constantia" panose="02030602050306030303" pitchFamily="18" charset="0"/>
              </a:rPr>
              <a:t>ОНС</a:t>
            </a:r>
            <a:r>
              <a:rPr lang="en-US" sz="4000" kern="1200" spc="-105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en-US" sz="4000" kern="1200" spc="-5" dirty="0">
                <a:solidFill>
                  <a:srgbClr val="FFFFFF"/>
                </a:solidFill>
                <a:latin typeface="Constantia" panose="02030602050306030303" pitchFamily="18" charset="0"/>
              </a:rPr>
              <a:t>“</a:t>
            </a:r>
            <a:r>
              <a:rPr lang="en-US" sz="4000" kern="1200" spc="-5" dirty="0" err="1">
                <a:solidFill>
                  <a:srgbClr val="FFFFFF"/>
                </a:solidFill>
                <a:latin typeface="Constantia" panose="02030602050306030303" pitchFamily="18" charset="0"/>
              </a:rPr>
              <a:t>Доктор</a:t>
            </a:r>
            <a:r>
              <a:rPr lang="en-US" sz="4000" kern="1200" spc="-5" dirty="0">
                <a:solidFill>
                  <a:srgbClr val="FFFFFF"/>
                </a:solidFill>
                <a:latin typeface="Constantia" panose="02030602050306030303" pitchFamily="18" charset="0"/>
              </a:rPr>
              <a:t>”</a:t>
            </a:r>
            <a:br>
              <a:rPr lang="bg-BG" sz="4000" kern="1200" spc="-5" dirty="0">
                <a:solidFill>
                  <a:srgbClr val="FFFFFF"/>
                </a:solidFill>
                <a:latin typeface="Constantia" panose="02030602050306030303" pitchFamily="18" charset="0"/>
              </a:rPr>
            </a:br>
            <a:r>
              <a:rPr lang="bg-BG" sz="4000" kern="1200" spc="-5" dirty="0">
                <a:solidFill>
                  <a:srgbClr val="FFFFFF"/>
                </a:solidFill>
                <a:latin typeface="Constantia" panose="02030602050306030303" pitchFamily="18" charset="0"/>
              </a:rPr>
              <a:t>2025 </a:t>
            </a:r>
            <a:endParaRPr lang="en-US" sz="4000" kern="12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E99CD5-C4F5-4611-B5E7-40DF345149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860500"/>
              </p:ext>
            </p:extLst>
          </p:nvPr>
        </p:nvGraphicFramePr>
        <p:xfrm>
          <a:off x="4502428" y="1612357"/>
          <a:ext cx="7225752" cy="2764903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2112868">
                  <a:extLst>
                    <a:ext uri="{9D8B030D-6E8A-4147-A177-3AD203B41FA5}">
                      <a16:colId xmlns:a16="http://schemas.microsoft.com/office/drawing/2014/main" val="2641382879"/>
                    </a:ext>
                  </a:extLst>
                </a:gridCol>
                <a:gridCol w="2556442">
                  <a:extLst>
                    <a:ext uri="{9D8B030D-6E8A-4147-A177-3AD203B41FA5}">
                      <a16:colId xmlns:a16="http://schemas.microsoft.com/office/drawing/2014/main" val="1378920222"/>
                    </a:ext>
                  </a:extLst>
                </a:gridCol>
                <a:gridCol w="2556442">
                  <a:extLst>
                    <a:ext uri="{9D8B030D-6E8A-4147-A177-3AD203B41FA5}">
                      <a16:colId xmlns:a16="http://schemas.microsoft.com/office/drawing/2014/main" val="2500568698"/>
                    </a:ext>
                  </a:extLst>
                </a:gridCol>
              </a:tblGrid>
              <a:tr h="717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</a:rPr>
                        <a:t>Докторанти във ФА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</a:rPr>
                        <a:t>ПН 6.1 Растениевъдство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</a:rPr>
                        <a:t>ПН 6.3</a:t>
                      </a:r>
                      <a:r>
                        <a:rPr lang="bg-BG" sz="1800" baseline="0" dirty="0">
                          <a:effectLst/>
                        </a:rPr>
                        <a:t> Животновъдство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/>
                </a:tc>
                <a:extLst>
                  <a:ext uri="{0D108BD9-81ED-4DB2-BD59-A6C34878D82A}">
                    <a16:rowId xmlns:a16="http://schemas.microsoft.com/office/drawing/2014/main" val="3065091796"/>
                  </a:ext>
                </a:extLst>
              </a:tr>
              <a:tr h="717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</a:rPr>
                        <a:t>Зачислени през 2025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11 (1)</a:t>
                      </a:r>
                      <a:r>
                        <a:rPr lang="bg-BG" sz="1800" dirty="0">
                          <a:effectLst/>
                        </a:rPr>
                        <a:t> платено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 anchor="ctr"/>
                </a:tc>
                <a:extLst>
                  <a:ext uri="{0D108BD9-81ED-4DB2-BD59-A6C34878D82A}">
                    <a16:rowId xmlns:a16="http://schemas.microsoft.com/office/drawing/2014/main" val="1485643536"/>
                  </a:ext>
                </a:extLst>
              </a:tr>
              <a:tr h="717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</a:rPr>
                        <a:t>Отчислени през 2025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(1 без право на защита)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939" marR="84939" marT="0" marB="0" anchor="ctr"/>
                </a:tc>
                <a:extLst>
                  <a:ext uri="{0D108BD9-81ED-4DB2-BD59-A6C34878D82A}">
                    <a16:rowId xmlns:a16="http://schemas.microsoft.com/office/drawing/2014/main" val="2469308139"/>
                  </a:ext>
                </a:extLst>
              </a:tr>
              <a:tr h="3701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bg-BG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Защитили</a:t>
                      </a:r>
                      <a:r>
                        <a:rPr lang="bg-BG" sz="18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през 2025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bg-BG" sz="18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939" marR="84939" marT="0" marB="0" anchor="ctr"/>
                </a:tc>
                <a:extLst>
                  <a:ext uri="{0D108BD9-81ED-4DB2-BD59-A6C34878D82A}">
                    <a16:rowId xmlns:a16="http://schemas.microsoft.com/office/drawing/2014/main" val="2526992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888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15462" y="246184"/>
            <a:ext cx="10950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Брой дипломирани бакалаври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Среден успех от следване и държавен изпит</a:t>
            </a:r>
            <a:endParaRPr lang="bg-BG" sz="2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6" name="Контейнер за съдържани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604846"/>
              </p:ext>
            </p:extLst>
          </p:nvPr>
        </p:nvGraphicFramePr>
        <p:xfrm>
          <a:off x="175844" y="2303586"/>
          <a:ext cx="11922372" cy="3184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585">
                  <a:extLst>
                    <a:ext uri="{9D8B030D-6E8A-4147-A177-3AD203B41FA5}">
                      <a16:colId xmlns:a16="http://schemas.microsoft.com/office/drawing/2014/main" val="109020163"/>
                    </a:ext>
                  </a:extLst>
                </a:gridCol>
                <a:gridCol w="1249855">
                  <a:extLst>
                    <a:ext uri="{9D8B030D-6E8A-4147-A177-3AD203B41FA5}">
                      <a16:colId xmlns:a16="http://schemas.microsoft.com/office/drawing/2014/main" val="1901967400"/>
                    </a:ext>
                  </a:extLst>
                </a:gridCol>
                <a:gridCol w="1583418">
                  <a:extLst>
                    <a:ext uri="{9D8B030D-6E8A-4147-A177-3AD203B41FA5}">
                      <a16:colId xmlns:a16="http://schemas.microsoft.com/office/drawing/2014/main" val="4291488314"/>
                    </a:ext>
                  </a:extLst>
                </a:gridCol>
                <a:gridCol w="1235402">
                  <a:extLst>
                    <a:ext uri="{9D8B030D-6E8A-4147-A177-3AD203B41FA5}">
                      <a16:colId xmlns:a16="http://schemas.microsoft.com/office/drawing/2014/main" val="3093809098"/>
                    </a:ext>
                  </a:extLst>
                </a:gridCol>
                <a:gridCol w="1469023">
                  <a:extLst>
                    <a:ext uri="{9D8B030D-6E8A-4147-A177-3AD203B41FA5}">
                      <a16:colId xmlns:a16="http://schemas.microsoft.com/office/drawing/2014/main" val="1151879268"/>
                    </a:ext>
                  </a:extLst>
                </a:gridCol>
                <a:gridCol w="1207970">
                  <a:extLst>
                    <a:ext uri="{9D8B030D-6E8A-4147-A177-3AD203B41FA5}">
                      <a16:colId xmlns:a16="http://schemas.microsoft.com/office/drawing/2014/main" val="3615134523"/>
                    </a:ext>
                  </a:extLst>
                </a:gridCol>
                <a:gridCol w="1361796">
                  <a:extLst>
                    <a:ext uri="{9D8B030D-6E8A-4147-A177-3AD203B41FA5}">
                      <a16:colId xmlns:a16="http://schemas.microsoft.com/office/drawing/2014/main" val="4019573184"/>
                    </a:ext>
                  </a:extLst>
                </a:gridCol>
                <a:gridCol w="1253148">
                  <a:extLst>
                    <a:ext uri="{9D8B030D-6E8A-4147-A177-3AD203B41FA5}">
                      <a16:colId xmlns:a16="http://schemas.microsoft.com/office/drawing/2014/main" val="3304666064"/>
                    </a:ext>
                  </a:extLst>
                </a:gridCol>
                <a:gridCol w="1294175">
                  <a:extLst>
                    <a:ext uri="{9D8B030D-6E8A-4147-A177-3AD203B41FA5}">
                      <a16:colId xmlns:a16="http://schemas.microsoft.com/office/drawing/2014/main" val="1746678982"/>
                    </a:ext>
                  </a:extLst>
                </a:gridCol>
              </a:tblGrid>
              <a:tr h="664568">
                <a:tc>
                  <a:txBody>
                    <a:bodyPr/>
                    <a:lstStyle/>
                    <a:p>
                      <a:r>
                        <a:rPr lang="bg-BG" sz="1800" dirty="0"/>
                        <a:t>Бакалаври</a:t>
                      </a:r>
                    </a:p>
                  </a:txBody>
                  <a:tcPr marL="88346" marR="8834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АП</a:t>
                      </a:r>
                    </a:p>
                  </a:txBody>
                  <a:tcPr marL="88346" marR="88346"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ЗИ</a:t>
                      </a:r>
                    </a:p>
                  </a:txBody>
                  <a:tcPr marL="88346" marR="88346"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ЗИТ</a:t>
                      </a:r>
                    </a:p>
                  </a:txBody>
                  <a:tcPr marL="88346" marR="88346"/>
                </a:tc>
                <a:tc hMerge="1">
                  <a:txBody>
                    <a:bodyPr/>
                    <a:lstStyle/>
                    <a:p>
                      <a:pPr algn="ctr"/>
                      <a:endParaRPr lang="bg-BG" sz="1800" dirty="0"/>
                    </a:p>
                  </a:txBody>
                  <a:tcPr marL="88346" marR="8834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РБТ</a:t>
                      </a:r>
                    </a:p>
                  </a:txBody>
                  <a:tcPr marL="88346" marR="88346"/>
                </a:tc>
                <a:tc hMerge="1">
                  <a:txBody>
                    <a:bodyPr/>
                    <a:lstStyle/>
                    <a:p>
                      <a:pPr algn="ctr"/>
                      <a:endParaRPr lang="bg-BG" sz="1800" dirty="0"/>
                    </a:p>
                  </a:txBody>
                  <a:tcPr marL="88346" marR="88346"/>
                </a:tc>
                <a:extLst>
                  <a:ext uri="{0D108BD9-81ED-4DB2-BD59-A6C34878D82A}">
                    <a16:rowId xmlns:a16="http://schemas.microsoft.com/office/drawing/2014/main" val="3216284111"/>
                  </a:ext>
                </a:extLst>
              </a:tr>
              <a:tr h="1310593"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2025</a:t>
                      </a:r>
                    </a:p>
                  </a:txBody>
                  <a:tcPr marL="88346" marR="883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Брой дипломирани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Среден успех</a:t>
                      </a:r>
                    </a:p>
                    <a:p>
                      <a:pPr algn="ctr"/>
                      <a:r>
                        <a:rPr lang="bg-BG" sz="1600" dirty="0"/>
                        <a:t>Следване/ДИ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Брой дипломирани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Среден успех</a:t>
                      </a:r>
                    </a:p>
                    <a:p>
                      <a:pPr algn="ctr"/>
                      <a:r>
                        <a:rPr lang="bg-BG" sz="1600" dirty="0"/>
                        <a:t>Следване/ДИ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Брой дипломирани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Среден успех</a:t>
                      </a:r>
                    </a:p>
                    <a:p>
                      <a:pPr algn="ctr"/>
                      <a:r>
                        <a:rPr lang="bg-BG" sz="1600" dirty="0"/>
                        <a:t>Следване/ДИ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Брой дипломирани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dirty="0"/>
                        <a:t>Среден успех</a:t>
                      </a:r>
                    </a:p>
                    <a:p>
                      <a:pPr algn="ctr"/>
                      <a:r>
                        <a:rPr lang="bg-BG" sz="1600" dirty="0"/>
                        <a:t>Следване/ДИ</a:t>
                      </a:r>
                    </a:p>
                  </a:txBody>
                  <a:tcPr marL="88346" marR="88346"/>
                </a:tc>
                <a:extLst>
                  <a:ext uri="{0D108BD9-81ED-4DB2-BD59-A6C34878D82A}">
                    <a16:rowId xmlns:a16="http://schemas.microsoft.com/office/drawing/2014/main" val="1186893914"/>
                  </a:ext>
                </a:extLst>
              </a:tr>
              <a:tr h="403259">
                <a:tc>
                  <a:txBody>
                    <a:bodyPr/>
                    <a:lstStyle/>
                    <a:p>
                      <a:r>
                        <a:rPr lang="bg-BG" sz="1800" dirty="0"/>
                        <a:t>редовно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36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5,33/5,44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5,25/4,68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5,53/5,15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2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4,59/3,5</a:t>
                      </a:r>
                    </a:p>
                  </a:txBody>
                  <a:tcPr marL="88346" marR="88346"/>
                </a:tc>
                <a:extLst>
                  <a:ext uri="{0D108BD9-81ED-4DB2-BD59-A6C34878D82A}">
                    <a16:rowId xmlns:a16="http://schemas.microsoft.com/office/drawing/2014/main" val="125068112"/>
                  </a:ext>
                </a:extLst>
              </a:tr>
              <a:tr h="403259">
                <a:tc>
                  <a:txBody>
                    <a:bodyPr/>
                    <a:lstStyle/>
                    <a:p>
                      <a:r>
                        <a:rPr lang="bg-BG" sz="1800" dirty="0"/>
                        <a:t>задочно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31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4,87/5,09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12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5,04/4,35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-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-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-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-</a:t>
                      </a:r>
                    </a:p>
                  </a:txBody>
                  <a:tcPr marL="88346" marR="88346"/>
                </a:tc>
                <a:extLst>
                  <a:ext uri="{0D108BD9-81ED-4DB2-BD59-A6C34878D82A}">
                    <a16:rowId xmlns:a16="http://schemas.microsoft.com/office/drawing/2014/main" val="268710598"/>
                  </a:ext>
                </a:extLst>
              </a:tr>
              <a:tr h="403259">
                <a:tc>
                  <a:txBody>
                    <a:bodyPr/>
                    <a:lstStyle/>
                    <a:p>
                      <a:r>
                        <a:rPr lang="bg-BG" sz="1800" dirty="0"/>
                        <a:t>общо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67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endParaRPr lang="bg-BG" sz="1800"/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17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endParaRPr lang="bg-BG" sz="1800" dirty="0"/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endParaRPr lang="bg-BG" sz="1800" dirty="0"/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2</a:t>
                      </a:r>
                    </a:p>
                  </a:txBody>
                  <a:tcPr marL="88346" marR="88346"/>
                </a:tc>
                <a:tc>
                  <a:txBody>
                    <a:bodyPr/>
                    <a:lstStyle/>
                    <a:p>
                      <a:endParaRPr lang="bg-BG" sz="1800" dirty="0"/>
                    </a:p>
                  </a:txBody>
                  <a:tcPr marL="88346" marR="88346"/>
                </a:tc>
                <a:extLst>
                  <a:ext uri="{0D108BD9-81ED-4DB2-BD59-A6C34878D82A}">
                    <a16:rowId xmlns:a16="http://schemas.microsoft.com/office/drawing/2014/main" val="310089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90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15462" y="35169"/>
            <a:ext cx="10950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Брой дипломирани магистри</a:t>
            </a:r>
            <a:b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Среден успех от следване и държавен изпит </a:t>
            </a:r>
            <a:endParaRPr lang="bg-BG" sz="2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7" name="Контейнер за съдържани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342902"/>
              </p:ext>
            </p:extLst>
          </p:nvPr>
        </p:nvGraphicFramePr>
        <p:xfrm>
          <a:off x="241540" y="2488224"/>
          <a:ext cx="11828541" cy="2084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283">
                  <a:extLst>
                    <a:ext uri="{9D8B030D-6E8A-4147-A177-3AD203B41FA5}">
                      <a16:colId xmlns:a16="http://schemas.microsoft.com/office/drawing/2014/main" val="109020163"/>
                    </a:ext>
                  </a:extLst>
                </a:gridCol>
                <a:gridCol w="1476185">
                  <a:extLst>
                    <a:ext uri="{9D8B030D-6E8A-4147-A177-3AD203B41FA5}">
                      <a16:colId xmlns:a16="http://schemas.microsoft.com/office/drawing/2014/main" val="1901967400"/>
                    </a:ext>
                  </a:extLst>
                </a:gridCol>
                <a:gridCol w="1152379">
                  <a:extLst>
                    <a:ext uri="{9D8B030D-6E8A-4147-A177-3AD203B41FA5}">
                      <a16:colId xmlns:a16="http://schemas.microsoft.com/office/drawing/2014/main" val="4291488314"/>
                    </a:ext>
                  </a:extLst>
                </a:gridCol>
                <a:gridCol w="1488058">
                  <a:extLst>
                    <a:ext uri="{9D8B030D-6E8A-4147-A177-3AD203B41FA5}">
                      <a16:colId xmlns:a16="http://schemas.microsoft.com/office/drawing/2014/main" val="3093809098"/>
                    </a:ext>
                  </a:extLst>
                </a:gridCol>
                <a:gridCol w="1140506">
                  <a:extLst>
                    <a:ext uri="{9D8B030D-6E8A-4147-A177-3AD203B41FA5}">
                      <a16:colId xmlns:a16="http://schemas.microsoft.com/office/drawing/2014/main" val="1151879268"/>
                    </a:ext>
                  </a:extLst>
                </a:gridCol>
                <a:gridCol w="1514937">
                  <a:extLst>
                    <a:ext uri="{9D8B030D-6E8A-4147-A177-3AD203B41FA5}">
                      <a16:colId xmlns:a16="http://schemas.microsoft.com/office/drawing/2014/main" val="3833944678"/>
                    </a:ext>
                  </a:extLst>
                </a:gridCol>
                <a:gridCol w="1106342">
                  <a:extLst>
                    <a:ext uri="{9D8B030D-6E8A-4147-A177-3AD203B41FA5}">
                      <a16:colId xmlns:a16="http://schemas.microsoft.com/office/drawing/2014/main" val="2942704203"/>
                    </a:ext>
                  </a:extLst>
                </a:gridCol>
                <a:gridCol w="1519095">
                  <a:extLst>
                    <a:ext uri="{9D8B030D-6E8A-4147-A177-3AD203B41FA5}">
                      <a16:colId xmlns:a16="http://schemas.microsoft.com/office/drawing/2014/main" val="1809108529"/>
                    </a:ext>
                  </a:extLst>
                </a:gridCol>
                <a:gridCol w="1116756">
                  <a:extLst>
                    <a:ext uri="{9D8B030D-6E8A-4147-A177-3AD203B41FA5}">
                      <a16:colId xmlns:a16="http://schemas.microsoft.com/office/drawing/2014/main" val="1135059567"/>
                    </a:ext>
                  </a:extLst>
                </a:gridCol>
              </a:tblGrid>
              <a:tr h="367837">
                <a:tc>
                  <a:txBody>
                    <a:bodyPr/>
                    <a:lstStyle/>
                    <a:p>
                      <a:r>
                        <a:rPr lang="bg-BG" sz="1800" dirty="0"/>
                        <a:t>Магистри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ДУР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МХТ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ИППК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СРЖ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284111"/>
                  </a:ext>
                </a:extLst>
              </a:tr>
              <a:tr h="613061">
                <a:tc>
                  <a:txBody>
                    <a:bodyPr/>
                    <a:lstStyle/>
                    <a:p>
                      <a:pPr algn="ctr"/>
                      <a:r>
                        <a:rPr lang="bg-BG" sz="1800" dirty="0"/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Брой дипломирани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Среден успех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Брой дипломирани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Среден успех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Брой дипломирани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Среден успех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Брой дипломирани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700" dirty="0"/>
                        <a:t>Среден успех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893914"/>
                  </a:ext>
                </a:extLst>
              </a:tr>
              <a:tr h="367837">
                <a:tc>
                  <a:txBody>
                    <a:bodyPr/>
                    <a:lstStyle/>
                    <a:p>
                      <a:r>
                        <a:rPr lang="bg-BG" sz="1800" dirty="0"/>
                        <a:t>редовно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5,83/6,00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5,71/5,64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5,75/5,62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68112"/>
                  </a:ext>
                </a:extLst>
              </a:tr>
              <a:tr h="367837">
                <a:tc>
                  <a:txBody>
                    <a:bodyPr/>
                    <a:lstStyle/>
                    <a:p>
                      <a:r>
                        <a:rPr lang="bg-BG" sz="1800" dirty="0"/>
                        <a:t>задочно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5,82/5,88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5,93/6,00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5,74/5,75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5,64/5,50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0598"/>
                  </a:ext>
                </a:extLst>
              </a:tr>
              <a:tr h="367837">
                <a:tc>
                  <a:txBody>
                    <a:bodyPr/>
                    <a:lstStyle/>
                    <a:p>
                      <a:r>
                        <a:rPr lang="bg-BG" sz="1800" dirty="0"/>
                        <a:t>общо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/>
                        <a:t>1</a:t>
                      </a:r>
                      <a:r>
                        <a:rPr lang="bg-BG" sz="1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89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52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25568" y="223444"/>
            <a:ext cx="10940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>
                <a:solidFill>
                  <a:schemeClr val="bg1"/>
                </a:solidFill>
                <a:latin typeface="Constantia" panose="02030602050306030303" pitchFamily="18" charset="0"/>
              </a:rPr>
              <a:t>Отличници</a:t>
            </a:r>
            <a:r>
              <a:rPr lang="ru-RU" sz="4400" dirty="0">
                <a:solidFill>
                  <a:schemeClr val="bg1"/>
                </a:solidFill>
                <a:latin typeface="Constantia" panose="02030602050306030303" pitchFamily="18" charset="0"/>
              </a:rPr>
              <a:t> на </a:t>
            </a:r>
            <a:r>
              <a:rPr lang="ru-RU" sz="4400" dirty="0" err="1">
                <a:solidFill>
                  <a:schemeClr val="bg1"/>
                </a:solidFill>
                <a:latin typeface="Constantia" panose="02030602050306030303" pitchFamily="18" charset="0"/>
              </a:rPr>
              <a:t>випуск</a:t>
            </a:r>
            <a:r>
              <a:rPr lang="ru-RU" sz="4400">
                <a:solidFill>
                  <a:schemeClr val="bg1"/>
                </a:solidFill>
                <a:latin typeface="Constantia" panose="02030602050306030303" pitchFamily="18" charset="0"/>
              </a:rPr>
              <a:t> 2025</a:t>
            </a:r>
            <a:endParaRPr lang="ru-RU" sz="4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582435"/>
              </p:ext>
            </p:extLst>
          </p:nvPr>
        </p:nvGraphicFramePr>
        <p:xfrm>
          <a:off x="6446818" y="1820208"/>
          <a:ext cx="5225778" cy="4169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889">
                  <a:extLst>
                    <a:ext uri="{9D8B030D-6E8A-4147-A177-3AD203B41FA5}">
                      <a16:colId xmlns:a16="http://schemas.microsoft.com/office/drawing/2014/main" val="1875462578"/>
                    </a:ext>
                  </a:extLst>
                </a:gridCol>
                <a:gridCol w="2612889">
                  <a:extLst>
                    <a:ext uri="{9D8B030D-6E8A-4147-A177-3AD203B41FA5}">
                      <a16:colId xmlns:a16="http://schemas.microsoft.com/office/drawing/2014/main" val="3761228955"/>
                    </a:ext>
                  </a:extLst>
                </a:gridCol>
              </a:tblGrid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Магистри</a:t>
                      </a:r>
                    </a:p>
                    <a:p>
                      <a:r>
                        <a:rPr lang="bg-BG" dirty="0"/>
                        <a:t>специалност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Брой студенти  (среден успех от ДИ и от следването)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028589"/>
                  </a:ext>
                </a:extLst>
              </a:tr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ДУР редовно</a:t>
                      </a:r>
                    </a:p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b="1" dirty="0"/>
                        <a:t>7 </a:t>
                      </a:r>
                      <a:r>
                        <a:rPr lang="bg-BG" dirty="0"/>
                        <a:t>(над 5,50</a:t>
                      </a:r>
                      <a:r>
                        <a:rPr lang="bg-BG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804118"/>
                  </a:ext>
                </a:extLst>
              </a:tr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ИППК редовно</a:t>
                      </a:r>
                    </a:p>
                    <a:p>
                      <a:r>
                        <a:rPr lang="bg-BG" dirty="0"/>
                        <a:t>ИППК задочно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b="1" dirty="0"/>
                        <a:t>2 </a:t>
                      </a:r>
                      <a:r>
                        <a:rPr lang="bg-BG" dirty="0"/>
                        <a:t>(6,00), </a:t>
                      </a:r>
                      <a:r>
                        <a:rPr lang="bg-BG" b="1" dirty="0"/>
                        <a:t>10</a:t>
                      </a:r>
                      <a:r>
                        <a:rPr lang="bg-BG" dirty="0"/>
                        <a:t> (над 5,50</a:t>
                      </a:r>
                      <a:r>
                        <a:rPr lang="bg-BG" baseline="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b="1" dirty="0"/>
                        <a:t>1 </a:t>
                      </a:r>
                      <a:r>
                        <a:rPr lang="bg-BG" b="0" dirty="0"/>
                        <a:t>(6,00) </a:t>
                      </a:r>
                      <a:r>
                        <a:rPr lang="bg-BG" b="1" dirty="0"/>
                        <a:t>, 2</a:t>
                      </a:r>
                      <a:r>
                        <a:rPr lang="bg-BG" dirty="0"/>
                        <a:t> (над 5,50</a:t>
                      </a:r>
                      <a:r>
                        <a:rPr lang="bg-BG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266535"/>
                  </a:ext>
                </a:extLst>
              </a:tr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МХТ задочно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b="1" dirty="0"/>
                        <a:t>4 </a:t>
                      </a:r>
                      <a:r>
                        <a:rPr lang="bg-BG" dirty="0"/>
                        <a:t>(6,00), </a:t>
                      </a:r>
                      <a:r>
                        <a:rPr lang="bg-BG" b="1" dirty="0"/>
                        <a:t>11</a:t>
                      </a:r>
                      <a:r>
                        <a:rPr lang="bg-BG" dirty="0"/>
                        <a:t> (над 5,50</a:t>
                      </a:r>
                      <a:r>
                        <a:rPr lang="bg-BG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387198"/>
                  </a:ext>
                </a:extLst>
              </a:tr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СРЖ редовно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/>
                        <a:t>СРЖ задочно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b="1" dirty="0"/>
                        <a:t>1 </a:t>
                      </a:r>
                      <a:r>
                        <a:rPr lang="bg-BG" dirty="0"/>
                        <a:t>(6,00), </a:t>
                      </a:r>
                      <a:r>
                        <a:rPr lang="bg-BG" b="1" dirty="0"/>
                        <a:t>10</a:t>
                      </a:r>
                      <a:r>
                        <a:rPr lang="bg-BG" dirty="0"/>
                        <a:t> (над 5,50</a:t>
                      </a:r>
                      <a:r>
                        <a:rPr lang="bg-BG" baseline="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b="1" baseline="0" dirty="0"/>
                        <a:t>2</a:t>
                      </a:r>
                      <a:r>
                        <a:rPr lang="bg-BG" baseline="0" dirty="0"/>
                        <a:t> (над 5,50)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41448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171780"/>
              </p:ext>
            </p:extLst>
          </p:nvPr>
        </p:nvGraphicFramePr>
        <p:xfrm>
          <a:off x="1078303" y="2000513"/>
          <a:ext cx="408896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181">
                  <a:extLst>
                    <a:ext uri="{9D8B030D-6E8A-4147-A177-3AD203B41FA5}">
                      <a16:colId xmlns:a16="http://schemas.microsoft.com/office/drawing/2014/main" val="1875462578"/>
                    </a:ext>
                  </a:extLst>
                </a:gridCol>
                <a:gridCol w="2086779">
                  <a:extLst>
                    <a:ext uri="{9D8B030D-6E8A-4147-A177-3AD203B41FA5}">
                      <a16:colId xmlns:a16="http://schemas.microsoft.com/office/drawing/2014/main" val="3761228955"/>
                    </a:ext>
                  </a:extLst>
                </a:gridCol>
              </a:tblGrid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Бакалаври специалност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/>
                        <a:t>Брой студенти  (среден успех от ДИ и от следването)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028589"/>
                  </a:ext>
                </a:extLst>
              </a:tr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АП редовно</a:t>
                      </a:r>
                    </a:p>
                    <a:p>
                      <a:endParaRPr lang="bg-BG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/>
                        <a:t>АП задочно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/>
                        <a:t>1 </a:t>
                      </a:r>
                      <a:r>
                        <a:rPr lang="bg-BG" b="0" dirty="0"/>
                        <a:t>(6,00)</a:t>
                      </a:r>
                    </a:p>
                    <a:p>
                      <a:r>
                        <a:rPr lang="bg-BG" b="1" dirty="0"/>
                        <a:t>19</a:t>
                      </a:r>
                      <a:r>
                        <a:rPr lang="bg-BG" dirty="0"/>
                        <a:t> (над 5,50)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b="1" dirty="0"/>
                        <a:t>5</a:t>
                      </a:r>
                      <a:r>
                        <a:rPr lang="bg-BG" dirty="0"/>
                        <a:t> (над 5,50)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804118"/>
                  </a:ext>
                </a:extLst>
              </a:tr>
              <a:tr h="813732">
                <a:tc>
                  <a:txBody>
                    <a:bodyPr/>
                    <a:lstStyle/>
                    <a:p>
                      <a:r>
                        <a:rPr lang="bg-BG" dirty="0"/>
                        <a:t>ЗИ редовно</a:t>
                      </a:r>
                    </a:p>
                    <a:p>
                      <a:r>
                        <a:rPr lang="bg-BG" dirty="0"/>
                        <a:t>ЗИ задочно</a:t>
                      </a:r>
                    </a:p>
                    <a:p>
                      <a:r>
                        <a:rPr lang="bg-BG" dirty="0"/>
                        <a:t>ЗИТ редовно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/>
                        <a:t>2</a:t>
                      </a:r>
                      <a:r>
                        <a:rPr lang="bg-BG" dirty="0"/>
                        <a:t> (над 5,50</a:t>
                      </a:r>
                      <a:r>
                        <a:rPr lang="bg-BG" baseline="0" dirty="0"/>
                        <a:t>)</a:t>
                      </a:r>
                    </a:p>
                    <a:p>
                      <a:r>
                        <a:rPr lang="bg-BG" b="1" baseline="0" dirty="0"/>
                        <a:t>2</a:t>
                      </a:r>
                      <a:r>
                        <a:rPr lang="bg-BG" baseline="0" dirty="0"/>
                        <a:t> (над 5,50)</a:t>
                      </a:r>
                    </a:p>
                    <a:p>
                      <a:r>
                        <a:rPr lang="bg-BG" b="1" baseline="0" dirty="0"/>
                        <a:t>2</a:t>
                      </a:r>
                      <a:r>
                        <a:rPr lang="bg-BG" baseline="0" dirty="0"/>
                        <a:t> (над 5,50)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266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54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61C9-5968-4C75-AB6E-43F28B43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bg-BG" sz="4000" spc="-5" dirty="0">
                <a:solidFill>
                  <a:schemeClr val="bg1"/>
                </a:solidFill>
                <a:latin typeface="Constantia" panose="02030602050306030303" pitchFamily="18" charset="0"/>
              </a:rPr>
              <a:t>Стипендии на студенти за 202</a:t>
            </a:r>
            <a:r>
              <a:rPr lang="en-US" sz="4000" spc="-5" dirty="0">
                <a:solidFill>
                  <a:schemeClr val="bg1"/>
                </a:solidFill>
                <a:latin typeface="Constantia" panose="02030602050306030303" pitchFamily="18" charset="0"/>
              </a:rPr>
              <a:t>5</a:t>
            </a:r>
            <a:endParaRPr lang="bg-BG" sz="4000" spc="-5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00D81-067F-4E3B-B79A-9C2F4E753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2318197"/>
            <a:ext cx="9270601" cy="1110803"/>
          </a:xfrm>
        </p:spPr>
        <p:txBody>
          <a:bodyPr anchor="ctr">
            <a:normAutofit/>
          </a:bodyPr>
          <a:lstStyle/>
          <a:p>
            <a:r>
              <a:rPr lang="bg-BG" dirty="0"/>
              <a:t>Отпуснатите стипендии на студенти от Агрономически факултет за 202</a:t>
            </a:r>
            <a:r>
              <a:rPr lang="en-US" dirty="0"/>
              <a:t>5</a:t>
            </a:r>
            <a:r>
              <a:rPr lang="bg-BG" dirty="0"/>
              <a:t> г. са: </a:t>
            </a:r>
          </a:p>
          <a:p>
            <a:endParaRPr lang="bg-BG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EDB1CE8-9B2E-AED8-52DC-BA437065B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54714"/>
              </p:ext>
            </p:extLst>
          </p:nvPr>
        </p:nvGraphicFramePr>
        <p:xfrm>
          <a:off x="982699" y="3429000"/>
          <a:ext cx="9727144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17">
                  <a:extLst>
                    <a:ext uri="{9D8B030D-6E8A-4147-A177-3AD203B41FA5}">
                      <a16:colId xmlns:a16="http://schemas.microsoft.com/office/drawing/2014/main" val="155232741"/>
                    </a:ext>
                  </a:extLst>
                </a:gridCol>
                <a:gridCol w="1144588">
                  <a:extLst>
                    <a:ext uri="{9D8B030D-6E8A-4147-A177-3AD203B41FA5}">
                      <a16:colId xmlns:a16="http://schemas.microsoft.com/office/drawing/2014/main" val="1747102797"/>
                    </a:ext>
                  </a:extLst>
                </a:gridCol>
                <a:gridCol w="1009875">
                  <a:extLst>
                    <a:ext uri="{9D8B030D-6E8A-4147-A177-3AD203B41FA5}">
                      <a16:colId xmlns:a16="http://schemas.microsoft.com/office/drawing/2014/main" val="2974150193"/>
                    </a:ext>
                  </a:extLst>
                </a:gridCol>
                <a:gridCol w="1027749">
                  <a:extLst>
                    <a:ext uri="{9D8B030D-6E8A-4147-A177-3AD203B41FA5}">
                      <a16:colId xmlns:a16="http://schemas.microsoft.com/office/drawing/2014/main" val="3297261939"/>
                    </a:ext>
                  </a:extLst>
                </a:gridCol>
                <a:gridCol w="991005">
                  <a:extLst>
                    <a:ext uri="{9D8B030D-6E8A-4147-A177-3AD203B41FA5}">
                      <a16:colId xmlns:a16="http://schemas.microsoft.com/office/drawing/2014/main" val="3005028195"/>
                    </a:ext>
                  </a:extLst>
                </a:gridCol>
                <a:gridCol w="991005">
                  <a:extLst>
                    <a:ext uri="{9D8B030D-6E8A-4147-A177-3AD203B41FA5}">
                      <a16:colId xmlns:a16="http://schemas.microsoft.com/office/drawing/2014/main" val="2474800577"/>
                    </a:ext>
                  </a:extLst>
                </a:gridCol>
                <a:gridCol w="991005">
                  <a:extLst>
                    <a:ext uri="{9D8B030D-6E8A-4147-A177-3AD203B41FA5}">
                      <a16:colId xmlns:a16="http://schemas.microsoft.com/office/drawing/2014/main" val="56630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Вид на стипендията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bg-BG" dirty="0"/>
                        <a:t>Бакалавър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bg-BG" dirty="0"/>
                        <a:t>Магистър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683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АП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ЗИ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ИППК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СРЖ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29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За отличен успех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156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За приоритетно професионално направление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45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Еднократни помощи за студенти с ниски доходи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61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/>
                        <a:t>Общо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698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04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4B0D4-7A1F-47AD-A6EA-EBC7A44F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48" y="125441"/>
            <a:ext cx="10515600" cy="1325563"/>
          </a:xfrm>
        </p:spPr>
        <p:txBody>
          <a:bodyPr/>
          <a:lstStyle/>
          <a:p>
            <a:r>
              <a:rPr lang="bg-BG" spc="-5" dirty="0">
                <a:solidFill>
                  <a:schemeClr val="bg1"/>
                </a:solidFill>
                <a:latin typeface="Constantia" panose="02030602050306030303" pitchFamily="18" charset="0"/>
              </a:rPr>
              <a:t>Качество </a:t>
            </a:r>
            <a:r>
              <a:rPr lang="bg-BG" dirty="0">
                <a:solidFill>
                  <a:schemeClr val="bg1"/>
                </a:solidFill>
                <a:latin typeface="Constantia" panose="02030602050306030303" pitchFamily="18" charset="0"/>
              </a:rPr>
              <a:t>на </a:t>
            </a:r>
            <a:r>
              <a:rPr lang="bg-BG" spc="-5" dirty="0">
                <a:solidFill>
                  <a:schemeClr val="bg1"/>
                </a:solidFill>
                <a:latin typeface="Constantia" panose="02030602050306030303" pitchFamily="18" charset="0"/>
              </a:rPr>
              <a:t>образователния</a:t>
            </a:r>
            <a:r>
              <a:rPr lang="bg-BG" spc="-14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bg-BG" spc="-5" dirty="0">
                <a:solidFill>
                  <a:schemeClr val="bg1"/>
                </a:solidFill>
                <a:latin typeface="Constantia" panose="02030602050306030303" pitchFamily="18" charset="0"/>
              </a:rPr>
              <a:t>процес</a:t>
            </a:r>
            <a:endParaRPr lang="bg-B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4B1B5-C32E-4CD8-A25E-CA1C3BD9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6690"/>
          </a:xfrm>
        </p:spPr>
        <p:txBody>
          <a:bodyPr>
            <a:normAutofit/>
          </a:bodyPr>
          <a:lstStyle/>
          <a:p>
            <a:pPr marL="299085" indent="-286385">
              <a:lnSpc>
                <a:spcPct val="100000"/>
              </a:lnSpc>
              <a:spcBef>
                <a:spcPts val="10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Заседания на </a:t>
            </a:r>
            <a:r>
              <a:rPr lang="ru-RU" sz="1600" b="1" spc="-5" dirty="0" err="1">
                <a:latin typeface="Constantia" panose="02030602050306030303" pitchFamily="18" charset="0"/>
                <a:cs typeface="Calibri"/>
              </a:rPr>
              <a:t>Факултетната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1600" b="1" spc="-5" dirty="0" err="1">
                <a:latin typeface="Constantia" panose="02030602050306030303" pitchFamily="18" charset="0"/>
                <a:cs typeface="Calibri"/>
              </a:rPr>
              <a:t>комисия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 по </a:t>
            </a:r>
            <a:r>
              <a:rPr lang="ru-RU" sz="1600" b="1" spc="-5" dirty="0" err="1">
                <a:latin typeface="Constantia" panose="02030602050306030303" pitchFamily="18" charset="0"/>
                <a:cs typeface="Calibri"/>
              </a:rPr>
              <a:t>качеството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1600" b="1" spc="-5" dirty="0" err="1">
                <a:latin typeface="Constantia" panose="02030602050306030303" pitchFamily="18" charset="0"/>
                <a:cs typeface="Calibri"/>
              </a:rPr>
              <a:t>относно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:</a:t>
            </a:r>
          </a:p>
          <a:p>
            <a:pPr marL="756285" lvl="1" indent="-286385">
              <a:lnSpc>
                <a:spcPct val="100000"/>
              </a:lnSpc>
              <a:spcBef>
                <a:spcPts val="10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ru-RU" sz="1600" b="1" spc="-5" dirty="0" err="1">
                <a:latin typeface="Constantia" panose="02030602050306030303" pitchFamily="18" charset="0"/>
                <a:cs typeface="Calibri"/>
              </a:rPr>
              <a:t>Актуализиране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1600" b="1" dirty="0">
                <a:latin typeface="Constantia" panose="02030602050306030303" pitchFamily="18" charset="0"/>
                <a:cs typeface="Calibri"/>
              </a:rPr>
              <a:t>на 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учебната 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документация 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за обучение в </a:t>
            </a:r>
            <a:r>
              <a:rPr lang="ru-RU" sz="1600" b="1" spc="-25" dirty="0">
                <a:latin typeface="Constantia" panose="02030602050306030303" pitchFamily="18" charset="0"/>
                <a:cs typeface="Calibri"/>
              </a:rPr>
              <a:t>ОКС</a:t>
            </a:r>
            <a:r>
              <a:rPr lang="ru-RU" sz="1600" b="1" spc="17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„</a:t>
            </a:r>
            <a:r>
              <a:rPr lang="ru-RU" sz="1600" b="1" spc="-10" dirty="0" err="1">
                <a:latin typeface="Constantia" panose="02030602050306030303" pitchFamily="18" charset="0"/>
                <a:cs typeface="Calibri"/>
              </a:rPr>
              <a:t>Магистър</a:t>
            </a:r>
            <a:r>
              <a:rPr lang="en-US" sz="1600" b="1" spc="-10" dirty="0">
                <a:latin typeface="Constantia" panose="02030602050306030303" pitchFamily="18" charset="0"/>
                <a:cs typeface="Calibri"/>
              </a:rPr>
              <a:t>”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;</a:t>
            </a:r>
          </a:p>
          <a:p>
            <a:pPr marL="756285" lvl="1" indent="-286385">
              <a:lnSpc>
                <a:spcPct val="100000"/>
              </a:lnSpc>
              <a:spcBef>
                <a:spcPts val="10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ru-RU" sz="1600" b="1" spc="-10" dirty="0" err="1">
                <a:latin typeface="Constantia" panose="02030602050306030303" pitchFamily="18" charset="0"/>
                <a:cs typeface="Calibri"/>
              </a:rPr>
              <a:t>Актуализиране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 на </a:t>
            </a:r>
            <a:r>
              <a:rPr lang="ru-RU" sz="1600" b="1" spc="-5" dirty="0" err="1">
                <a:latin typeface="Constantia" panose="02030602050306030303" pitchFamily="18" charset="0"/>
                <a:cs typeface="Calibri"/>
              </a:rPr>
              <a:t>учебната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документация </a:t>
            </a: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за обучение в </a:t>
            </a:r>
            <a:r>
              <a:rPr lang="ru-RU" sz="1600" b="1" spc="-25" dirty="0">
                <a:latin typeface="Constantia" panose="02030602050306030303" pitchFamily="18" charset="0"/>
                <a:cs typeface="Calibri"/>
              </a:rPr>
              <a:t>ОКС</a:t>
            </a:r>
            <a:r>
              <a:rPr lang="ru-RU" sz="1600" b="1" spc="17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„</a:t>
            </a:r>
            <a:r>
              <a:rPr lang="ru-RU" sz="1600" b="1" spc="-10" dirty="0" err="1">
                <a:latin typeface="Constantia" panose="02030602050306030303" pitchFamily="18" charset="0"/>
                <a:cs typeface="Calibri"/>
              </a:rPr>
              <a:t>Бакалавър</a:t>
            </a:r>
            <a:r>
              <a:rPr lang="en-US" sz="1600" b="1" spc="-10" dirty="0">
                <a:latin typeface="Constantia" panose="02030602050306030303" pitchFamily="18" charset="0"/>
                <a:cs typeface="Calibri"/>
              </a:rPr>
              <a:t>”</a:t>
            </a:r>
            <a:r>
              <a:rPr lang="bg-BG" sz="1600" b="1" spc="-10" dirty="0">
                <a:latin typeface="Constantia" panose="02030602050306030303" pitchFamily="18" charset="0"/>
                <a:cs typeface="Calibri"/>
              </a:rPr>
              <a:t> – Агрономство (полевъдство)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;</a:t>
            </a:r>
          </a:p>
          <a:p>
            <a:pPr marL="756285" lvl="1" indent="-286385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ru-RU" sz="1600" b="1" spc="-5" dirty="0">
                <a:latin typeface="Constantia" panose="02030602050306030303" pitchFamily="18" charset="0"/>
                <a:cs typeface="Calibri"/>
              </a:rPr>
              <a:t>Проучване на студентското мнение - анкетиране на</a:t>
            </a:r>
            <a:r>
              <a:rPr lang="ru-RU" sz="1600" b="1" spc="-1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1600" b="1" spc="-15" dirty="0">
                <a:latin typeface="Constantia" panose="02030602050306030303" pitchFamily="18" charset="0"/>
                <a:cs typeface="Calibri"/>
              </a:rPr>
              <a:t>студентите от ОКС Бакалавър и Магистър за качеството на обучение;</a:t>
            </a:r>
            <a:endParaRPr lang="en-US" sz="1600" b="1" spc="-15" dirty="0">
              <a:latin typeface="Constantia" panose="02030602050306030303" pitchFamily="18" charset="0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600" b="1" spc="-15" dirty="0">
                <a:latin typeface="Constantia" panose="02030602050306030303" pitchFamily="18" charset="0"/>
                <a:cs typeface="Calibri"/>
              </a:rPr>
              <a:t>Признаване на дисциплини при възстановяване на студентски права;</a:t>
            </a:r>
            <a:endParaRPr lang="ru-RU" sz="1600" dirty="0">
              <a:latin typeface="Constantia" panose="02030602050306030303" pitchFamily="18" charset="0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600" b="1" spc="-10" dirty="0">
                <a:latin typeface="Constantia" panose="02030602050306030303" pitchFamily="18" charset="0"/>
                <a:cs typeface="Calibri"/>
              </a:rPr>
              <a:t>Проведени вътрешен одит и тематични одити през периода</a:t>
            </a:r>
            <a:r>
              <a:rPr lang="bg-BG" sz="1600" b="1" spc="-5" dirty="0">
                <a:latin typeface="Constantia" panose="02030602050306030303" pitchFamily="18" charset="0"/>
                <a:cs typeface="Calibri"/>
              </a:rPr>
              <a:t>;</a:t>
            </a: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600" b="1" spc="-5" dirty="0">
                <a:latin typeface="Constantia" panose="02030602050306030303" pitchFamily="18" charset="0"/>
                <a:cs typeface="Calibri"/>
              </a:rPr>
              <a:t>Периодичен контрол по провеждането на учебните занятия;</a:t>
            </a:r>
            <a:endParaRPr lang="en-US" sz="1600" b="1" spc="-5" dirty="0">
              <a:latin typeface="Constantia" panose="02030602050306030303" pitchFamily="18" charset="0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600" b="1" spc="-5" dirty="0">
                <a:latin typeface="Constantia" panose="02030602050306030303" pitchFamily="18" charset="0"/>
                <a:cs typeface="Calibri"/>
              </a:rPr>
              <a:t>Подадени документи за акредитация на ПН 6.1 Растениевъдство </a:t>
            </a:r>
          </a:p>
          <a:p>
            <a:pPr marL="299085" indent="-286385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ru-RU" sz="1600" dirty="0">
              <a:latin typeface="Constantia" panose="02030602050306030303" pitchFamily="18" charset="0"/>
              <a:cs typeface="Calibri"/>
            </a:endParaRPr>
          </a:p>
          <a:p>
            <a:pPr marL="0" indent="0">
              <a:buNone/>
            </a:pPr>
            <a:endParaRPr lang="bg-B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4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4B0D4-7A1F-47AD-A6EA-EBC7A44F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48" y="125441"/>
            <a:ext cx="10515600" cy="1325563"/>
          </a:xfrm>
        </p:spPr>
        <p:txBody>
          <a:bodyPr/>
          <a:lstStyle/>
          <a:p>
            <a:r>
              <a:rPr lang="ru-RU" sz="4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Проучване</a:t>
            </a:r>
            <a:r>
              <a:rPr lang="ru-RU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 на </a:t>
            </a:r>
            <a:r>
              <a:rPr lang="ru-RU" sz="4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студентското</a:t>
            </a:r>
            <a:r>
              <a:rPr lang="ru-RU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 мнение за </a:t>
            </a:r>
            <a:r>
              <a:rPr lang="ru-RU" sz="4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качеството</a:t>
            </a:r>
            <a:r>
              <a:rPr lang="ru-RU" sz="4400" b="1" dirty="0">
                <a:solidFill>
                  <a:schemeClr val="bg1"/>
                </a:solidFill>
                <a:latin typeface="Constantia" panose="02030602050306030303" pitchFamily="18" charset="0"/>
              </a:rPr>
              <a:t> на обучение</a:t>
            </a:r>
            <a:endParaRPr lang="bg-B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4B1B5-C32E-4CD8-A25E-CA1C3BD9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513" y="1825624"/>
            <a:ext cx="10963247" cy="4670709"/>
          </a:xfrm>
        </p:spPr>
        <p:txBody>
          <a:bodyPr>
            <a:normAutofit/>
          </a:bodyPr>
          <a:lstStyle/>
          <a:p>
            <a:pPr marL="299085" indent="-286385" algn="just">
              <a:lnSpc>
                <a:spcPct val="100000"/>
              </a:lnSpc>
              <a:spcBef>
                <a:spcPts val="10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800" b="1" spc="-5" dirty="0">
                <a:cs typeface="Calibri"/>
              </a:rPr>
              <a:t>Анкетни проучвания на студенти от ОКС Бакалавър и Магистър - Учебен план и учебен процес, административно обслужване, материална база, стаж, мнение за преподавател – 120 бр. анкети</a:t>
            </a: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82% от анкетираните студенти от АП и 95% от ЗИ считат, че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преподаваният материал покрива очакванията им. </a:t>
            </a: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73% от АП и 95% от ЗИ смятат, че часовете по теренна практика са достатъчни.</a:t>
            </a: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Като цяло анкетираните студенти са доволни от техническата обезпеченост за провеждане на производствена практика, от опитните полета, от лабораториите и аудиториите.</a:t>
            </a: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100% от анкетираните студенти потвърждават полезността от провеждане на </a:t>
            </a:r>
            <a:r>
              <a:rPr lang="bg-BG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преддипломен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стаж и посочват, че са придобили важни практически познания и умения за работа в екип.</a:t>
            </a: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82% от анкетираните студенти от АП и 100% от ЗИ са получили нови теоретични знания и увереност да взимат самостоятелни решения след проведения стаж.</a:t>
            </a: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bg-BG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bg-BG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ru-RU" sz="1800" dirty="0">
              <a:latin typeface="Constantia" panose="02030602050306030303" pitchFamily="18" charset="0"/>
              <a:cs typeface="Calibri"/>
            </a:endParaRPr>
          </a:p>
          <a:p>
            <a:pPr marL="0" indent="0" algn="just">
              <a:buNone/>
            </a:pPr>
            <a:endParaRPr lang="bg-BG" sz="1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78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2870"/>
            <a:ext cx="10515600" cy="9487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Проучване</a:t>
            </a:r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мнението</a:t>
            </a:r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 на </a:t>
            </a:r>
            <a:r>
              <a:rPr lang="ru-RU" sz="32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потребителите</a:t>
            </a:r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 на кадри за </a:t>
            </a:r>
            <a:r>
              <a:rPr lang="ru-RU" sz="32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качеството</a:t>
            </a:r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 на обучение</a:t>
            </a:r>
            <a:endParaRPr lang="en-US" sz="24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E4B1B5-C32E-4CD8-A25E-CA1C3BD9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742" y="1799304"/>
            <a:ext cx="10960018" cy="4697030"/>
          </a:xfrm>
        </p:spPr>
        <p:txBody>
          <a:bodyPr>
            <a:normAutofit/>
          </a:bodyPr>
          <a:lstStyle/>
          <a:p>
            <a:r>
              <a:rPr lang="bg-BG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Анкетното проучване обхваща 30 фирми – потребители на кадри, при които е проведен преддипломен стаж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59% считат, че студентите имат отлична теоретична подготовка,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48% оценят практическите умения на студентите като много добри,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90% биха наели студенти от АУ на работа,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 дават препоръка за повече практика в реална среда.</a:t>
            </a:r>
          </a:p>
          <a:p>
            <a:endParaRPr lang="bg-BG" sz="1800" dirty="0"/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bg-BG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bg-BG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ru-RU" sz="1800" dirty="0">
              <a:latin typeface="Constantia" panose="02030602050306030303" pitchFamily="18" charset="0"/>
              <a:cs typeface="Calibri"/>
            </a:endParaRPr>
          </a:p>
          <a:p>
            <a:pPr marL="0" indent="0" algn="just">
              <a:buNone/>
            </a:pPr>
            <a:endParaRPr lang="bg-BG" sz="1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559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2870"/>
            <a:ext cx="10515600" cy="9487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onstantia" panose="02030602050306030303" pitchFamily="18" charset="0"/>
              </a:rPr>
              <a:t>Проучване мнението на потребителите на кадри за повишаване качеството на обучение</a:t>
            </a:r>
            <a:endParaRPr lang="en-US" sz="24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E4B1B5-C32E-4CD8-A25E-CA1C3BD9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742" y="1799304"/>
            <a:ext cx="10960018" cy="4697030"/>
          </a:xfrm>
        </p:spPr>
        <p:txBody>
          <a:bodyPr>
            <a:normAutofit/>
          </a:bodyPr>
          <a:lstStyle/>
          <a:p>
            <a:r>
              <a:rPr lang="bg-BG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Анкетното проучване обхваща 30 фирми – потребители на кадри, при които е проведен преддипломен стаж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биха участвали в изнасяне на лекция или практическо занятие пред студенти,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57% биха изпратили свои служители да се обучат в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магистърски програми или квалификационни курсове</a:t>
            </a:r>
            <a:r>
              <a:rPr lang="ru-RU" sz="1800" dirty="0"/>
              <a:t>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67% изявяват желание за у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частие в "Ден на кариерата"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23% са склонни да у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частват в научни конференции организирани от АУ,</a:t>
            </a:r>
          </a:p>
          <a:p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73% изразяват готовност да осигурят места за стаж/практика,</a:t>
            </a:r>
          </a:p>
          <a:p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17% Обсъждане на учебни планове и програми,</a:t>
            </a:r>
          </a:p>
          <a:p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27% </a:t>
            </a:r>
            <a:r>
              <a:rPr lang="ru-RU" sz="1800" dirty="0"/>
              <a:t> </a:t>
            </a:r>
            <a:r>
              <a:rPr lang="bg-BG" sz="1800" dirty="0">
                <a:solidFill>
                  <a:srgbClr val="000000"/>
                </a:solidFill>
                <a:latin typeface="Calibri" panose="020F0502020204030204" pitchFamily="34" charset="0"/>
              </a:rPr>
              <a:t>дават съгласие за включването им в комисии за ДИ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bg-BG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sz="1800" dirty="0"/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bg-BG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bg-BG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9085" indent="-286385" algn="just">
              <a:lnSpc>
                <a:spcPct val="100000"/>
              </a:lnSpc>
              <a:spcBef>
                <a:spcPts val="9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endParaRPr lang="ru-RU" sz="1800" dirty="0">
              <a:latin typeface="Constantia" panose="02030602050306030303" pitchFamily="18" charset="0"/>
              <a:cs typeface="Calibri"/>
            </a:endParaRPr>
          </a:p>
          <a:p>
            <a:pPr marL="0" indent="0" algn="just">
              <a:buNone/>
            </a:pPr>
            <a:endParaRPr lang="bg-BG" sz="1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1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EE8C1-FD20-4E54-9B65-0C65E9D5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09" y="125441"/>
            <a:ext cx="10515600" cy="1325563"/>
          </a:xfrm>
        </p:spPr>
        <p:txBody>
          <a:bodyPr/>
          <a:lstStyle/>
          <a:p>
            <a:r>
              <a:rPr lang="bg-BG" sz="44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Основни</a:t>
            </a:r>
            <a:r>
              <a:rPr lang="bg-BG" sz="4400" spc="-45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bg-BG" sz="44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акценти:</a:t>
            </a:r>
            <a:endParaRPr lang="bg-B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BAE7C-38BA-44AE-9AC3-FF96FE17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319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525780" indent="-513080">
              <a:lnSpc>
                <a:spcPct val="100000"/>
              </a:lnSpc>
              <a:spcBef>
                <a:spcPts val="1300"/>
              </a:spcBef>
              <a:buAutoNum type="romanUcPeriod"/>
              <a:tabLst>
                <a:tab pos="525780" algn="l"/>
                <a:tab pos="526415" algn="l"/>
              </a:tabLst>
            </a:pPr>
            <a:r>
              <a:rPr lang="ru-RU" sz="2800" b="1" spc="-20" dirty="0" err="1">
                <a:latin typeface="Constantia" panose="02030602050306030303" pitchFamily="18" charset="0"/>
                <a:cs typeface="Calibri"/>
              </a:rPr>
              <a:t>Учебна</a:t>
            </a:r>
            <a:r>
              <a:rPr lang="ru-RU" sz="2800" b="1" spc="-2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sz="2800" b="1" spc="-20" dirty="0" err="1">
                <a:latin typeface="Constantia" panose="02030602050306030303" pitchFamily="18" charset="0"/>
                <a:cs typeface="Calibri"/>
              </a:rPr>
              <a:t>дейност</a:t>
            </a:r>
            <a:r>
              <a:rPr lang="ru-RU" sz="2800" b="1" spc="-20" dirty="0">
                <a:latin typeface="Constantia" panose="02030602050306030303" pitchFamily="18" charset="0"/>
                <a:cs typeface="Calibri"/>
              </a:rPr>
              <a:t>, </a:t>
            </a:r>
            <a:r>
              <a:rPr lang="ru-RU" sz="2800" b="1" spc="-20" dirty="0" err="1">
                <a:latin typeface="Constantia" panose="02030602050306030303" pitchFamily="18" charset="0"/>
                <a:cs typeface="Calibri"/>
              </a:rPr>
              <a:t>акредитация</a:t>
            </a:r>
            <a:r>
              <a:rPr lang="ru-RU" sz="2800" b="1" spc="-20" dirty="0">
                <a:latin typeface="Constantia" panose="02030602050306030303" pitchFamily="18" charset="0"/>
                <a:cs typeface="Calibri"/>
              </a:rPr>
              <a:t> и качество</a:t>
            </a:r>
          </a:p>
          <a:p>
            <a:pPr marL="982980" lvl="1" indent="-513080">
              <a:lnSpc>
                <a:spcPct val="100000"/>
              </a:lnSpc>
              <a:spcBef>
                <a:spcPts val="1300"/>
              </a:spcBef>
              <a:buFont typeface="Wingdings" panose="05000000000000000000" pitchFamily="2" charset="2"/>
              <a:buChar char="Ø"/>
              <a:tabLst>
                <a:tab pos="525780" algn="l"/>
                <a:tab pos="526415" algn="l"/>
              </a:tabLst>
            </a:pPr>
            <a:r>
              <a:rPr lang="ru-RU" b="1" spc="-20" dirty="0">
                <a:latin typeface="Constantia" panose="02030602050306030303" pitchFamily="18" charset="0"/>
                <a:cs typeface="Calibri"/>
              </a:rPr>
              <a:t>КСК</a:t>
            </a:r>
          </a:p>
          <a:p>
            <a:pPr marL="982980" lvl="1" indent="-513080">
              <a:lnSpc>
                <a:spcPct val="100000"/>
              </a:lnSpc>
              <a:spcBef>
                <a:spcPts val="1300"/>
              </a:spcBef>
              <a:buFont typeface="Wingdings" panose="05000000000000000000" pitchFamily="2" charset="2"/>
              <a:buChar char="Ø"/>
              <a:tabLst>
                <a:tab pos="525780" algn="l"/>
                <a:tab pos="526415" algn="l"/>
              </a:tabLst>
            </a:pPr>
            <a:r>
              <a:rPr lang="ru-RU" b="1" spc="-20" dirty="0">
                <a:latin typeface="Constantia" panose="02030602050306030303" pitchFamily="18" charset="0"/>
                <a:cs typeface="Calibri"/>
              </a:rPr>
              <a:t>Прием и обучение на ОКС </a:t>
            </a:r>
            <a:r>
              <a:rPr lang="ru-RU" b="1" spc="-5" dirty="0">
                <a:latin typeface="Constantia" panose="02030602050306030303" pitchFamily="18" charset="0"/>
                <a:cs typeface="Calibri"/>
              </a:rPr>
              <a:t>„Бакалавър“ </a:t>
            </a:r>
            <a:r>
              <a:rPr lang="ru-RU" b="1" dirty="0">
                <a:latin typeface="Constantia" panose="02030602050306030303" pitchFamily="18" charset="0"/>
                <a:cs typeface="Calibri"/>
              </a:rPr>
              <a:t>и </a:t>
            </a:r>
            <a:r>
              <a:rPr lang="ru-RU" b="1" spc="-20" dirty="0">
                <a:latin typeface="Constantia" panose="02030602050306030303" pitchFamily="18" charset="0"/>
                <a:cs typeface="Calibri"/>
              </a:rPr>
              <a:t>„Магистър“, </a:t>
            </a:r>
            <a:r>
              <a:rPr lang="ru-RU" b="1" spc="-5" dirty="0">
                <a:latin typeface="Constantia" panose="02030602050306030303" pitchFamily="18" charset="0"/>
                <a:cs typeface="Calibri"/>
              </a:rPr>
              <a:t>ОНС </a:t>
            </a:r>
            <a:r>
              <a:rPr lang="ru-RU" b="1" dirty="0">
                <a:latin typeface="Constantia" panose="02030602050306030303" pitchFamily="18" charset="0"/>
                <a:cs typeface="Calibri"/>
              </a:rPr>
              <a:t>„Доктор“ </a:t>
            </a:r>
          </a:p>
          <a:p>
            <a:pPr marL="982980" lvl="1" indent="-513080">
              <a:lnSpc>
                <a:spcPct val="100000"/>
              </a:lnSpc>
              <a:spcBef>
                <a:spcPts val="1300"/>
              </a:spcBef>
              <a:buFont typeface="Wingdings" panose="05000000000000000000" pitchFamily="2" charset="2"/>
              <a:buChar char="Ø"/>
              <a:tabLst>
                <a:tab pos="525780" algn="l"/>
                <a:tab pos="526415" algn="l"/>
              </a:tabLst>
            </a:pPr>
            <a:r>
              <a:rPr lang="ru-RU" dirty="0" err="1">
                <a:latin typeface="Constantia" panose="02030602050306030303" pitchFamily="18" charset="0"/>
                <a:cs typeface="Calibri"/>
              </a:rPr>
              <a:t>Акредитация</a:t>
            </a:r>
            <a:endParaRPr lang="ru-RU" dirty="0">
              <a:latin typeface="Constantia" panose="02030602050306030303" pitchFamily="18" charset="0"/>
              <a:cs typeface="Calibri"/>
            </a:endParaRPr>
          </a:p>
          <a:p>
            <a:pPr marL="982980" lvl="1" indent="-513080">
              <a:lnSpc>
                <a:spcPct val="100000"/>
              </a:lnSpc>
              <a:spcBef>
                <a:spcPts val="1300"/>
              </a:spcBef>
              <a:buFont typeface="Wingdings" panose="05000000000000000000" pitchFamily="2" charset="2"/>
              <a:buChar char="Ø"/>
              <a:tabLst>
                <a:tab pos="525780" algn="l"/>
                <a:tab pos="526415" algn="l"/>
              </a:tabLst>
            </a:pPr>
            <a:r>
              <a:rPr lang="ru-RU" dirty="0">
                <a:latin typeface="Constantia" panose="02030602050306030303" pitchFamily="18" charset="0"/>
                <a:cs typeface="Calibri"/>
              </a:rPr>
              <a:t>ФКК - </a:t>
            </a:r>
            <a:r>
              <a:rPr lang="ru-RU" dirty="0" err="1">
                <a:latin typeface="Constantia" panose="02030602050306030303" pitchFamily="18" charset="0"/>
                <a:cs typeface="Calibri"/>
              </a:rPr>
              <a:t>дейност</a:t>
            </a:r>
            <a:endParaRPr lang="ru-RU" dirty="0">
              <a:latin typeface="Constantia" panose="02030602050306030303" pitchFamily="18" charset="0"/>
              <a:cs typeface="Calibri"/>
            </a:endParaRPr>
          </a:p>
          <a:p>
            <a:pPr marL="525780" indent="-513080">
              <a:lnSpc>
                <a:spcPct val="100000"/>
              </a:lnSpc>
              <a:spcBef>
                <a:spcPts val="1200"/>
              </a:spcBef>
              <a:buAutoNum type="romanUcPeriod"/>
              <a:tabLst>
                <a:tab pos="525780" algn="l"/>
                <a:tab pos="526415" algn="l"/>
                <a:tab pos="2597150" algn="l"/>
                <a:tab pos="2885440" algn="l"/>
                <a:tab pos="5664200" algn="l"/>
                <a:tab pos="6704965" algn="l"/>
                <a:tab pos="7116445" algn="l"/>
              </a:tabLst>
            </a:pPr>
            <a:r>
              <a:rPr lang="ru-RU" b="1" spc="-10" dirty="0">
                <a:latin typeface="Constantia" panose="02030602050306030303" pitchFamily="18" charset="0"/>
                <a:cs typeface="Calibri"/>
              </a:rPr>
              <a:t>Участия на студенти в събития и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изследователски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дейности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,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мобилности</a:t>
            </a:r>
            <a:endParaRPr lang="ru-RU" b="1" spc="-10" dirty="0">
              <a:latin typeface="Constantia" panose="02030602050306030303" pitchFamily="18" charset="0"/>
              <a:cs typeface="Calibri"/>
            </a:endParaRPr>
          </a:p>
          <a:p>
            <a:pPr marL="525780" indent="-513080">
              <a:lnSpc>
                <a:spcPct val="100000"/>
              </a:lnSpc>
              <a:spcBef>
                <a:spcPts val="1200"/>
              </a:spcBef>
              <a:buAutoNum type="romanUcPeriod"/>
              <a:tabLst>
                <a:tab pos="525780" algn="l"/>
                <a:tab pos="526415" algn="l"/>
                <a:tab pos="2597150" algn="l"/>
                <a:tab pos="2885440" algn="l"/>
                <a:tab pos="5664200" algn="l"/>
                <a:tab pos="6704965" algn="l"/>
                <a:tab pos="7116445" algn="l"/>
              </a:tabLst>
            </a:pPr>
            <a:r>
              <a:rPr lang="ru-RU" b="1" spc="-1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Преподавателски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състав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 –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кадрово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израстване</a:t>
            </a:r>
            <a:endParaRPr lang="ru-RU" b="1" spc="-10" dirty="0">
              <a:latin typeface="Constantia" panose="02030602050306030303" pitchFamily="18" charset="0"/>
              <a:cs typeface="Calibri"/>
            </a:endParaRPr>
          </a:p>
          <a:p>
            <a:pPr marL="982980" lvl="1" indent="-51308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525780" algn="l"/>
                <a:tab pos="526415" algn="l"/>
                <a:tab pos="2597150" algn="l"/>
                <a:tab pos="2885440" algn="l"/>
                <a:tab pos="5664200" algn="l"/>
                <a:tab pos="6704965" algn="l"/>
                <a:tab pos="7116445" algn="l"/>
              </a:tabLst>
            </a:pP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Комисия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 по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атестация</a:t>
            </a:r>
            <a:endParaRPr lang="ru-RU" b="1" spc="-10" dirty="0">
              <a:latin typeface="Constantia" panose="02030602050306030303" pitchFamily="18" charset="0"/>
              <a:cs typeface="Calibri"/>
            </a:endParaRPr>
          </a:p>
          <a:p>
            <a:pPr marL="982980" lvl="1" indent="-51308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525780" algn="l"/>
                <a:tab pos="526415" algn="l"/>
                <a:tab pos="2597150" algn="l"/>
                <a:tab pos="2885440" algn="l"/>
                <a:tab pos="5664200" algn="l"/>
                <a:tab pos="6704965" algn="l"/>
                <a:tab pos="7116445" algn="l"/>
              </a:tabLst>
            </a:pP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Конкурси</a:t>
            </a:r>
            <a:endParaRPr lang="ru-RU" b="1" spc="-10" dirty="0">
              <a:latin typeface="Constantia" panose="02030602050306030303" pitchFamily="18" charset="0"/>
              <a:cs typeface="Calibri"/>
            </a:endParaRPr>
          </a:p>
          <a:p>
            <a:pPr marL="525780" indent="-513080">
              <a:lnSpc>
                <a:spcPct val="100000"/>
              </a:lnSpc>
              <a:spcBef>
                <a:spcPts val="1200"/>
              </a:spcBef>
              <a:buAutoNum type="romanUcPeriod"/>
              <a:tabLst>
                <a:tab pos="525780" algn="l"/>
                <a:tab pos="526415" algn="l"/>
                <a:tab pos="2597150" algn="l"/>
                <a:tab pos="2885440" algn="l"/>
                <a:tab pos="5664200" algn="l"/>
                <a:tab pos="6704965" algn="l"/>
                <a:tab pos="7116445" algn="l"/>
              </a:tabLst>
            </a:pPr>
            <a:r>
              <a:rPr lang="ru-RU" b="1" spc="-10" dirty="0">
                <a:latin typeface="Constantia" panose="02030602050306030303" pitchFamily="18" charset="0"/>
                <a:cs typeface="Calibri"/>
              </a:rPr>
              <a:t>Преподавателска </a:t>
            </a:r>
            <a:r>
              <a:rPr lang="ru-RU" b="1" dirty="0">
                <a:latin typeface="Constantia" panose="02030602050306030303" pitchFamily="18" charset="0"/>
                <a:cs typeface="Calibri"/>
              </a:rPr>
              <a:t>и </a:t>
            </a:r>
            <a:r>
              <a:rPr lang="ru-RU" b="1" spc="-15" dirty="0">
                <a:latin typeface="Constantia" panose="02030602050306030303" pitchFamily="18" charset="0"/>
                <a:cs typeface="Calibri"/>
              </a:rPr>
              <a:t>научноизследователска </a:t>
            </a:r>
            <a:r>
              <a:rPr lang="ru-RU" b="1" spc="-10" dirty="0" err="1">
                <a:latin typeface="Constantia" panose="02030602050306030303" pitchFamily="18" charset="0"/>
                <a:cs typeface="Calibri"/>
              </a:rPr>
              <a:t>дейност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b="1" spc="-5" dirty="0">
                <a:latin typeface="Constantia" panose="02030602050306030303" pitchFamily="18" charset="0"/>
                <a:cs typeface="Calibri"/>
              </a:rPr>
              <a:t>на</a:t>
            </a:r>
            <a:r>
              <a:rPr lang="en-US" b="1" spc="-5" dirty="0">
                <a:latin typeface="Constantia" panose="02030602050306030303" pitchFamily="18" charset="0"/>
                <a:cs typeface="Calibri"/>
              </a:rPr>
              <a:t> </a:t>
            </a:r>
            <a:r>
              <a:rPr lang="ru-RU" b="1" spc="-5" dirty="0">
                <a:latin typeface="Constantia" panose="02030602050306030303" pitchFamily="18" charset="0"/>
                <a:cs typeface="Calibri"/>
              </a:rPr>
              <a:t>	</a:t>
            </a:r>
            <a:r>
              <a:rPr lang="ru-RU" b="1" spc="-10" dirty="0">
                <a:latin typeface="Constantia" panose="02030602050306030303" pitchFamily="18" charset="0"/>
                <a:cs typeface="Calibri"/>
              </a:rPr>
              <a:t>академичния </a:t>
            </a:r>
            <a:r>
              <a:rPr lang="ru-RU" b="1" spc="-5" dirty="0">
                <a:latin typeface="Constantia" panose="02030602050306030303" pitchFamily="18" charset="0"/>
                <a:cs typeface="Calibri"/>
              </a:rPr>
              <a:t>състав</a:t>
            </a:r>
          </a:p>
          <a:p>
            <a:pPr marL="525780" indent="-513080">
              <a:lnSpc>
                <a:spcPct val="100000"/>
              </a:lnSpc>
              <a:spcBef>
                <a:spcPts val="1200"/>
              </a:spcBef>
              <a:buAutoNum type="romanUcPeriod"/>
              <a:tabLst>
                <a:tab pos="525780" algn="l"/>
                <a:tab pos="526415" algn="l"/>
                <a:tab pos="2597150" algn="l"/>
                <a:tab pos="2885440" algn="l"/>
                <a:tab pos="5664200" algn="l"/>
                <a:tab pos="6704965" algn="l"/>
                <a:tab pos="7116445" algn="l"/>
              </a:tabLst>
            </a:pPr>
            <a:r>
              <a:rPr lang="ru-RU" b="1" spc="-5" dirty="0">
                <a:latin typeface="Constantia" panose="02030602050306030303" pitchFamily="18" charset="0"/>
                <a:cs typeface="Calibri"/>
              </a:rPr>
              <a:t>Събития във Факултета по агрономство</a:t>
            </a:r>
          </a:p>
          <a:p>
            <a:pPr marL="525780" indent="-513080">
              <a:lnSpc>
                <a:spcPct val="100000"/>
              </a:lnSpc>
              <a:spcBef>
                <a:spcPts val="1200"/>
              </a:spcBef>
              <a:buAutoNum type="romanUcPeriod"/>
              <a:tabLst>
                <a:tab pos="525780" algn="l"/>
                <a:tab pos="526415" algn="l"/>
                <a:tab pos="2597150" algn="l"/>
                <a:tab pos="2885440" algn="l"/>
                <a:tab pos="5664200" algn="l"/>
                <a:tab pos="6704965" algn="l"/>
                <a:tab pos="7116445" algn="l"/>
              </a:tabLst>
            </a:pPr>
            <a:r>
              <a:rPr lang="ru-RU" b="1" spc="-5" dirty="0">
                <a:latin typeface="Constantia" panose="02030602050306030303" pitchFamily="18" charset="0"/>
                <a:cs typeface="Calibri"/>
              </a:rPr>
              <a:t>Подобряване на материалната база</a:t>
            </a:r>
            <a:endParaRPr lang="ru-RU" dirty="0">
              <a:latin typeface="Constantia" panose="02030602050306030303" pitchFamily="18" charset="0"/>
              <a:cs typeface="Calibri"/>
            </a:endParaRPr>
          </a:p>
          <a:p>
            <a:pPr marL="12700" indent="0">
              <a:lnSpc>
                <a:spcPct val="100000"/>
              </a:lnSpc>
              <a:spcBef>
                <a:spcPts val="1200"/>
              </a:spcBef>
              <a:buNone/>
              <a:tabLst>
                <a:tab pos="525780" algn="l"/>
                <a:tab pos="526415" algn="l"/>
              </a:tabLst>
            </a:pPr>
            <a:endParaRPr lang="ru-RU" sz="2800" dirty="0">
              <a:latin typeface="Constantia" panose="02030602050306030303" pitchFamily="18" charset="0"/>
              <a:cs typeface="Calibri"/>
            </a:endParaRPr>
          </a:p>
          <a:p>
            <a:endParaRPr lang="bg-B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4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019" y="23512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spc="-10" dirty="0">
                <a:latin typeface="Constantia" panose="02030602050306030303" pitchFamily="18" charset="0"/>
                <a:cs typeface="Calibri"/>
              </a:rPr>
              <a:t>Участия на студенти в събития и изследователски дейности, мобилности</a:t>
            </a:r>
            <a:br>
              <a:rPr lang="ru-RU" b="1" spc="-10" dirty="0">
                <a:latin typeface="Constantia" panose="02030602050306030303" pitchFamily="18" charset="0"/>
                <a:cs typeface="Calibri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4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61C9-5968-4C75-AB6E-43F28B4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Участие на </a:t>
            </a:r>
            <a:r>
              <a:rPr lang="ru-RU" sz="3600" dirty="0" err="1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студенти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 и </a:t>
            </a:r>
            <a:r>
              <a:rPr lang="ru-RU" sz="3600" dirty="0" err="1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докторанти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 в конференции и изложения</a:t>
            </a:r>
            <a:r>
              <a:rPr lang="en-US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 2025</a:t>
            </a:r>
            <a:endParaRPr lang="bg-BG" sz="3600" dirty="0">
              <a:solidFill>
                <a:schemeClr val="bg1"/>
              </a:solidFill>
              <a:latin typeface="Constantia" panose="02030602050306030303" pitchFamily="18" charset="0"/>
              <a:ea typeface="+mn-ea"/>
              <a:cs typeface="+mn-cs"/>
            </a:endParaRPr>
          </a:p>
        </p:txBody>
      </p:sp>
      <p:graphicFrame>
        <p:nvGraphicFramePr>
          <p:cNvPr id="5" name="Контейнер за съдържание 4">
            <a:extLst>
              <a:ext uri="{FF2B5EF4-FFF2-40B4-BE49-F238E27FC236}">
                <a16:creationId xmlns:a16="http://schemas.microsoft.com/office/drawing/2014/main" id="{C1AAE972-852B-470B-5E4F-E6BBB4DC707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97159041"/>
              </p:ext>
            </p:extLst>
          </p:nvPr>
        </p:nvGraphicFramePr>
        <p:xfrm>
          <a:off x="838200" y="1825624"/>
          <a:ext cx="10003970" cy="3287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794">
                  <a:extLst>
                    <a:ext uri="{9D8B030D-6E8A-4147-A177-3AD203B41FA5}">
                      <a16:colId xmlns:a16="http://schemas.microsoft.com/office/drawing/2014/main" val="1562688307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val="794498391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val="1727525416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val="1444926323"/>
                    </a:ext>
                  </a:extLst>
                </a:gridCol>
                <a:gridCol w="2000794">
                  <a:extLst>
                    <a:ext uri="{9D8B030D-6E8A-4147-A177-3AD203B41FA5}">
                      <a16:colId xmlns:a16="http://schemas.microsoft.com/office/drawing/2014/main" val="2567337488"/>
                    </a:ext>
                  </a:extLst>
                </a:gridCol>
              </a:tblGrid>
              <a:tr h="415929"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ОКС Бакалавър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ОКС Магистър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ОНС Доктор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2685"/>
                  </a:ext>
                </a:extLst>
              </a:tr>
              <a:tr h="717905">
                <a:tc>
                  <a:txBody>
                    <a:bodyPr/>
                    <a:lstStyle/>
                    <a:p>
                      <a:r>
                        <a:rPr lang="bg-BG" dirty="0"/>
                        <a:t>Конференции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Международни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3 ПН 6.1</a:t>
                      </a:r>
                    </a:p>
                    <a:p>
                      <a:r>
                        <a:rPr lang="bg-BG" dirty="0"/>
                        <a:t>3 ПН 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2 ПН 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 ПН 6.1</a:t>
                      </a:r>
                    </a:p>
                    <a:p>
                      <a:r>
                        <a:rPr lang="bg-BG" dirty="0"/>
                        <a:t>2 ПН 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938932"/>
                  </a:ext>
                </a:extLst>
              </a:tr>
              <a:tr h="717905"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Национални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</a:t>
                      </a:r>
                      <a:r>
                        <a:rPr lang="bg-BG" dirty="0"/>
                        <a:t>ПН 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645275"/>
                  </a:ext>
                </a:extLst>
              </a:tr>
              <a:tr h="717905">
                <a:tc>
                  <a:txBody>
                    <a:bodyPr/>
                    <a:lstStyle/>
                    <a:p>
                      <a:r>
                        <a:rPr lang="bg-BG" dirty="0"/>
                        <a:t>Изложения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Международни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3 ПН6.3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742608"/>
                  </a:ext>
                </a:extLst>
              </a:tr>
              <a:tr h="717905"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Национални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487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17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2"/>
            <a:ext cx="10515600" cy="1295034"/>
          </a:xfrm>
        </p:spPr>
        <p:txBody>
          <a:bodyPr>
            <a:normAutofit/>
          </a:bodyPr>
          <a:lstStyle/>
          <a:p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Участия на Студенти от АУ в международни  конференции и изложения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20" y="1805048"/>
            <a:ext cx="5480180" cy="404183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/>
              <a:t>XIV-тата конференция (XIV Conference of Agronomy Students, Faculty of Agronomy, Крагуевац, Сърбия, </a:t>
            </a:r>
            <a:r>
              <a:rPr lang="ru-RU" b="1" dirty="0"/>
              <a:t>2025</a:t>
            </a:r>
            <a:r>
              <a:rPr lang="ru-RU" dirty="0"/>
              <a:t>), в която участваха студенти от България, Сърбия, Украйна, Русия, Босна и Херцеговина, Черна Гора и Северна Македония.</a:t>
            </a:r>
          </a:p>
          <a:p>
            <a:pPr algn="just"/>
            <a:r>
              <a:rPr lang="bg-BG" b="1" dirty="0"/>
              <a:t>Светослав Тоцев </a:t>
            </a:r>
            <a:r>
              <a:rPr lang="bg-BG" dirty="0"/>
              <a:t>от специалност „</a:t>
            </a:r>
            <a:r>
              <a:rPr lang="bg-BG" b="1" dirty="0"/>
              <a:t>Агрономство-полевъдство</a:t>
            </a:r>
            <a:r>
              <a:rPr lang="bg-BG" dirty="0"/>
              <a:t>“ бе удостоен с почетното </a:t>
            </a:r>
            <a:r>
              <a:rPr lang="bg-BG" b="1" dirty="0"/>
              <a:t>първо място </a:t>
            </a:r>
            <a:r>
              <a:rPr lang="bg-BG" dirty="0"/>
              <a:t>за статията на тема: “</a:t>
            </a:r>
            <a:r>
              <a:rPr lang="en-US" dirty="0"/>
              <a:t>Comparative evaluation of the chemical broadleaf weeds control in winter wheat (</a:t>
            </a:r>
            <a:r>
              <a:rPr lang="en-US" i="1" dirty="0" err="1"/>
              <a:t>Triticum</a:t>
            </a:r>
            <a:r>
              <a:rPr lang="en-US" i="1" dirty="0"/>
              <a:t> </a:t>
            </a:r>
            <a:r>
              <a:rPr lang="en-US" i="1" dirty="0" err="1"/>
              <a:t>aestivum</a:t>
            </a:r>
            <a:r>
              <a:rPr lang="en-US" i="1" dirty="0"/>
              <a:t> </a:t>
            </a:r>
            <a:r>
              <a:rPr lang="en-US" dirty="0"/>
              <a:t>L.)“ </a:t>
            </a:r>
            <a:r>
              <a:rPr lang="bg-BG" dirty="0"/>
              <a:t>с ментор доц. д-р Нешо Нешев от катедра „Земеделие и хербология“.</a:t>
            </a:r>
          </a:p>
          <a:p>
            <a:pPr algn="just"/>
            <a:r>
              <a:rPr lang="bg-BG" b="1" dirty="0"/>
              <a:t>Даниела Ангелова </a:t>
            </a:r>
            <a:r>
              <a:rPr lang="bg-BG" dirty="0"/>
              <a:t>от магистърски курс „</a:t>
            </a:r>
            <a:r>
              <a:rPr lang="bg-BG" b="1" dirty="0"/>
              <a:t>Интегрирано производство на полски култури</a:t>
            </a:r>
            <a:r>
              <a:rPr lang="bg-BG" dirty="0"/>
              <a:t>“ спечели второ място с изследването на тема: „</a:t>
            </a:r>
            <a:r>
              <a:rPr lang="en-US" dirty="0"/>
              <a:t>Comparative analyses of Bulgarian plum (</a:t>
            </a:r>
            <a:r>
              <a:rPr lang="en-US" i="1" dirty="0" err="1"/>
              <a:t>Prunus</a:t>
            </a:r>
            <a:r>
              <a:rPr lang="en-US" i="1" dirty="0"/>
              <a:t> </a:t>
            </a:r>
            <a:r>
              <a:rPr lang="en-US" i="1" dirty="0" err="1"/>
              <a:t>domestica</a:t>
            </a:r>
            <a:r>
              <a:rPr lang="en-US" dirty="0"/>
              <a:t> L.) cultivars bred at the Fruit Growing Institute-Plovdiv, Bulgaria“</a:t>
            </a:r>
            <a:endParaRPr lang="bg-BG" dirty="0"/>
          </a:p>
          <a:p>
            <a:pPr algn="just"/>
            <a:r>
              <a:rPr lang="bg-BG" b="1" dirty="0"/>
              <a:t>Александър Атанасов </a:t>
            </a:r>
            <a:r>
              <a:rPr lang="bg-BG" dirty="0"/>
              <a:t>от магистърски курс „</a:t>
            </a:r>
            <a:r>
              <a:rPr lang="bg-BG" b="1" dirty="0"/>
              <a:t>Интегрирано производство на полски култури</a:t>
            </a:r>
            <a:r>
              <a:rPr lang="bg-BG" dirty="0"/>
              <a:t>“ зае </a:t>
            </a:r>
            <a:r>
              <a:rPr lang="bg-BG" b="1" dirty="0"/>
              <a:t>третото място </a:t>
            </a:r>
            <a:r>
              <a:rPr lang="bg-BG" dirty="0"/>
              <a:t>със своя научен труд на тема: “</a:t>
            </a:r>
            <a:r>
              <a:rPr lang="en-US" dirty="0"/>
              <a:t>The grass or the broadleaf weeds are more harmful for the forage maize (</a:t>
            </a:r>
            <a:r>
              <a:rPr lang="en-US" dirty="0" err="1"/>
              <a:t>Zea</a:t>
            </a:r>
            <a:r>
              <a:rPr lang="en-US" dirty="0"/>
              <a:t> mays L.)?“ </a:t>
            </a:r>
            <a:r>
              <a:rPr lang="bg-BG" dirty="0"/>
              <a:t>с ментор доц. д-р Нешо Нешев.</a:t>
            </a:r>
          </a:p>
          <a:p>
            <a:pPr marL="0" indent="0" algn="just">
              <a:buNone/>
            </a:pPr>
            <a:br>
              <a:rPr lang="en-US" dirty="0"/>
            </a:br>
            <a:endParaRPr lang="ru-RU" dirty="0"/>
          </a:p>
        </p:txBody>
      </p:sp>
      <p:pic>
        <p:nvPicPr>
          <p:cNvPr id="17410" name="Picture 2" descr="Студенти от АУ на конференция в Чачак, Сърбия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10" y="1690688"/>
            <a:ext cx="3779721" cy="25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au-plovdiv.bg/images/NOVINI_life_AU/2025/m.09/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10" y="4070654"/>
            <a:ext cx="3779721" cy="278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886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cap="all" dirty="0">
                <a:solidFill>
                  <a:schemeClr val="bg1"/>
                </a:solidFill>
                <a:latin typeface="Constantia" panose="02030602050306030303" pitchFamily="18" charset="0"/>
              </a:rPr>
              <a:t>Участия на Студенти от АУ в международни  конференции и изложения</a:t>
            </a:r>
            <a:br>
              <a:rPr lang="ru-RU" cap="all" dirty="0"/>
            </a:br>
            <a:br>
              <a:rPr lang="ru-RU" sz="2400" dirty="0"/>
            </a:br>
            <a:endParaRPr lang="ru-RU" sz="2400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116" y="1819896"/>
            <a:ext cx="4320338" cy="485522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Студенти от Аграрен университет – Пловдив, специалност „Зооинженерство", завоюваха призови места на международното изложение Salon International de l'Agriculture 2026, проведено в Париж. Групата се ръководеше от гл. ас. д-р Светослав Карамфилов от катедра "Животновъдни науки". </a:t>
            </a:r>
          </a:p>
          <a:p>
            <a:pPr algn="just"/>
            <a:r>
              <a:rPr lang="ru-RU" dirty="0"/>
              <a:t>Студентите от специалност "Зооинженерство" </a:t>
            </a:r>
            <a:r>
              <a:rPr lang="ru-RU" b="1" dirty="0"/>
              <a:t>Тихомир Станев</a:t>
            </a:r>
            <a:r>
              <a:rPr lang="ru-RU" dirty="0"/>
              <a:t>, </a:t>
            </a:r>
            <a:r>
              <a:rPr lang="ru-RU" b="1" dirty="0"/>
              <a:t>Владислав Ташев </a:t>
            </a:r>
            <a:r>
              <a:rPr lang="ru-RU" dirty="0"/>
              <a:t>и </a:t>
            </a:r>
            <a:r>
              <a:rPr lang="ru-RU" b="1" dirty="0"/>
              <a:t>Васил Гюзелджов</a:t>
            </a:r>
            <a:r>
              <a:rPr lang="ru-RU" dirty="0"/>
              <a:t> демонстрираха високо ниво на теоретична подготовка и практически умения в областта на говедовъдството. </a:t>
            </a:r>
          </a:p>
          <a:p>
            <a:pPr algn="just"/>
            <a:r>
              <a:rPr lang="ru-RU" dirty="0"/>
              <a:t>В специализирано състезание за оценка на френските породи Прим Холщайн и Лимузин те заеха престижното 10-то място сред 59 участници от 24 държави.</a:t>
            </a:r>
          </a:p>
        </p:txBody>
      </p:sp>
      <p:pic>
        <p:nvPicPr>
          <p:cNvPr id="10242" name="Picture 2" descr="https://www.au-plovdiv.bg/images/NOVINI_life_AU/2026/m.03/1000070575_260304_111239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16" y="2632520"/>
            <a:ext cx="3598984" cy="26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Студенти от АУ – Пловдив с впечатляващо участие на международната бюфетна вечер по време на SIA -2026 в Пари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0752" y="1690688"/>
            <a:ext cx="3242164" cy="432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926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състезание - </a:t>
            </a:r>
            <a:r>
              <a:rPr lang="en-US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UNIgreen</a:t>
            </a:r>
            <a:r>
              <a:rPr lang="en-US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Students Innovation Challenge </a:t>
            </a:r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в рамките на </a:t>
            </a:r>
            <a:r>
              <a:rPr lang="en-US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ENTER Study 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20" y="2249665"/>
            <a:ext cx="5480180" cy="3518088"/>
          </a:xfrm>
        </p:spPr>
        <p:txBody>
          <a:bodyPr>
            <a:normAutofit/>
          </a:bodyPr>
          <a:lstStyle/>
          <a:p>
            <a:pPr algn="just"/>
            <a:r>
              <a:rPr lang="ru-RU" sz="2200" dirty="0"/>
              <a:t>Като част от програмата на ENTER Study Days на 12.03.2026 се проведе състезанието UNIgreen Students Innovation Challenge. </a:t>
            </a:r>
            <a:endParaRPr lang="en-US" sz="2200" dirty="0"/>
          </a:p>
          <a:p>
            <a:pPr algn="just"/>
            <a:r>
              <a:rPr lang="ru-RU" sz="2200" dirty="0"/>
              <a:t>Състезанието беше открито от гл. ас. д-р Румяна Георгиева – член на Работен пакет 6 на UNIgreen, която представи пред аудиторията целите на инициативата и регламента за провеждане на конкурса.</a:t>
            </a:r>
          </a:p>
        </p:txBody>
      </p:sp>
      <p:pic>
        <p:nvPicPr>
          <p:cNvPr id="7172" name="Picture 4" descr="В Аграрния университет се проведе състезанието - UNIgreen Students Innovation Challenge в рамките на ENTER Study D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23" y="2369852"/>
            <a:ext cx="5096852" cy="339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14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Възпитаник на Аграрния университет с „Агро Оскар“ в категория „Животновъдство“ на конкурса "Фермер на Тракия"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116" y="1819896"/>
            <a:ext cx="4125852" cy="485522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На 20 февруари 2026 г. в Гранд хотел Пловдив се състоя тържествена церемония по повод 23-то издание на конкурса „Фермер на Тракия“, организиран от медиа „Марица“ и  агенция „Хермес медиа“.</a:t>
            </a:r>
          </a:p>
          <a:p>
            <a:pPr algn="just"/>
            <a:r>
              <a:rPr lang="ru-RU" dirty="0"/>
              <a:t>Възпитаникът на Аграрен университет – Пловдив </a:t>
            </a:r>
            <a:r>
              <a:rPr lang="ru-RU" b="1" dirty="0"/>
              <a:t>Александър Петров</a:t>
            </a:r>
            <a:r>
              <a:rPr lang="ru-RU" dirty="0"/>
              <a:t> бе отличен с престижния приз „Агро Оскар“ в категория „Животновъдство“.</a:t>
            </a:r>
          </a:p>
          <a:p>
            <a:pPr algn="just"/>
            <a:r>
              <a:rPr lang="bg-BG" dirty="0"/>
              <a:t>Д</a:t>
            </a:r>
            <a:r>
              <a:rPr lang="ru-RU" dirty="0" err="1"/>
              <a:t>оц</a:t>
            </a:r>
            <a:r>
              <a:rPr lang="ru-RU" dirty="0"/>
              <a:t>. д-р Аделина Харизанова – Петрова </a:t>
            </a:r>
            <a:r>
              <a:rPr lang="ru-RU" dirty="0" err="1"/>
              <a:t>през</a:t>
            </a:r>
            <a:r>
              <a:rPr lang="ru-RU" dirty="0"/>
              <a:t> миналата година бе отличена с приза „Млад агроучен“ в същия конкурс – още едно признание за активното присъствие на университетската общност в развитието на съвременното земеделие.</a:t>
            </a:r>
          </a:p>
        </p:txBody>
      </p:sp>
      <p:pic>
        <p:nvPicPr>
          <p:cNvPr id="11266" name="Picture 2" descr="Възпитаник на Аграрния университет с „Агро Оскар“ в категория „Животновъдство“ на конкурса &quot;Фермер на Тракия&quot;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2215550"/>
            <a:ext cx="4253148" cy="283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22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61C9-5968-4C75-AB6E-43F28B4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Студентска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мобилност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по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Еразъм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–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изходяща</a:t>
            </a:r>
            <a:r>
              <a:rPr lang="en-US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2025</a:t>
            </a:r>
            <a:endParaRPr lang="ru-RU" sz="3000" cap="all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66EF7B3-3538-4598-9346-2E938A8D4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2351" y="1825625"/>
            <a:ext cx="10271449" cy="4351338"/>
          </a:xfrm>
        </p:spPr>
        <p:txBody>
          <a:bodyPr/>
          <a:lstStyle/>
          <a:p>
            <a:r>
              <a:rPr lang="bg-BG" dirty="0"/>
              <a:t>ОКС Бакалавър ПН 6.1 – 3 с цел обучение</a:t>
            </a:r>
          </a:p>
          <a:p>
            <a:r>
              <a:rPr lang="bg-BG" dirty="0"/>
              <a:t>ОКС Магистър ПН 6.1 – 1 с цел практика</a:t>
            </a:r>
            <a:endParaRPr lang="en-US" dirty="0"/>
          </a:p>
          <a:p>
            <a:r>
              <a:rPr lang="bg-BG" dirty="0"/>
              <a:t>ОНС Доктор ПН 6.1 – 1 с цел обучение</a:t>
            </a:r>
          </a:p>
          <a:p>
            <a:endParaRPr lang="bg-BG" dirty="0"/>
          </a:p>
          <a:p>
            <a:r>
              <a:rPr lang="bg-BG" dirty="0"/>
              <a:t>ОКС Бакалавър ПН 6.3 – 2 с цел обучение</a:t>
            </a:r>
          </a:p>
          <a:p>
            <a:r>
              <a:rPr lang="bg-BG" dirty="0"/>
              <a:t>ОКС Магистър ПН 6.3 – 1 с цел 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3772076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61C9-5968-4C75-AB6E-43F28B4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Студентска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мобилност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по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Еразъм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–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Входяща</a:t>
            </a:r>
            <a:r>
              <a:rPr lang="en-US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2025</a:t>
            </a:r>
            <a:endParaRPr lang="ru-RU" sz="3000" cap="all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F66EF7B3-3538-4598-9346-2E938A8D4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2351" y="1825625"/>
            <a:ext cx="10271449" cy="4351338"/>
          </a:xfrm>
        </p:spPr>
        <p:txBody>
          <a:bodyPr>
            <a:normAutofit fontScale="92500"/>
          </a:bodyPr>
          <a:lstStyle/>
          <a:p>
            <a:r>
              <a:rPr lang="bg-BG" dirty="0"/>
              <a:t>Студенти с мобилност във ФА индивидуални обучителни курсове</a:t>
            </a:r>
          </a:p>
          <a:p>
            <a:r>
              <a:rPr lang="bg-BG" i="1" dirty="0"/>
              <a:t>Първи семестър</a:t>
            </a:r>
          </a:p>
          <a:p>
            <a:r>
              <a:rPr lang="bg-BG" dirty="0"/>
              <a:t>ОКС Бакалавър - 5</a:t>
            </a:r>
          </a:p>
          <a:p>
            <a:r>
              <a:rPr lang="bg-BG" dirty="0"/>
              <a:t>ОКС Магистър - 1</a:t>
            </a:r>
            <a:endParaRPr lang="en-US" dirty="0"/>
          </a:p>
          <a:p>
            <a:r>
              <a:rPr lang="bg-BG" i="1" dirty="0"/>
              <a:t>Втори семестър</a:t>
            </a:r>
          </a:p>
          <a:p>
            <a:r>
              <a:rPr lang="bg-BG" dirty="0"/>
              <a:t>ОКС Бакалавър - 10</a:t>
            </a:r>
          </a:p>
          <a:p>
            <a:r>
              <a:rPr lang="bg-BG" dirty="0"/>
              <a:t>ОКС Магистър – 2</a:t>
            </a:r>
          </a:p>
          <a:p>
            <a:r>
              <a:rPr lang="bg-BG" dirty="0"/>
              <a:t>Общо изведени дисциплини  - 15</a:t>
            </a:r>
          </a:p>
          <a:p>
            <a:r>
              <a:rPr lang="bg-BG" dirty="0"/>
              <a:t>Общ брой преподаватели участващи в обучението - 12</a:t>
            </a:r>
          </a:p>
        </p:txBody>
      </p:sp>
    </p:spTree>
    <p:extLst>
      <p:ext uri="{BB962C8B-B14F-4D97-AF65-F5344CB8AC3E}">
        <p14:creationId xmlns:p14="http://schemas.microsoft.com/office/powerpoint/2010/main" val="3553037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61C9-5968-4C75-AB6E-43F28B4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Срещи на студенти и преподаватели с бизнеса</a:t>
            </a:r>
            <a:endParaRPr lang="ru-RU" sz="3000" cap="all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E477019F-C25F-C989-F5D8-33204688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350" y="1820008"/>
            <a:ext cx="10894450" cy="4356955"/>
          </a:xfrm>
        </p:spPr>
        <p:txBody>
          <a:bodyPr/>
          <a:lstStyle/>
          <a:p>
            <a:pPr algn="just"/>
            <a:r>
              <a:rPr lang="bg-BG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bg-BG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bg-BG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bg-BG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г. </a:t>
            </a: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Лекция на тема </a:t>
            </a:r>
            <a:r>
              <a:rPr lang="ru-RU" sz="1800" dirty="0"/>
              <a:t>„Консервационното земеделие – химера или реалност“, изнесена от г-н Венелин Делгянски, мениджър на фирма „Гранд Агро“ ООД и носител на приза „Агробизнесмен на България“ за 2021 година. </a:t>
            </a:r>
            <a:endParaRPr lang="en-US" sz="1800" dirty="0"/>
          </a:p>
          <a:p>
            <a:pPr algn="just"/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bg-BG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bg-BG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.202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bg-BG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г.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Лекция на тема </a:t>
            </a:r>
            <a:r>
              <a:rPr lang="ru-RU" sz="1800" dirty="0"/>
              <a:t>„Технологични решения за контрол на икономически важни плевели при полски култури“, която изнесе  г-н  Станой Михов – маркетинг мениджър на „Лидеа Българи“ ЕООД. </a:t>
            </a:r>
            <a:endParaRPr lang="en-US" sz="1800" dirty="0"/>
          </a:p>
          <a:p>
            <a:pPr algn="just"/>
            <a:r>
              <a:rPr lang="en-US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22.04.2026 -</a:t>
            </a:r>
            <a:r>
              <a:rPr lang="en-US" sz="1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Лекция на тема </a:t>
            </a:r>
            <a:r>
              <a:rPr lang="ru-RU" sz="1800" dirty="0"/>
              <a:t>„Предизвикателствата пред българското земеделие в условията на глобални кризи“ изнесена от </a:t>
            </a:r>
            <a:r>
              <a:rPr lang="ru-RU" sz="1800" b="1" dirty="0"/>
              <a:t>г-н Венелин Делгянски </a:t>
            </a:r>
            <a:r>
              <a:rPr lang="ru-RU" sz="1800" dirty="0"/>
              <a:t>– мениджър на „Гранд Агро“ ООД и носител на отличието „Агробизнесмен на годината".</a:t>
            </a:r>
          </a:p>
          <a:p>
            <a:pPr algn="just"/>
            <a:r>
              <a:rPr lang="ru-RU" sz="1800" u="sng" dirty="0"/>
              <a:t>22.04.2026</a:t>
            </a:r>
            <a:r>
              <a:rPr lang="ru-RU" sz="1800" dirty="0"/>
              <a:t> -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Лекция на тема </a:t>
            </a:r>
            <a:r>
              <a:rPr lang="ru-RU" sz="1800" dirty="0"/>
              <a:t>„Проблемни плевели и надеждни решения за растителна защита при основните полски култури“ беше представена от </a:t>
            </a:r>
            <a:r>
              <a:rPr lang="ru-RU" sz="1800" b="1" dirty="0"/>
              <a:t>г-жа Десислава Георгиева </a:t>
            </a:r>
            <a:r>
              <a:rPr lang="ru-RU" sz="1800" dirty="0"/>
              <a:t>– търговски мениджър на FMC за Южна България и възпитаник на университета.</a:t>
            </a:r>
          </a:p>
          <a:p>
            <a:pPr algn="just"/>
            <a:r>
              <a:rPr lang="en-US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29.04.2026</a:t>
            </a:r>
            <a:r>
              <a:rPr lang="bg-BG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г. </a:t>
            </a:r>
            <a:r>
              <a:rPr lang="bg-BG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Лекция на тема </a:t>
            </a:r>
            <a:r>
              <a:rPr lang="ru-RU" sz="1800" dirty="0"/>
              <a:t>„Нови технологични решения за оптимизиране контрола на икономически важни плевели при основни полски култури“, изнесена от г-н Георги Борисов (търговски мениджър на UPL за България) и г-н Запрян Димитров (търговски мениджър на UPL за Южна България). </a:t>
            </a:r>
          </a:p>
          <a:p>
            <a:pPr algn="just"/>
            <a:endParaRPr lang="ru-RU" sz="1800" dirty="0"/>
          </a:p>
          <a:p>
            <a:pPr algn="just"/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bg-BG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98500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Constantia" panose="02030602050306030303" pitchFamily="18" charset="0"/>
              </a:rPr>
              <a:t>ОТКРИТИ ЛЕКЦИИ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20" y="2249666"/>
            <a:ext cx="10737980" cy="285866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cap="all" dirty="0"/>
              <a:t>16.03.2026 </a:t>
            </a:r>
            <a:r>
              <a:rPr lang="ru-RU" sz="2900" dirty="0"/>
              <a:t>се проведе публична лекция на тема: "Управление и механизирано поддържане на пасищата във връзка с оптимизация на продуктивността в животновъдството» с лектор Ханс Гютлер, Германия</a:t>
            </a:r>
          </a:p>
          <a:p>
            <a:pPr algn="just"/>
            <a:r>
              <a:rPr lang="ru-RU" dirty="0"/>
              <a:t>12 септември 2025 – се проведе открита лекция с гост лектор д-р Никола Сапонич, придружен от екипа му от фирма „PATENT CO“ – Сърбия, на тема „Най-честите причини за нарушения на плодовитостта при млечни крави“, </a:t>
            </a:r>
          </a:p>
          <a:p>
            <a:pPr algn="just"/>
            <a:r>
              <a:rPr lang="ru-RU" dirty="0"/>
              <a:t>28 май 2025 г. се проведе открита лекция от проф. д-р Аугусто Ланса от “Instituto Politécnico de Beja” – Португалия, на тема „Стратегии за хранене на преживни животни в условията на променящия се климат“.</a:t>
            </a:r>
          </a:p>
          <a:p>
            <a:pPr algn="just"/>
            <a:r>
              <a:rPr lang="ru-RU" dirty="0"/>
              <a:t>27 май 2025 г. се проведе открита лекция на тема „Когато костите говорят: одомашняване и стопански практики в праисторията“.  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9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EE8C1-FD20-4E54-9B65-0C65E9D5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09" y="125441"/>
            <a:ext cx="10515600" cy="1325563"/>
          </a:xfrm>
        </p:spPr>
        <p:txBody>
          <a:bodyPr/>
          <a:lstStyle/>
          <a:p>
            <a:pPr algn="ctr"/>
            <a:r>
              <a:rPr lang="bg-BG" sz="44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КСК</a:t>
            </a:r>
            <a:endParaRPr lang="bg-B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BAE7C-38BA-44AE-9AC3-FF96FE17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319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bg-BG" dirty="0"/>
              <a:t>Организирани борси</a:t>
            </a:r>
            <a:r>
              <a:rPr lang="en-US" dirty="0"/>
              <a:t> – </a:t>
            </a:r>
            <a:r>
              <a:rPr lang="bg-BG" dirty="0"/>
              <a:t>Разград (12.11.2025)</a:t>
            </a:r>
          </a:p>
          <a:p>
            <a:r>
              <a:rPr lang="bg-BG" dirty="0"/>
              <a:t>Дни на отворените врати (4.12.2025)</a:t>
            </a:r>
          </a:p>
          <a:p>
            <a:r>
              <a:rPr lang="bg-BG" dirty="0"/>
              <a:t>Дни на кариерата (29.04.2026)</a:t>
            </a:r>
          </a:p>
          <a:p>
            <a:r>
              <a:rPr lang="bg-BG" dirty="0"/>
              <a:t>Открити дни на полето – </a:t>
            </a:r>
            <a:endParaRPr lang="en-US" dirty="0"/>
          </a:p>
          <a:p>
            <a:pPr lvl="1"/>
            <a:r>
              <a:rPr lang="bg-BG" dirty="0"/>
              <a:t>23.06.2025 гр. Генерал Тошево, </a:t>
            </a:r>
            <a:endParaRPr lang="en-US" dirty="0"/>
          </a:p>
          <a:p>
            <a:pPr lvl="1"/>
            <a:r>
              <a:rPr lang="bg-BG" dirty="0"/>
              <a:t>25.06.2025 с. Войводиново; </a:t>
            </a:r>
            <a:endParaRPr lang="en-US" dirty="0"/>
          </a:p>
          <a:p>
            <a:pPr lvl="1"/>
            <a:r>
              <a:rPr lang="bg-BG" dirty="0"/>
              <a:t>28-29.05.2025 гр. Айтос</a:t>
            </a:r>
          </a:p>
          <a:p>
            <a:endParaRPr lang="bg-BG" dirty="0"/>
          </a:p>
          <a:p>
            <a:r>
              <a:rPr lang="bg-BG" dirty="0"/>
              <a:t>Посещения на ученици:</a:t>
            </a:r>
          </a:p>
          <a:p>
            <a:pPr lvl="1"/>
            <a:r>
              <a:rPr lang="bg-BG" dirty="0"/>
              <a:t>23.03.2026 - 11-12 клас от СУ „Проф. Д-е Асен Златаров“ гр. Първомай</a:t>
            </a:r>
          </a:p>
          <a:p>
            <a:r>
              <a:rPr lang="bg-BG" dirty="0"/>
              <a:t>Участия в регионални и Национални състезания</a:t>
            </a:r>
            <a:endParaRPr lang="en-US" dirty="0"/>
          </a:p>
          <a:p>
            <a:r>
              <a:rPr lang="bg-BG" dirty="0"/>
              <a:t>Участие в „Млад фермер“</a:t>
            </a:r>
          </a:p>
          <a:p>
            <a:pPr marL="12700" indent="0">
              <a:lnSpc>
                <a:spcPct val="100000"/>
              </a:lnSpc>
              <a:spcBef>
                <a:spcPts val="1200"/>
              </a:spcBef>
              <a:buNone/>
              <a:tabLst>
                <a:tab pos="525780" algn="l"/>
                <a:tab pos="526415" algn="l"/>
              </a:tabLst>
            </a:pPr>
            <a:endParaRPr lang="ru-RU" sz="2800" dirty="0">
              <a:latin typeface="Constantia" panose="02030602050306030303" pitchFamily="18" charset="0"/>
              <a:cs typeface="Calibri"/>
            </a:endParaRPr>
          </a:p>
          <a:p>
            <a:endParaRPr lang="bg-B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286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87" y="2606880"/>
            <a:ext cx="10515600" cy="1325563"/>
          </a:xfrm>
        </p:spPr>
        <p:txBody>
          <a:bodyPr/>
          <a:lstStyle/>
          <a:p>
            <a:r>
              <a:rPr lang="ru-RU" b="1" spc="-10" dirty="0">
                <a:latin typeface="Constantia" panose="02030602050306030303" pitchFamily="18" charset="0"/>
                <a:cs typeface="Calibri"/>
              </a:rPr>
              <a:t>Преподавателски състав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57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61C9-5968-4C75-AB6E-43F28B4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Преподавателски състав</a:t>
            </a:r>
            <a:endParaRPr lang="ru-RU" sz="3000" cap="all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E477019F-C25F-C989-F5D8-33204688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2980" y="1825625"/>
            <a:ext cx="10140820" cy="4351338"/>
          </a:xfrm>
        </p:spPr>
        <p:txBody>
          <a:bodyPr/>
          <a:lstStyle/>
          <a:p>
            <a:r>
              <a:rPr lang="bg-BG" dirty="0"/>
              <a:t>Кариерно развитие</a:t>
            </a:r>
          </a:p>
          <a:p>
            <a:r>
              <a:rPr lang="bg-BG" dirty="0"/>
              <a:t>Научно-изследователска дейност</a:t>
            </a:r>
          </a:p>
          <a:p>
            <a:r>
              <a:rPr lang="bg-BG" dirty="0"/>
              <a:t>Творчески и спортни изяви</a:t>
            </a:r>
          </a:p>
        </p:txBody>
      </p:sp>
    </p:spTree>
    <p:extLst>
      <p:ext uri="{BB962C8B-B14F-4D97-AF65-F5344CB8AC3E}">
        <p14:creationId xmlns:p14="http://schemas.microsoft.com/office/powerpoint/2010/main" val="584689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561C9-5968-4C75-AB6E-43F28B4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Дейност на комисията по атестация Атестиране на преподаватели</a:t>
            </a:r>
            <a:endParaRPr lang="ru-RU" sz="3000" cap="all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E477019F-C25F-C989-F5D8-33204688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2980" y="1825625"/>
            <a:ext cx="10140820" cy="4351338"/>
          </a:xfrm>
        </p:spPr>
        <p:txBody>
          <a:bodyPr/>
          <a:lstStyle/>
          <a:p>
            <a:r>
              <a:rPr lang="bg-BG" dirty="0"/>
              <a:t>За периода са проведени 4 заседания</a:t>
            </a:r>
          </a:p>
          <a:p>
            <a:r>
              <a:rPr lang="bg-BG" dirty="0"/>
              <a:t>Атестирани са:</a:t>
            </a:r>
          </a:p>
          <a:p>
            <a:r>
              <a:rPr lang="bg-BG" dirty="0"/>
              <a:t>От ПН 6.1 – 1 професор и 3 главни асистенти</a:t>
            </a:r>
          </a:p>
          <a:p>
            <a:r>
              <a:rPr lang="bg-BG" dirty="0"/>
              <a:t>От ПН 6.3 – 2 професори и 1 главен асистент</a:t>
            </a:r>
          </a:p>
          <a:p>
            <a:r>
              <a:rPr lang="bg-BG" dirty="0"/>
              <a:t>Всички са с много добра оценка </a:t>
            </a:r>
          </a:p>
        </p:txBody>
      </p:sp>
    </p:spTree>
    <p:extLst>
      <p:ext uri="{BB962C8B-B14F-4D97-AF65-F5344CB8AC3E}">
        <p14:creationId xmlns:p14="http://schemas.microsoft.com/office/powerpoint/2010/main" val="2803551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19" y="125441"/>
            <a:ext cx="10515600" cy="1325563"/>
          </a:xfrm>
        </p:spPr>
        <p:txBody>
          <a:bodyPr/>
          <a:lstStyle/>
          <a:p>
            <a:r>
              <a:rPr lang="bg-BG" dirty="0">
                <a:solidFill>
                  <a:schemeClr val="bg1"/>
                </a:solidFill>
                <a:latin typeface="Constantia" panose="02030602050306030303" pitchFamily="18" charset="0"/>
              </a:rPr>
              <a:t>Развитие на кадровия състав в АФ</a:t>
            </a:r>
            <a:endParaRPr lang="en-US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828939"/>
              </p:ext>
            </p:extLst>
          </p:nvPr>
        </p:nvGraphicFramePr>
        <p:xfrm>
          <a:off x="494522" y="1701887"/>
          <a:ext cx="11262047" cy="224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3649">
                  <a:extLst>
                    <a:ext uri="{9D8B030D-6E8A-4147-A177-3AD203B41FA5}">
                      <a16:colId xmlns:a16="http://schemas.microsoft.com/office/drawing/2014/main" val="2103940755"/>
                    </a:ext>
                  </a:extLst>
                </a:gridCol>
                <a:gridCol w="2388637">
                  <a:extLst>
                    <a:ext uri="{9D8B030D-6E8A-4147-A177-3AD203B41FA5}">
                      <a16:colId xmlns:a16="http://schemas.microsoft.com/office/drawing/2014/main" val="968404235"/>
                    </a:ext>
                  </a:extLst>
                </a:gridCol>
                <a:gridCol w="2664962">
                  <a:extLst>
                    <a:ext uri="{9D8B030D-6E8A-4147-A177-3AD203B41FA5}">
                      <a16:colId xmlns:a16="http://schemas.microsoft.com/office/drawing/2014/main" val="2236671671"/>
                    </a:ext>
                  </a:extLst>
                </a:gridCol>
                <a:gridCol w="2560181">
                  <a:extLst>
                    <a:ext uri="{9D8B030D-6E8A-4147-A177-3AD203B41FA5}">
                      <a16:colId xmlns:a16="http://schemas.microsoft.com/office/drawing/2014/main" val="2699535154"/>
                    </a:ext>
                  </a:extLst>
                </a:gridCol>
                <a:gridCol w="2444618">
                  <a:extLst>
                    <a:ext uri="{9D8B030D-6E8A-4147-A177-3AD203B41FA5}">
                      <a16:colId xmlns:a16="http://schemas.microsoft.com/office/drawing/2014/main" val="3485793032"/>
                    </a:ext>
                  </a:extLst>
                </a:gridCol>
              </a:tblGrid>
              <a:tr h="254777"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Конкурси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Асистент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Главен</a:t>
                      </a:r>
                      <a:r>
                        <a:rPr lang="bg-BG" baseline="0" dirty="0">
                          <a:latin typeface="Constantia" panose="02030602050306030303" pitchFamily="18" charset="0"/>
                        </a:rPr>
                        <a:t> асистент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Доцент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Професор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004510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2025/2026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ПН6.1 – 3</a:t>
                      </a:r>
                    </a:p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ПН 6.3 - 2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ПН 4.3 - 1</a:t>
                      </a:r>
                    </a:p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ПН 6.1 - 1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ПН 6.3 - 1</a:t>
                      </a:r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682129"/>
                  </a:ext>
                </a:extLst>
              </a:tr>
              <a:tr h="509642">
                <a:tc>
                  <a:txBody>
                    <a:bodyPr/>
                    <a:lstStyle/>
                    <a:p>
                      <a:endParaRPr lang="en-US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500" dirty="0">
                          <a:latin typeface="Constantia" panose="02030602050306030303" pitchFamily="18" charset="0"/>
                        </a:rPr>
                        <a:t>Ас. Ивелин Марков</a:t>
                      </a:r>
                    </a:p>
                    <a:p>
                      <a:r>
                        <a:rPr lang="bg-BG" sz="1500" dirty="0">
                          <a:latin typeface="Constantia" panose="02030602050306030303" pitchFamily="18" charset="0"/>
                        </a:rPr>
                        <a:t>Ас. Ивайло Иванов</a:t>
                      </a:r>
                    </a:p>
                    <a:p>
                      <a:r>
                        <a:rPr lang="bg-BG" sz="1500" dirty="0">
                          <a:latin typeface="Constantia" panose="02030602050306030303" pitchFamily="18" charset="0"/>
                        </a:rPr>
                        <a:t>Ас. Тодор Донков</a:t>
                      </a:r>
                    </a:p>
                    <a:p>
                      <a:r>
                        <a:rPr lang="bg-BG" sz="1500" dirty="0">
                          <a:latin typeface="Constantia" panose="02030602050306030303" pitchFamily="18" charset="0"/>
                        </a:rPr>
                        <a:t>Ас. Светослав Николов</a:t>
                      </a:r>
                    </a:p>
                    <a:p>
                      <a:r>
                        <a:rPr lang="bg-BG" sz="1500" dirty="0">
                          <a:latin typeface="Constantia" panose="02030602050306030303" pitchFamily="18" charset="0"/>
                        </a:rPr>
                        <a:t>Ас. Петра Иванова</a:t>
                      </a:r>
                      <a:endParaRPr lang="en-US" sz="15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500" dirty="0">
                          <a:latin typeface="Constantia" panose="02030602050306030303" pitchFamily="18" charset="0"/>
                        </a:rPr>
                        <a:t>Гл. ас. Тодорка </a:t>
                      </a:r>
                      <a:r>
                        <a:rPr lang="bg-BG" sz="1500" dirty="0" err="1">
                          <a:latin typeface="Constantia" panose="02030602050306030303" pitchFamily="18" charset="0"/>
                        </a:rPr>
                        <a:t>Сребчева</a:t>
                      </a:r>
                      <a:endParaRPr lang="bg-BG" sz="1500" dirty="0">
                        <a:latin typeface="Constantia" panose="02030602050306030303" pitchFamily="18" charset="0"/>
                      </a:endParaRPr>
                    </a:p>
                    <a:p>
                      <a:pPr algn="just"/>
                      <a:r>
                        <a:rPr lang="bg-BG" sz="1500" dirty="0" err="1">
                          <a:latin typeface="Constantia" panose="02030602050306030303" pitchFamily="18" charset="0"/>
                        </a:rPr>
                        <a:t>Гл.ас</a:t>
                      </a:r>
                      <a:r>
                        <a:rPr lang="bg-BG" sz="1500" dirty="0">
                          <a:latin typeface="Constantia" panose="02030602050306030303" pitchFamily="18" charset="0"/>
                        </a:rPr>
                        <a:t>. Светлана </a:t>
                      </a:r>
                      <a:r>
                        <a:rPr lang="bg-BG" sz="1500" dirty="0" err="1">
                          <a:latin typeface="Constantia" panose="02030602050306030303" pitchFamily="18" charset="0"/>
                        </a:rPr>
                        <a:t>Манхарт</a:t>
                      </a:r>
                      <a:endParaRPr lang="bg-BG" sz="1500" dirty="0">
                        <a:latin typeface="Constantia" panose="02030602050306030303" pitchFamily="18" charset="0"/>
                      </a:endParaRPr>
                    </a:p>
                    <a:p>
                      <a:endParaRPr lang="en-US" sz="15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bg-BG" sz="1500" dirty="0">
                          <a:latin typeface="Constantia" panose="02030602050306030303" pitchFamily="18" charset="0"/>
                        </a:rPr>
                        <a:t>Доц. Ивелина Запрянова</a:t>
                      </a:r>
                      <a:endParaRPr lang="en-US" sz="15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17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777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E3B17-38D3-4639-86C7-C5D6A187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152558"/>
            <a:ext cx="10515600" cy="1095540"/>
          </a:xfrm>
        </p:spPr>
        <p:txBody>
          <a:bodyPr>
            <a:normAutofit/>
          </a:bodyPr>
          <a:lstStyle/>
          <a:p>
            <a:r>
              <a:rPr lang="ru-RU" sz="30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Квалификационна</a:t>
            </a:r>
            <a:r>
              <a:rPr lang="ru-RU" sz="3000" b="1" dirty="0">
                <a:solidFill>
                  <a:schemeClr val="bg1"/>
                </a:solidFill>
                <a:latin typeface="Constantia" panose="02030602050306030303" pitchFamily="18" charset="0"/>
              </a:rPr>
              <a:t> структура на Факултета по агрономство (04.2025-04.2026)</a:t>
            </a:r>
            <a:endParaRPr lang="bg-BG" sz="30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1C67DF6-FDDD-4EC0-BAA4-C3B7E77A70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496504"/>
              </p:ext>
            </p:extLst>
          </p:nvPr>
        </p:nvGraphicFramePr>
        <p:xfrm>
          <a:off x="379698" y="1989915"/>
          <a:ext cx="11432603" cy="3947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525">
                  <a:extLst>
                    <a:ext uri="{9D8B030D-6E8A-4147-A177-3AD203B41FA5}">
                      <a16:colId xmlns:a16="http://schemas.microsoft.com/office/drawing/2014/main" val="3706531419"/>
                    </a:ext>
                  </a:extLst>
                </a:gridCol>
                <a:gridCol w="1637969">
                  <a:extLst>
                    <a:ext uri="{9D8B030D-6E8A-4147-A177-3AD203B41FA5}">
                      <a16:colId xmlns:a16="http://schemas.microsoft.com/office/drawing/2014/main" val="3651758955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2818581227"/>
                    </a:ext>
                  </a:extLst>
                </a:gridCol>
                <a:gridCol w="1979874">
                  <a:extLst>
                    <a:ext uri="{9D8B030D-6E8A-4147-A177-3AD203B41FA5}">
                      <a16:colId xmlns:a16="http://schemas.microsoft.com/office/drawing/2014/main" val="2874719944"/>
                    </a:ext>
                  </a:extLst>
                </a:gridCol>
                <a:gridCol w="1590261">
                  <a:extLst>
                    <a:ext uri="{9D8B030D-6E8A-4147-A177-3AD203B41FA5}">
                      <a16:colId xmlns:a16="http://schemas.microsoft.com/office/drawing/2014/main" val="2069593225"/>
                    </a:ext>
                  </a:extLst>
                </a:gridCol>
                <a:gridCol w="1049572">
                  <a:extLst>
                    <a:ext uri="{9D8B030D-6E8A-4147-A177-3AD203B41FA5}">
                      <a16:colId xmlns:a16="http://schemas.microsoft.com/office/drawing/2014/main" val="1634663860"/>
                    </a:ext>
                  </a:extLst>
                </a:gridCol>
                <a:gridCol w="961628">
                  <a:extLst>
                    <a:ext uri="{9D8B030D-6E8A-4147-A177-3AD203B41FA5}">
                      <a16:colId xmlns:a16="http://schemas.microsoft.com/office/drawing/2014/main" val="2596297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Катедра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Професор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Доцент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Главен асистент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Асистент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Д-р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ДН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89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Агрохимия и почвознание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406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>
                          <a:latin typeface="Constantia" panose="02030602050306030303" pitchFamily="18" charset="0"/>
                        </a:rPr>
                        <a:t>Ботаника и агрометеорология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412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>
                          <a:latin typeface="Constantia" panose="02030602050306030303" pitchFamily="18" charset="0"/>
                        </a:rPr>
                        <a:t>Животновъдни науки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07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>
                          <a:latin typeface="Constantia" panose="02030602050306030303" pitchFamily="18" charset="0"/>
                        </a:rPr>
                        <a:t>Земеделие и хербология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41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Растениевъдство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198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Физиология на растенията, биохимия и генетика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>
                          <a:latin typeface="Constantia" panose="02030602050306030303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430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986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D2389-EBF8-42E0-A251-B0FA4F0E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9" y="1254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spc="-5" dirty="0">
                <a:solidFill>
                  <a:schemeClr val="bg1"/>
                </a:solidFill>
                <a:latin typeface="Constantia" panose="02030602050306030303" pitchFamily="18" charset="0"/>
              </a:rPr>
              <a:t>Преподавателска 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</a:rPr>
              <a:t>и </a:t>
            </a:r>
            <a:r>
              <a:rPr lang="ru-RU" sz="36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изследователска </a:t>
            </a:r>
            <a:r>
              <a:rPr lang="ru-RU" sz="3600" spc="-5" dirty="0">
                <a:solidFill>
                  <a:schemeClr val="bg1"/>
                </a:solidFill>
                <a:latin typeface="Constantia" panose="02030602050306030303" pitchFamily="18" charset="0"/>
              </a:rPr>
              <a:t>дейност 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</a:rPr>
              <a:t>на </a:t>
            </a:r>
            <a:r>
              <a:rPr lang="ru-RU" sz="36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академичния</a:t>
            </a:r>
            <a:r>
              <a:rPr lang="ru-RU" sz="3600" spc="-65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</a:rPr>
              <a:t>състав</a:t>
            </a:r>
            <a:endParaRPr lang="bg-BG" sz="36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50C58-D432-46BB-9CAA-1639B9D4B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>
                <a:latin typeface="Constantia" panose="02030602050306030303" pitchFamily="18" charset="0"/>
              </a:rPr>
              <a:t>Учебна дейност</a:t>
            </a:r>
          </a:p>
          <a:p>
            <a:r>
              <a:rPr lang="bg-BG" dirty="0">
                <a:latin typeface="Constantia" panose="02030602050306030303" pitchFamily="18" charset="0"/>
              </a:rPr>
              <a:t>Проектна дейност</a:t>
            </a:r>
          </a:p>
          <a:p>
            <a:r>
              <a:rPr lang="bg-BG" dirty="0">
                <a:latin typeface="Constantia" panose="02030602050306030303" pitchFamily="18" charset="0"/>
              </a:rPr>
              <a:t>Публикационна дейност</a:t>
            </a:r>
          </a:p>
          <a:p>
            <a:endParaRPr lang="bg-B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18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D2389-EBF8-42E0-A251-B0FA4F0E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9" y="1254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spc="-5" dirty="0">
                <a:solidFill>
                  <a:schemeClr val="bg1"/>
                </a:solidFill>
                <a:latin typeface="Constantia" panose="02030602050306030303" pitchFamily="18" charset="0"/>
              </a:rPr>
              <a:t>Преподавателска дейност 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</a:rPr>
              <a:t>на </a:t>
            </a:r>
            <a:r>
              <a:rPr lang="ru-RU" sz="36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академичния</a:t>
            </a:r>
            <a:r>
              <a:rPr lang="ru-RU" sz="3600" spc="-65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</a:rPr>
              <a:t>състав</a:t>
            </a:r>
            <a:endParaRPr lang="bg-BG" sz="36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50C58-D432-46BB-9CAA-1639B9D4B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>
                <a:latin typeface="Constantia" panose="02030602050306030303" pitchFamily="18" charset="0"/>
              </a:rPr>
              <a:t>Оптимизация на учебния процес за бакалаври и магистри</a:t>
            </a:r>
          </a:p>
          <a:p>
            <a:r>
              <a:rPr lang="bg-BG" dirty="0">
                <a:latin typeface="Constantia" panose="02030602050306030303" pitchFamily="18" charset="0"/>
              </a:rPr>
              <a:t>Обучение на входящи студенти по програма Еразъм</a:t>
            </a:r>
          </a:p>
          <a:p>
            <a:r>
              <a:rPr lang="bg-BG" dirty="0">
                <a:latin typeface="Constantia" panose="02030602050306030303" pitchFamily="18" charset="0"/>
              </a:rPr>
              <a:t>Последна година участие в обучението на студенти от международен магистърски курс </a:t>
            </a:r>
            <a:r>
              <a:rPr lang="en-US" dirty="0">
                <a:latin typeface="Constantia" panose="02030602050306030303" pitchFamily="18" charset="0"/>
              </a:rPr>
              <a:t>Soil Science</a:t>
            </a:r>
            <a:endParaRPr lang="bg-BG" dirty="0">
              <a:latin typeface="Constantia" panose="02030602050306030303" pitchFamily="18" charset="0"/>
            </a:endParaRPr>
          </a:p>
          <a:p>
            <a:r>
              <a:rPr lang="bg-BG" dirty="0">
                <a:latin typeface="Constantia" panose="02030602050306030303" pitchFamily="18" charset="0"/>
              </a:rPr>
              <a:t>Обучение на чуждестранни докторанти в акредитирани докторски програми (Физиология на растенията</a:t>
            </a:r>
            <a:r>
              <a:rPr lang="en-US" dirty="0">
                <a:latin typeface="Constantia" panose="02030602050306030303" pitchFamily="18" charset="0"/>
              </a:rPr>
              <a:t>, </a:t>
            </a:r>
            <a:r>
              <a:rPr lang="bg-BG" dirty="0">
                <a:latin typeface="Constantia" panose="02030602050306030303" pitchFamily="18" charset="0"/>
              </a:rPr>
              <a:t>Ботаника, Агрохимия и почвознание)</a:t>
            </a:r>
          </a:p>
        </p:txBody>
      </p:sp>
    </p:spTree>
    <p:extLst>
      <p:ext uri="{BB962C8B-B14F-4D97-AF65-F5344CB8AC3E}">
        <p14:creationId xmlns:p14="http://schemas.microsoft.com/office/powerpoint/2010/main" val="734358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441"/>
            <a:ext cx="10515600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Факултета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по </a:t>
            </a:r>
            <a:r>
              <a:rPr lang="ru-RU" sz="3000" cap="all" dirty="0" err="1">
                <a:solidFill>
                  <a:schemeClr val="bg1"/>
                </a:solidFill>
                <a:latin typeface="Constantia" panose="02030602050306030303" pitchFamily="18" charset="0"/>
              </a:rPr>
              <a:t>агрономство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9963912" cy="475805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bg-BG" dirty="0">
                <a:latin typeface="Constantia" panose="02030602050306030303" pitchFamily="18" charset="0"/>
              </a:rPr>
              <a:t>Проектна дейност (</a:t>
            </a:r>
            <a:r>
              <a:rPr lang="bg-BG" b="1" dirty="0">
                <a:latin typeface="Constantia" panose="02030602050306030303" pitchFamily="18" charset="0"/>
              </a:rPr>
              <a:t>продължаващи проекти</a:t>
            </a:r>
            <a:r>
              <a:rPr lang="bg-BG" dirty="0">
                <a:latin typeface="Constantia" panose="02030602050306030303" pitchFamily="18" charset="0"/>
              </a:rPr>
              <a:t>) – вътрешни - 8; финансирани от ФНИ - 5; международни изследователски</a:t>
            </a:r>
            <a:r>
              <a:rPr lang="ru-RU" dirty="0">
                <a:latin typeface="Constantia" panose="02030602050306030303" pitchFamily="18" charset="0"/>
              </a:rPr>
              <a:t>(</a:t>
            </a:r>
            <a:r>
              <a:rPr lang="en-US" dirty="0">
                <a:latin typeface="Constantia" panose="02030602050306030303" pitchFamily="18" charset="0"/>
              </a:rPr>
              <a:t>COST)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bg-BG" dirty="0">
                <a:latin typeface="Constantia" panose="02030602050306030303" pitchFamily="18" charset="0"/>
              </a:rPr>
              <a:t> и образователни - 4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latin typeface="Constantia" panose="02030602050306030303" pitchFamily="18" charset="0"/>
              </a:rPr>
              <a:t>Нови проекти </a:t>
            </a:r>
            <a:r>
              <a:rPr lang="ru-RU" dirty="0">
                <a:latin typeface="Constantia" panose="02030602050306030303" pitchFamily="18" charset="0"/>
              </a:rPr>
              <a:t>стартирали през 2025 г.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Constantia" panose="02030602050306030303" pitchFamily="18" charset="0"/>
              </a:rPr>
              <a:t>Международни– 3 (с ръководители от ФА – 1 ПН 6.3)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>
                <a:latin typeface="Constantia" panose="02030602050306030303" pitchFamily="18" charset="0"/>
              </a:rPr>
              <a:t>Национални</a:t>
            </a:r>
            <a:r>
              <a:rPr lang="ru-RU" dirty="0">
                <a:latin typeface="Constantia" panose="02030602050306030303" pitchFamily="18" charset="0"/>
              </a:rPr>
              <a:t> (ФНИ)</a:t>
            </a:r>
            <a:r>
              <a:rPr lang="en-US" dirty="0">
                <a:latin typeface="Constantia" panose="02030602050306030303" pitchFamily="18" charset="0"/>
              </a:rPr>
              <a:t> – </a:t>
            </a:r>
            <a:r>
              <a:rPr lang="bg-BG" dirty="0">
                <a:latin typeface="Constantia" panose="02030602050306030303" pitchFamily="18" charset="0"/>
              </a:rPr>
              <a:t>4 </a:t>
            </a:r>
            <a:r>
              <a:rPr lang="ru-RU" dirty="0">
                <a:latin typeface="Constantia" panose="02030602050306030303" pitchFamily="18" charset="0"/>
              </a:rPr>
              <a:t>(с ръководители от ФА – 2 от ПН 6.1 и 1 от ПН 6.3)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bg-BG" dirty="0">
                <a:latin typeface="Constantia" panose="02030602050306030303" pitchFamily="18" charset="0"/>
              </a:rPr>
              <a:t>Вътрешни – 6 (4 от ПН 6.1 и 2 от ПН 6.3)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>
                <a:latin typeface="Constantia" panose="02030602050306030303" pitchFamily="18" charset="0"/>
              </a:rPr>
              <a:t>Внедрителски - 6</a:t>
            </a:r>
            <a:endParaRPr lang="ru-RU" dirty="0">
              <a:latin typeface="Constantia" panose="0203060205030603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br>
              <a:rPr lang="ru-RU" dirty="0">
                <a:latin typeface="Constantia" panose="02030602050306030303" pitchFamily="18" charset="0"/>
              </a:rPr>
            </a:br>
            <a:endParaRPr lang="ru-RU" dirty="0">
              <a:latin typeface="Constantia" panose="02030602050306030303" pitchFamily="18" charset="0"/>
            </a:endParaRPr>
          </a:p>
          <a:p>
            <a:pPr marL="0" indent="0" algn="just">
              <a:buNone/>
            </a:pPr>
            <a:endParaRPr lang="ru-RU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4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63" y="125441"/>
            <a:ext cx="11090037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агрономство/участие на студенти и докторанти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704029"/>
              </p:ext>
            </p:extLst>
          </p:nvPr>
        </p:nvGraphicFramePr>
        <p:xfrm>
          <a:off x="263766" y="1689562"/>
          <a:ext cx="11755317" cy="254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331">
                  <a:extLst>
                    <a:ext uri="{9D8B030D-6E8A-4147-A177-3AD203B41FA5}">
                      <a16:colId xmlns:a16="http://schemas.microsoft.com/office/drawing/2014/main" val="1348475390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729155010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2745069717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1409311012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2178435826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1996281690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274834445"/>
                    </a:ext>
                  </a:extLst>
                </a:gridCol>
              </a:tblGrid>
              <a:tr h="614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НОВИ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Ръководители на международни научни или научно-приложни проекти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Участвали в международни научни или научно-приложни проекти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Ръководители на национални научни или научно-приложни проекти към ФНИ (МОН) и др.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Участвали в национални научни или научно-приложни проекти към ФНИ (МОН) и др.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Брой международни проекти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Брой национални проекти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05721230"/>
                  </a:ext>
                </a:extLst>
              </a:tr>
              <a:tr h="637598"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ПН 6.1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8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6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Преподаватели 10</a:t>
                      </a:r>
                    </a:p>
                    <a:p>
                      <a:r>
                        <a:rPr lang="bg-BG" sz="1300" dirty="0">
                          <a:latin typeface="+mn-lt"/>
                        </a:rPr>
                        <a:t>Студенти 4</a:t>
                      </a:r>
                    </a:p>
                    <a:p>
                      <a:r>
                        <a:rPr lang="bg-BG" sz="1300" dirty="0">
                          <a:latin typeface="+mn-lt"/>
                        </a:rPr>
                        <a:t>докторанти 1 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2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7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624326"/>
                  </a:ext>
                </a:extLst>
              </a:tr>
              <a:tr h="459864"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ПН 6.3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1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3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Студенти 2 докторанти 1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1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3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84840"/>
                  </a:ext>
                </a:extLst>
              </a:tr>
              <a:tr h="368724"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Общо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1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8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9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10/6/2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3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300" dirty="0">
                          <a:latin typeface="+mn-lt"/>
                        </a:rPr>
                        <a:t>10</a:t>
                      </a:r>
                      <a:endParaRPr lang="en-US" sz="13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34550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994777"/>
              </p:ext>
            </p:extLst>
          </p:nvPr>
        </p:nvGraphicFramePr>
        <p:xfrm>
          <a:off x="263763" y="4645268"/>
          <a:ext cx="11755317" cy="2042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331">
                  <a:extLst>
                    <a:ext uri="{9D8B030D-6E8A-4147-A177-3AD203B41FA5}">
                      <a16:colId xmlns:a16="http://schemas.microsoft.com/office/drawing/2014/main" val="1348475390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729155010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2745069717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1409311012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2178435826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1996281690"/>
                    </a:ext>
                  </a:extLst>
                </a:gridCol>
                <a:gridCol w="1679331">
                  <a:extLst>
                    <a:ext uri="{9D8B030D-6E8A-4147-A177-3AD203B41FA5}">
                      <a16:colId xmlns:a16="http://schemas.microsoft.com/office/drawing/2014/main" val="274834445"/>
                    </a:ext>
                  </a:extLst>
                </a:gridCol>
              </a:tblGrid>
              <a:tr h="616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ТЕКУЩИ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Ръководители на международни научни или научно-приложни проекти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Участвали в международни научни или научно-приложни проекти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Ръководители на национални научни или научно-приложни проекти към ФНИ (МОН) и др.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Участвали в национални научни или научно-приложни проекти към ФНИ (МОН) и др.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Брой международни проекти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Брой национални проекти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05721230"/>
                  </a:ext>
                </a:extLst>
              </a:tr>
              <a:tr h="37015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ПН 6.1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Преподаватели 21</a:t>
                      </a:r>
                      <a:r>
                        <a:rPr lang="bg-BG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докторанти 2</a:t>
                      </a:r>
                    </a:p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Студенти 2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624326"/>
                  </a:ext>
                </a:extLst>
              </a:tr>
              <a:tr h="37015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ПН 6.3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Студенти 2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3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84840"/>
                  </a:ext>
                </a:extLst>
              </a:tr>
              <a:tr h="37015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Общо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21/2/4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bg-BG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34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389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486" y="125441"/>
            <a:ext cx="11517922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 международни проекти</a:t>
            </a:r>
          </a:p>
        </p:txBody>
      </p:sp>
      <p:graphicFrame>
        <p:nvGraphicFramePr>
          <p:cNvPr id="7" name="Контейнер за съдържание 6">
            <a:extLst>
              <a:ext uri="{FF2B5EF4-FFF2-40B4-BE49-F238E27FC236}">
                <a16:creationId xmlns:a16="http://schemas.microsoft.com/office/drawing/2014/main" id="{6DC9A5D9-A046-1C61-5B6E-56FCDCFE6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838392"/>
              </p:ext>
            </p:extLst>
          </p:nvPr>
        </p:nvGraphicFramePr>
        <p:xfrm>
          <a:off x="360486" y="1648348"/>
          <a:ext cx="11228136" cy="5111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829">
                  <a:extLst>
                    <a:ext uri="{9D8B030D-6E8A-4147-A177-3AD203B41FA5}">
                      <a16:colId xmlns:a16="http://schemas.microsoft.com/office/drawing/2014/main" val="1498971090"/>
                    </a:ext>
                  </a:extLst>
                </a:gridCol>
                <a:gridCol w="2466747">
                  <a:extLst>
                    <a:ext uri="{9D8B030D-6E8A-4147-A177-3AD203B41FA5}">
                      <a16:colId xmlns:a16="http://schemas.microsoft.com/office/drawing/2014/main" val="201770931"/>
                    </a:ext>
                  </a:extLst>
                </a:gridCol>
                <a:gridCol w="2001896">
                  <a:extLst>
                    <a:ext uri="{9D8B030D-6E8A-4147-A177-3AD203B41FA5}">
                      <a16:colId xmlns:a16="http://schemas.microsoft.com/office/drawing/2014/main" val="3433415886"/>
                    </a:ext>
                  </a:extLst>
                </a:gridCol>
                <a:gridCol w="2222664">
                  <a:extLst>
                    <a:ext uri="{9D8B030D-6E8A-4147-A177-3AD203B41FA5}">
                      <a16:colId xmlns:a16="http://schemas.microsoft.com/office/drawing/2014/main" val="1602306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bg-BG" dirty="0"/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Ръководител/катедра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Участници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Продължителност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70827"/>
                  </a:ext>
                </a:extLst>
              </a:tr>
              <a:tr h="5475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Erasmus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Mundus Master in Soil Science, </a:t>
                      </a:r>
                      <a:r>
                        <a:rPr lang="en-US" sz="11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emiSS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610528-EPP-1-2019-1-TR-EPPKA1-JMD-MOB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Проф. Д-р Иван Манолов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/Агрохимия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и почвознание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А. Василев, доц. Л. Колева-Вълкова, гл.ас.</a:t>
                      </a:r>
                      <a:r>
                        <a:rPr lang="bg-BG" sz="1200" kern="100" baseline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Д. Балабанова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2019-2025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1393141"/>
                  </a:ext>
                </a:extLst>
              </a:tr>
              <a:tr h="547596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УНИгрийн-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UNIgreen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The Green European University, 101089386, </a:t>
                      </a:r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финансиран от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Erasmus+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Programme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д-р Владислав Попов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А. Севов, гл.ас.</a:t>
                      </a:r>
                      <a:r>
                        <a:rPr lang="bg-BG" sz="1200" kern="100" baseline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Р. Георгиева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2023-2026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2871227"/>
                  </a:ext>
                </a:extLst>
              </a:tr>
              <a:tr h="6682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iCOSHELLs- иновативно съвместно създаване на живи лаборатории за почвено здраве, финансиран от Horizon Europe - Mission Soil 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д-р Владислав Попов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М. Алмлиев, доц. Н. Минев, гл.ас. Р. Георгиева, гл.ас. Й. Йорданов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2024-2028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78658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COST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Action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Nonchemical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weed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management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medicinal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aromatic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plants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MAPs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)” (</a:t>
                      </a:r>
                      <a:r>
                        <a:rPr lang="bg-BG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weedingMAPs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) CA23123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И. Семерджиева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Ботаника и агрометеорология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2024-2028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75027"/>
                  </a:ext>
                </a:extLst>
              </a:tr>
              <a:tr h="934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No. BG16RFPR002-1.014-0012 Center of Competence "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Agrifood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Systems and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Bioeconomy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", funded by the "Research, Innovation and Digitalization for Smart Transformation" Program, co-financed by the European Union through the European Structural and Investment Funds.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д-р Владислав Попов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А. Василев, доц. Л. Колева-Вълкова, доц. Н. Минев, доц. М. Янев, гл.ас.</a:t>
                      </a:r>
                      <a:r>
                        <a:rPr lang="bg-BG" sz="1200" kern="100" baseline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Й. Йорданов, докторант Анелия Иванова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7369939"/>
                  </a:ext>
                </a:extLst>
              </a:tr>
              <a:tr h="4493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CSR- ,,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ClimateSmartResearch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'', </a:t>
                      </a:r>
                      <a:r>
                        <a:rPr lang="bg-BG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Хоризонт Европа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HORIZON-CL6-2024-CLIMATE-02, </a:t>
                      </a:r>
                      <a:r>
                        <a:rPr lang="bg-BG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номер 101216573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д-р Стефан </a:t>
                      </a:r>
                      <a:r>
                        <a:rPr lang="ru-RU" sz="1200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Шилев</a:t>
                      </a: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Гл.ас. Р. Георгиева, гл.ас. Й. Йорданов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0304834"/>
                  </a:ext>
                </a:extLst>
              </a:tr>
              <a:tr h="9341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EU4SUPA-2025-1-ES01-KA220-VET-000360691: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European Union for Sustainable Pastoralism</a:t>
                      </a:r>
                      <a:endParaRPr lang="bg-BG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А. Вучков</a:t>
                      </a: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Животновъдни науки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2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2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3846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705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25568" y="223444"/>
            <a:ext cx="10940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Constantia" panose="02030602050306030303" pitchFamily="18" charset="0"/>
              </a:rPr>
              <a:t>КСК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37699" y="1799890"/>
            <a:ext cx="11431137" cy="4778331"/>
          </a:xfrm>
        </p:spPr>
        <p:txBody>
          <a:bodyPr>
            <a:normAutofit fontScale="62500" lnSpcReduction="20000"/>
          </a:bodyPr>
          <a:lstStyle/>
          <a:p>
            <a:r>
              <a:rPr lang="bg-BG" dirty="0"/>
              <a:t>„Изложение на университетите в България“ – гр. Монтана (08.10.2025) </a:t>
            </a:r>
          </a:p>
          <a:p>
            <a:r>
              <a:rPr lang="bg-BG" dirty="0"/>
              <a:t>Форум „Парад на професиите: открий таланта си, избери професия“ – Пловдив (21.10.2025)</a:t>
            </a:r>
          </a:p>
          <a:p>
            <a:r>
              <a:rPr lang="ru-RU" dirty="0"/>
              <a:t>„Висше образование – да успееш в България“ в Двореца на културата – Перник (12.11.2025)</a:t>
            </a:r>
          </a:p>
          <a:p>
            <a:r>
              <a:rPr lang="ru-RU" dirty="0"/>
              <a:t>Форум „Бъдеще в България“ в градовете Петрич и Сандански (23-24.02.2026)</a:t>
            </a:r>
          </a:p>
          <a:p>
            <a:r>
              <a:rPr lang="ru-RU" dirty="0"/>
              <a:t>Форум „Информационна кариерна среща за кандидат-студенти и родители“, организиран от “Център за кариерно ориентиране“ в гр. Враца (27.02.2026)</a:t>
            </a:r>
          </a:p>
          <a:p>
            <a:r>
              <a:rPr lang="bg-BG" dirty="0"/>
              <a:t>Форум „Образование и професионална реализация“ гр. Монтана (24.03.2026)</a:t>
            </a:r>
          </a:p>
          <a:p>
            <a:r>
              <a:rPr lang="bg-BG" dirty="0"/>
              <a:t>„Панорама на висшето образование“ в гр. Казанлък (25.03.2026)</a:t>
            </a:r>
          </a:p>
          <a:p>
            <a:r>
              <a:rPr lang="ru-RU" dirty="0"/>
              <a:t>Квартален форум в район „Южен“ (16 април 2026 ), който обедини бизнес, образование и млади хора.</a:t>
            </a:r>
            <a:endParaRPr lang="bg-BG" dirty="0"/>
          </a:p>
          <a:p>
            <a:endParaRPr lang="en-US" dirty="0"/>
          </a:p>
          <a:p>
            <a:r>
              <a:rPr lang="bg-BG" dirty="0"/>
              <a:t>Посещения на училища в гр. Свищов и гр. Попово (30-31.03.2026), гр. Русе (20.03.2026), гр. Велико Търново и гр. Габрово (9-10 03. 2026)районите Добрич-Варна и Пазарджик-Велинград</a:t>
            </a:r>
          </a:p>
          <a:p>
            <a:r>
              <a:rPr lang="bg-BG" dirty="0"/>
              <a:t>Посещения на училища в Пловдив и региона (15.12.2025)</a:t>
            </a:r>
          </a:p>
          <a:p>
            <a:r>
              <a:rPr lang="bg-BG" dirty="0"/>
              <a:t>Участие в БАТА АГРО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52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62" y="125441"/>
            <a:ext cx="11377246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 – национални проекти (нови)</a:t>
            </a:r>
          </a:p>
        </p:txBody>
      </p:sp>
      <p:graphicFrame>
        <p:nvGraphicFramePr>
          <p:cNvPr id="7" name="Контейнер за съдържание 6">
            <a:extLst>
              <a:ext uri="{FF2B5EF4-FFF2-40B4-BE49-F238E27FC236}">
                <a16:creationId xmlns:a16="http://schemas.microsoft.com/office/drawing/2014/main" id="{6DC9A5D9-A046-1C61-5B6E-56FCDCFE6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506692"/>
              </p:ext>
            </p:extLst>
          </p:nvPr>
        </p:nvGraphicFramePr>
        <p:xfrm>
          <a:off x="395653" y="2171709"/>
          <a:ext cx="11192609" cy="288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854">
                  <a:extLst>
                    <a:ext uri="{9D8B030D-6E8A-4147-A177-3AD203B41FA5}">
                      <a16:colId xmlns:a16="http://schemas.microsoft.com/office/drawing/2014/main" val="1498971090"/>
                    </a:ext>
                  </a:extLst>
                </a:gridCol>
                <a:gridCol w="1644108">
                  <a:extLst>
                    <a:ext uri="{9D8B030D-6E8A-4147-A177-3AD203B41FA5}">
                      <a16:colId xmlns:a16="http://schemas.microsoft.com/office/drawing/2014/main" val="201770931"/>
                    </a:ext>
                  </a:extLst>
                </a:gridCol>
                <a:gridCol w="2910161">
                  <a:extLst>
                    <a:ext uri="{9D8B030D-6E8A-4147-A177-3AD203B41FA5}">
                      <a16:colId xmlns:a16="http://schemas.microsoft.com/office/drawing/2014/main" val="3433415886"/>
                    </a:ext>
                  </a:extLst>
                </a:gridCol>
                <a:gridCol w="2066486">
                  <a:extLst>
                    <a:ext uri="{9D8B030D-6E8A-4147-A177-3AD203B41FA5}">
                      <a16:colId xmlns:a16="http://schemas.microsoft.com/office/drawing/2014/main" val="1602306260"/>
                    </a:ext>
                  </a:extLst>
                </a:gridCol>
              </a:tblGrid>
              <a:tr h="684430">
                <a:tc>
                  <a:txBody>
                    <a:bodyPr/>
                    <a:lstStyle/>
                    <a:p>
                      <a:r>
                        <a:rPr lang="bg-BG" dirty="0"/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Ръководител/</a:t>
                      </a:r>
                    </a:p>
                    <a:p>
                      <a:r>
                        <a:rPr lang="bg-BG" dirty="0"/>
                        <a:t>катедра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Участници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Продължителност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70827"/>
                  </a:ext>
                </a:extLst>
              </a:tr>
              <a:tr h="60917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КП-06 ПН96/28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Таксономично, молекулярно-генетично и фитохимично проучване на плевелни, инвазивни и лечебни видове от родовете Rumex и Persicaria (Polygonaceae Juss.) в българската флора, ФНИ 2025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Ц.</a:t>
                      </a:r>
                      <a:r>
                        <a:rPr lang="ru-RU" sz="11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Райчева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Ботаника и агрометеорология </a:t>
                      </a:r>
                      <a:endParaRPr lang="bg-BG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К. Стоянов, доц. Л. Колева-Вълкова, ас. Г. Карайчева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785753"/>
                  </a:ext>
                </a:extLst>
              </a:tr>
              <a:tr h="618004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КП-06 ПН96/4 Оценка на биологичната активност и биопестицидния потенциал на етерично масло от диворастящ Коноп (Cannabis sativa L. ) в България</a:t>
                      </a:r>
                      <a:endParaRPr lang="ru-RU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И. Семерджиева</a:t>
                      </a: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Ботаника и агрометеорология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Л. Колева-Вълкова, докторант Анелия Иванова, студенти - 3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9980146"/>
                  </a:ext>
                </a:extLst>
              </a:tr>
              <a:tr h="459089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КП-06 ПН96/15 Разработване на интегриран ex situ и in situ модел за съхраняване на Източнобалканската свиня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Гл.ас. Р. Малинова</a:t>
                      </a: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Животновъдни науки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Студенти -2, докторант - 1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289691"/>
                  </a:ext>
                </a:extLst>
              </a:tr>
              <a:tr h="459089">
                <a:tc>
                  <a:txBody>
                    <a:bodyPr/>
                    <a:lstStyle/>
                    <a:p>
                      <a:pPr algn="l" fontAlgn="b"/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КП-06Н96/13 от 10.12.2025 г.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Хранителна сигурност в местното потребление и ценово разпределение по веригата на стойността. Финансиран от ФНИ, фундаментални научни изследвания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Проф. Божидар Иванов (ИАИ)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Проф. Б. Божинов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6749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950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62" y="125441"/>
            <a:ext cx="11377246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 – национални проекти (текущи)</a:t>
            </a:r>
          </a:p>
        </p:txBody>
      </p:sp>
      <p:graphicFrame>
        <p:nvGraphicFramePr>
          <p:cNvPr id="7" name="Контейнер за съдържание 6">
            <a:extLst>
              <a:ext uri="{FF2B5EF4-FFF2-40B4-BE49-F238E27FC236}">
                <a16:creationId xmlns:a16="http://schemas.microsoft.com/office/drawing/2014/main" id="{6DC9A5D9-A046-1C61-5B6E-56FCDCFE6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994887"/>
              </p:ext>
            </p:extLst>
          </p:nvPr>
        </p:nvGraphicFramePr>
        <p:xfrm>
          <a:off x="395653" y="1354024"/>
          <a:ext cx="11192609" cy="421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854">
                  <a:extLst>
                    <a:ext uri="{9D8B030D-6E8A-4147-A177-3AD203B41FA5}">
                      <a16:colId xmlns:a16="http://schemas.microsoft.com/office/drawing/2014/main" val="1498971090"/>
                    </a:ext>
                  </a:extLst>
                </a:gridCol>
                <a:gridCol w="1644108">
                  <a:extLst>
                    <a:ext uri="{9D8B030D-6E8A-4147-A177-3AD203B41FA5}">
                      <a16:colId xmlns:a16="http://schemas.microsoft.com/office/drawing/2014/main" val="201770931"/>
                    </a:ext>
                  </a:extLst>
                </a:gridCol>
                <a:gridCol w="2910161">
                  <a:extLst>
                    <a:ext uri="{9D8B030D-6E8A-4147-A177-3AD203B41FA5}">
                      <a16:colId xmlns:a16="http://schemas.microsoft.com/office/drawing/2014/main" val="3433415886"/>
                    </a:ext>
                  </a:extLst>
                </a:gridCol>
                <a:gridCol w="2066486">
                  <a:extLst>
                    <a:ext uri="{9D8B030D-6E8A-4147-A177-3AD203B41FA5}">
                      <a16:colId xmlns:a16="http://schemas.microsoft.com/office/drawing/2014/main" val="1602306260"/>
                    </a:ext>
                  </a:extLst>
                </a:gridCol>
              </a:tblGrid>
              <a:tr h="684430">
                <a:tc>
                  <a:txBody>
                    <a:bodyPr/>
                    <a:lstStyle/>
                    <a:p>
                      <a:r>
                        <a:rPr lang="bg-BG" dirty="0"/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Ръководител/</a:t>
                      </a:r>
                    </a:p>
                    <a:p>
                      <a:r>
                        <a:rPr lang="bg-BG" dirty="0"/>
                        <a:t>катедра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Участници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Продължителност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70827"/>
                  </a:ext>
                </a:extLst>
              </a:tr>
              <a:tr h="600346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КП-06-Н76/13 – Агробиологично проучване на потенциала за устойчивост към </a:t>
                      </a:r>
                      <a:r>
                        <a:rPr lang="bg-BG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хербицидни</a:t>
                      </a: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препарати при нови генотипове пшеница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М. Янев</a:t>
                      </a: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Земеделие и </a:t>
                      </a:r>
                      <a:r>
                        <a:rPr lang="bg-BG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хербология</a:t>
                      </a:r>
                      <a:endParaRPr lang="bg-BG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Н. Нешев, доц. А. Митков, доц. Л. Колева-Вълкова, гл.ас. Т. Манилов, гл.ас. С. Василева, гл.ас. Т. Сребчева, ас. Х. Христова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2024-2027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78658"/>
                  </a:ext>
                </a:extLst>
              </a:tr>
              <a:tr h="53854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,, Агрономическо представяне на високодобивни царевични хибриди'' по Национална програма Млади учени и постдокторанти, договор номер 64806/4.09.2024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гл.ас. д-р Р. Георгиева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/Растениевъдство</a:t>
                      </a:r>
                      <a:endParaRPr lang="bg-BG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2024-2025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75027"/>
                  </a:ext>
                </a:extLst>
              </a:tr>
              <a:tr h="6091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„Агрономическа оценка на производителността и нейните компоненти при високодобивни рапични хибриди“, НП „Млади учени и постдокторанти – втори етап“, МОН.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Гл.ас. С. Манхард</a:t>
                      </a: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Растениевъдство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2024-2025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785753"/>
                  </a:ext>
                </a:extLst>
              </a:tr>
              <a:tr h="89097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КП-06-Н76/11 „Изменението на климата – предпоставка за проучване на потенциалния принос на соргото за устойчиви агрохранителни системи в България и разработване на иновативни хранителни продукти“ от 14.12.2023 г.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Проф. С. Шилев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</a:t>
                      </a:r>
                      <a:r>
                        <a:rPr lang="bg-BG" sz="11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М. Янев, доц. А. Митков, гл.ас. Й. Йорданов</a:t>
                      </a:r>
                      <a:endParaRPr lang="bg-BG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2023-2026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2430508"/>
                  </a:ext>
                </a:extLst>
              </a:tr>
              <a:tr h="890978">
                <a:tc>
                  <a:txBody>
                    <a:bodyPr/>
                    <a:lstStyle/>
                    <a:p>
                      <a:pPr algn="l" fontAlgn="b"/>
                      <a:r>
                        <a:rPr lang="bg-BG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КП – 06- ДО02/4, „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Developing intercropping systems with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camelina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increase the yield and quality parameters </a:t>
                      </a:r>
                      <a:r>
                        <a:rPr lang="bg-BG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local underutilized crops  SCOOP", </a:t>
                      </a:r>
                      <a:r>
                        <a:rPr lang="bg-BG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номер на проекта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CORE Organic, </a:t>
                      </a:r>
                      <a:r>
                        <a:rPr lang="bg-BG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финансираща организация ФНИ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М. Марчева</a:t>
                      </a: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/ Растениевъдство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Доц. Н. Нешев, доц. А. Севов, доц. М. Алмалиев, гл.ас. Й. Йорданов, ас. Г. Станчев, докторанти - 2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2021-2025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383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929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62" y="125441"/>
            <a:ext cx="11377246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 – вътрешни проекти (нови)</a:t>
            </a:r>
          </a:p>
        </p:txBody>
      </p:sp>
      <p:graphicFrame>
        <p:nvGraphicFramePr>
          <p:cNvPr id="7" name="Контейнер за съдържание 6">
            <a:extLst>
              <a:ext uri="{FF2B5EF4-FFF2-40B4-BE49-F238E27FC236}">
                <a16:creationId xmlns:a16="http://schemas.microsoft.com/office/drawing/2014/main" id="{6DC9A5D9-A046-1C61-5B6E-56FCDCFE6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688942"/>
              </p:ext>
            </p:extLst>
          </p:nvPr>
        </p:nvGraphicFramePr>
        <p:xfrm>
          <a:off x="246186" y="1648348"/>
          <a:ext cx="11342436" cy="4763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4817">
                  <a:extLst>
                    <a:ext uri="{9D8B030D-6E8A-4147-A177-3AD203B41FA5}">
                      <a16:colId xmlns:a16="http://schemas.microsoft.com/office/drawing/2014/main" val="1498971090"/>
                    </a:ext>
                  </a:extLst>
                </a:gridCol>
                <a:gridCol w="2820054">
                  <a:extLst>
                    <a:ext uri="{9D8B030D-6E8A-4147-A177-3AD203B41FA5}">
                      <a16:colId xmlns:a16="http://schemas.microsoft.com/office/drawing/2014/main" val="201770931"/>
                    </a:ext>
                  </a:extLst>
                </a:gridCol>
                <a:gridCol w="2022275">
                  <a:extLst>
                    <a:ext uri="{9D8B030D-6E8A-4147-A177-3AD203B41FA5}">
                      <a16:colId xmlns:a16="http://schemas.microsoft.com/office/drawing/2014/main" val="3433415886"/>
                    </a:ext>
                  </a:extLst>
                </a:gridCol>
                <a:gridCol w="2245290">
                  <a:extLst>
                    <a:ext uri="{9D8B030D-6E8A-4147-A177-3AD203B41FA5}">
                      <a16:colId xmlns:a16="http://schemas.microsoft.com/office/drawing/2014/main" val="1602306260"/>
                    </a:ext>
                  </a:extLst>
                </a:gridCol>
              </a:tblGrid>
              <a:tr h="934118">
                <a:tc>
                  <a:txBody>
                    <a:bodyPr/>
                    <a:lstStyle/>
                    <a:p>
                      <a:r>
                        <a:rPr lang="bg-BG" dirty="0"/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Ръководител/катедра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Участници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Продължителност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70827"/>
                  </a:ext>
                </a:extLst>
              </a:tr>
              <a:tr h="626726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Проучване на въздействието на климатичните изменения и туризма върху плодообразуването на ядливи и консервационно значими диворастящи гъби в НП „Централен Балкан“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М. Лачева</a:t>
                      </a: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Ботаника и агрометеорология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78658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Биотехнологични подходи за размножаване на Centranthus kellereri (Stoj., Stef. &amp; T. Georgiev) Stoj. &amp; Stef. за опазване на вида и оценка на динамиката на фитохимичния му състав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</a:t>
                      </a:r>
                      <a:r>
                        <a:rPr lang="bg-BG" sz="1100" b="1" kern="100" baseline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И. Семерджиева</a:t>
                      </a:r>
                      <a:r>
                        <a:rPr lang="bg-BG" sz="1100" kern="100" baseline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Ботаника и агрометеорология</a:t>
                      </a:r>
                      <a:endParaRPr lang="bg-BG" sz="11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Л. Колева-Вълкова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75027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на количествени качествени показатели на амарант (Amaranthus Hipochonndiacus L.) в зависимост от торовия режим, междуредовото разстояние и плевелния контрол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Гл.ас. С. </a:t>
                      </a:r>
                      <a:r>
                        <a:rPr lang="bg-BG" sz="1100" b="1" kern="100" dirty="0" err="1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Манхарт</a:t>
                      </a: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Растениевъдство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Гл.ас. Т. Манилов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344488"/>
                  </a:ext>
                </a:extLst>
              </a:tr>
              <a:tr h="386861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Нови технологични решения за контрол на заплевеляването при слънчоглед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Гл.ас. Т. Манилов</a:t>
                      </a: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Земеделие и хербология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М. Янев, доц. А. Митков, студент - 1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712448"/>
                  </a:ext>
                </a:extLst>
              </a:tr>
              <a:tr h="756139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Проучване върху месодайните характеристики на агнета-бозайници от местни породи овце (Плевенска Черноглава, Старозагорска и Карнобатска), с оглед получаване на леки кланични трупове по системата SEUROP	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А. Вучков</a:t>
                      </a: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Животновъдни науки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4812220"/>
                  </a:ext>
                </a:extLst>
              </a:tr>
              <a:tr h="934118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Влияние на екстремни климатични фактори върху основни физиологични, кръвни и поведенчески показатели при говеда от породи за мляко</a:t>
                      </a:r>
                      <a:endParaRPr lang="ru-RU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Р. Иванова</a:t>
                      </a: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 Животновъдни науки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2025-2028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60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043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62" y="125441"/>
            <a:ext cx="11377246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 – вътрешни проекти (текущи)</a:t>
            </a:r>
          </a:p>
        </p:txBody>
      </p:sp>
      <p:graphicFrame>
        <p:nvGraphicFramePr>
          <p:cNvPr id="7" name="Контейнер за съдържание 6">
            <a:extLst>
              <a:ext uri="{FF2B5EF4-FFF2-40B4-BE49-F238E27FC236}">
                <a16:creationId xmlns:a16="http://schemas.microsoft.com/office/drawing/2014/main" id="{6DC9A5D9-A046-1C61-5B6E-56FCDCFE6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65994"/>
              </p:ext>
            </p:extLst>
          </p:nvPr>
        </p:nvGraphicFramePr>
        <p:xfrm>
          <a:off x="246186" y="1648349"/>
          <a:ext cx="11342436" cy="505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4817">
                  <a:extLst>
                    <a:ext uri="{9D8B030D-6E8A-4147-A177-3AD203B41FA5}">
                      <a16:colId xmlns:a16="http://schemas.microsoft.com/office/drawing/2014/main" val="1498971090"/>
                    </a:ext>
                  </a:extLst>
                </a:gridCol>
                <a:gridCol w="2820054">
                  <a:extLst>
                    <a:ext uri="{9D8B030D-6E8A-4147-A177-3AD203B41FA5}">
                      <a16:colId xmlns:a16="http://schemas.microsoft.com/office/drawing/2014/main" val="201770931"/>
                    </a:ext>
                  </a:extLst>
                </a:gridCol>
                <a:gridCol w="2022275">
                  <a:extLst>
                    <a:ext uri="{9D8B030D-6E8A-4147-A177-3AD203B41FA5}">
                      <a16:colId xmlns:a16="http://schemas.microsoft.com/office/drawing/2014/main" val="3433415886"/>
                    </a:ext>
                  </a:extLst>
                </a:gridCol>
                <a:gridCol w="2245290">
                  <a:extLst>
                    <a:ext uri="{9D8B030D-6E8A-4147-A177-3AD203B41FA5}">
                      <a16:colId xmlns:a16="http://schemas.microsoft.com/office/drawing/2014/main" val="1602306260"/>
                    </a:ext>
                  </a:extLst>
                </a:gridCol>
              </a:tblGrid>
              <a:tr h="453013">
                <a:tc>
                  <a:txBody>
                    <a:bodyPr/>
                    <a:lstStyle/>
                    <a:p>
                      <a:r>
                        <a:rPr lang="bg-BG" dirty="0"/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Ръководител/катедра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Участници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Продължителност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70827"/>
                  </a:ext>
                </a:extLst>
              </a:tr>
              <a:tr h="595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Оценка на зимни житни култури, отглеждани в смесени и самостоятелни посеви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Нешев/Земеделие и хербология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М. Янев, доц. А. Митков, гл.ас. Т. Манилов, студенти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2024-2026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78658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Влияние на растителни биостимулатори върху детоксификацията и последействието на хербицида имазамокс върху пшеница (Triticum aestivum)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Гл.ас. Д. Балабанова/ ФРБГ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Нешев, доц. М. Янев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2024-2027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75027"/>
                  </a:ext>
                </a:extLst>
              </a:tr>
              <a:tr h="535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Проучване на ролята на железопътната мрежа за въвеждането и разпространяването на чужди и инвазивни видове растения в България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Ц. Райчева/ Ботаника и агрометеорология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Ас. Г. Карайчева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2023-2026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344488"/>
                  </a:ext>
                </a:extLst>
              </a:tr>
              <a:tr h="367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Експозиция от демонстрационни модули за популяризиране научните достижения на АУ-Пловдив и аграрния бизнес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М. Янев/ Земеделие и хербология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2023-2025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712448"/>
                  </a:ext>
                </a:extLst>
              </a:tr>
              <a:tr h="459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Мониторинг на </a:t>
                      </a: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заплевеляването</a:t>
                      </a: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и контрол на плевелите при обикновен фасул /</a:t>
                      </a:r>
                      <a:r>
                        <a:rPr lang="en-US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Phaseolus vulgaris L./</a:t>
                      </a:r>
                      <a:endParaRPr lang="bg-BG" sz="11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М. Янев/Земеделие и </a:t>
                      </a: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хербология</a:t>
                      </a:r>
                      <a:endParaRPr lang="bg-BG" sz="11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2023-2025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4812220"/>
                  </a:ext>
                </a:extLst>
              </a:tr>
              <a:tr h="618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Възможности за получаване и съхранение на семенна течност от петли от местната порода </a:t>
                      </a: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Катунска</a:t>
                      </a: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кокошка във връзка с </a:t>
                      </a: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vitro</a:t>
                      </a: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съхранение на генетичен материал.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</a:t>
                      </a: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Р. Малинова/Животновъдни науки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студенти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100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2023-2025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60937"/>
                  </a:ext>
                </a:extLst>
              </a:tr>
              <a:tr h="601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Проучване на взаимовръзките между екстериора и работоспособността при коне от източнобългарската порода във връзка с разработване на схема за линейна оценка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</a:t>
                      </a: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М. Попова/Животновъдни науки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100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2023-2025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1944686"/>
                  </a:ext>
                </a:extLst>
              </a:tr>
              <a:tr h="8882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Проучване на растежната способност на телета, получени при експериментално - промишлено кръстосване на крави от породата Холщайн с бици от месодайни породи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bg-BG" sz="1100" kern="1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Гл.ас</a:t>
                      </a:r>
                      <a:r>
                        <a:rPr lang="bg-BG" sz="1100" kern="1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 С. Карамфилов/Животновъдни науки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100" kern="1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100" kern="100" noProof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2023-2025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8943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089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27" y="125441"/>
            <a:ext cx="11101873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 – внедрителски</a:t>
            </a:r>
            <a:r>
              <a:rPr lang="en-US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 (</a:t>
            </a:r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нови</a:t>
            </a:r>
            <a:r>
              <a:rPr lang="en-US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)</a:t>
            </a:r>
            <a:endParaRPr lang="ru-RU" sz="3000" cap="all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Контейнер за съдържание 6">
            <a:extLst>
              <a:ext uri="{FF2B5EF4-FFF2-40B4-BE49-F238E27FC236}">
                <a16:creationId xmlns:a16="http://schemas.microsoft.com/office/drawing/2014/main" id="{6DC9A5D9-A046-1C61-5B6E-56FCDCFE67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580924"/>
              </p:ext>
            </p:extLst>
          </p:nvPr>
        </p:nvGraphicFramePr>
        <p:xfrm>
          <a:off x="838200" y="1536875"/>
          <a:ext cx="10706460" cy="480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0054">
                  <a:extLst>
                    <a:ext uri="{9D8B030D-6E8A-4147-A177-3AD203B41FA5}">
                      <a16:colId xmlns:a16="http://schemas.microsoft.com/office/drawing/2014/main" val="1498971090"/>
                    </a:ext>
                  </a:extLst>
                </a:gridCol>
                <a:gridCol w="2696406">
                  <a:extLst>
                    <a:ext uri="{9D8B030D-6E8A-4147-A177-3AD203B41FA5}">
                      <a16:colId xmlns:a16="http://schemas.microsoft.com/office/drawing/2014/main" val="201770931"/>
                    </a:ext>
                  </a:extLst>
                </a:gridCol>
              </a:tblGrid>
              <a:tr h="817168">
                <a:tc>
                  <a:txBody>
                    <a:bodyPr/>
                    <a:lstStyle/>
                    <a:p>
                      <a:r>
                        <a:rPr lang="bg-BG" sz="1400" dirty="0">
                          <a:latin typeface="+mn-lt"/>
                        </a:rPr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400" dirty="0">
                          <a:latin typeface="+mn-lt"/>
                        </a:rPr>
                        <a:t>Ръководител/катедра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70827"/>
                  </a:ext>
                </a:extLst>
              </a:tr>
              <a:tr h="879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Договор № 10 - 24.03.2025 -„Изпитване на схеми за почвено торене на царевица, чрез употреба на нови продукти на Тимак Агро България“ - 12000 лв.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Минев/ Агрохимия и почвознание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Йорданова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78658"/>
                  </a:ext>
                </a:extLst>
              </a:tr>
              <a:tr h="555845">
                <a:tc>
                  <a:txBody>
                    <a:bodyPr/>
                    <a:lstStyle/>
                    <a:p>
                      <a:pPr algn="l" fontAlgn="b"/>
                      <a:r>
                        <a:rPr lang="bg-BG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„Т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esting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microbial plant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biostimulant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 maize“  № 05 / 05.08.2025. </a:t>
                      </a:r>
                      <a:r>
                        <a:rPr lang="bg-BG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Фирма: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JH Biotech EU S.A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Нешев/ Земеделие и хербология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75027"/>
                  </a:ext>
                </a:extLst>
              </a:tr>
              <a:tr h="62581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„Изпитване на неорганични листни торове при пшеница“  №  06/20.03.2025 г. Фирма: , фирма „Агрева“ ООД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Нешев/ Земеделие и хербология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4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0366724"/>
                  </a:ext>
                </a:extLst>
              </a:tr>
              <a:tr h="624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„Установяване растежни и продуктивни прояви на слънчогледови хибриди в условията на гр. Пловдив“  № 07 / 20.03.2025 г. Фирма: 999 – Ив. Асенов ЕООД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Нешев/ Земеделие и хербология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505508"/>
                  </a:ext>
                </a:extLst>
              </a:tr>
              <a:tr h="331164">
                <a:tc>
                  <a:txBody>
                    <a:bodyPr/>
                    <a:lstStyle/>
                    <a:p>
                      <a:r>
                        <a:rPr lang="bg-BG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ДР-17/24.11.2025	АГРЕДО ЕООД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А. Василев/ ФРБГ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108251"/>
                  </a:ext>
                </a:extLst>
              </a:tr>
              <a:tr h="817168">
                <a:tc>
                  <a:txBody>
                    <a:bodyPr/>
                    <a:lstStyle/>
                    <a:p>
                      <a:r>
                        <a:rPr lang="bg-BG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ДР-16/10.11.2025	Тимак Агро България ЕАД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4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Минев/ Агрохимия и почвознание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7809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892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1" y="125441"/>
            <a:ext cx="11746523" cy="1325563"/>
          </a:xfrm>
        </p:spPr>
        <p:txBody>
          <a:bodyPr>
            <a:noAutofit/>
          </a:bodyPr>
          <a:lstStyle/>
          <a:p>
            <a:r>
              <a:rPr lang="bg-BG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Проектна дейност </a:t>
            </a:r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на преподаватели от Факултета по агрономство – внедрителски проекти (текущи)</a:t>
            </a:r>
          </a:p>
        </p:txBody>
      </p:sp>
      <p:graphicFrame>
        <p:nvGraphicFramePr>
          <p:cNvPr id="7" name="Контейнер за съдържание 6">
            <a:extLst>
              <a:ext uri="{FF2B5EF4-FFF2-40B4-BE49-F238E27FC236}">
                <a16:creationId xmlns:a16="http://schemas.microsoft.com/office/drawing/2014/main" id="{6DC9A5D9-A046-1C61-5B6E-56FCDCFE6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553699"/>
              </p:ext>
            </p:extLst>
          </p:nvPr>
        </p:nvGraphicFramePr>
        <p:xfrm>
          <a:off x="852854" y="1651172"/>
          <a:ext cx="10735766" cy="4546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1979">
                  <a:extLst>
                    <a:ext uri="{9D8B030D-6E8A-4147-A177-3AD203B41FA5}">
                      <a16:colId xmlns:a16="http://schemas.microsoft.com/office/drawing/2014/main" val="1498971090"/>
                    </a:ext>
                  </a:extLst>
                </a:gridCol>
                <a:gridCol w="2703787">
                  <a:extLst>
                    <a:ext uri="{9D8B030D-6E8A-4147-A177-3AD203B41FA5}">
                      <a16:colId xmlns:a16="http://schemas.microsoft.com/office/drawing/2014/main" val="201770931"/>
                    </a:ext>
                  </a:extLst>
                </a:gridCol>
              </a:tblGrid>
              <a:tr h="817168">
                <a:tc>
                  <a:txBody>
                    <a:bodyPr/>
                    <a:lstStyle/>
                    <a:p>
                      <a:r>
                        <a:rPr lang="bg-BG" dirty="0"/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Ръководител/катедра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70827"/>
                  </a:ext>
                </a:extLst>
              </a:tr>
              <a:tr h="879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„Изпитване на схеми за почвено торене на царевица, чрез употреба на нови продукти на 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Тимак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Агро България“, Договор № ВД 01/28.03.2024 г. с фирма „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Тимак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Агро“ ЕАД</a:t>
                      </a:r>
                      <a:endParaRPr lang="bg-BG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5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Минев/ Агрохимия и почвознание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678658"/>
                  </a:ext>
                </a:extLst>
              </a:tr>
              <a:tr h="879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„Изпитване на схеми за почвено торене на слънчоглед, чрез употреба на нови продукти на 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Тимак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Агро България“, Договор № ВД 02/28.03.2024 г. с фирма „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Тимак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Агро“ ЕАД</a:t>
                      </a:r>
                      <a:endParaRPr lang="bg-BG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5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Минев/ Агрохимия и почвознание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475027"/>
                  </a:ext>
                </a:extLst>
              </a:tr>
              <a:tr h="1152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„Изпитване на схеми за листно торене на пшеница, чрез употреба на нови продукти на 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Тимак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Агро България“, Договор № ВД 10/18.10.2024 г. с фирма „</a:t>
                      </a:r>
                      <a:r>
                        <a:rPr lang="bg-BG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Тимак</a:t>
                      </a:r>
                      <a:r>
                        <a:rPr lang="bg-BG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Агро“ ЕАД</a:t>
                      </a:r>
                      <a:endParaRPr lang="bg-BG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5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Доц. Н. Минев/ Агрохимия и почвознание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bg-BG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0366724"/>
                  </a:ext>
                </a:extLst>
              </a:tr>
              <a:tr h="817168">
                <a:tc>
                  <a:txBody>
                    <a:bodyPr/>
                    <a:lstStyle/>
                    <a:p>
                      <a:r>
                        <a:rPr lang="bg-BG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ВД-14/01.11.2024	АГРЕДО ЕООД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bg-BG" sz="15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Проф. А. Василев/ ФРБГ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950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327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D7E3F-7190-4D88-AFCA-3ADF68F8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2" y="125441"/>
            <a:ext cx="10515600" cy="1325563"/>
          </a:xfrm>
        </p:spPr>
        <p:txBody>
          <a:bodyPr/>
          <a:lstStyle/>
          <a:p>
            <a:r>
              <a:rPr lang="bg-BG" dirty="0">
                <a:solidFill>
                  <a:schemeClr val="bg1"/>
                </a:solidFill>
                <a:latin typeface="Constantia" panose="02030602050306030303" pitchFamily="18" charset="0"/>
              </a:rPr>
              <a:t>Публикационна дейност- 2025 ФА</a:t>
            </a: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600154" y="2225124"/>
            <a:ext cx="9604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Публикации</a:t>
            </a:r>
            <a:r>
              <a:rPr lang="en-US" dirty="0"/>
              <a:t> </a:t>
            </a:r>
            <a:r>
              <a:rPr lang="bg-BG" dirty="0"/>
              <a:t>на преподавателите от ФА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Scopus</a:t>
            </a:r>
            <a:r>
              <a:rPr lang="bg-BG" dirty="0"/>
              <a:t> 40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WoS</a:t>
            </a:r>
            <a:r>
              <a:rPr lang="bg-BG" dirty="0"/>
              <a:t> – </a:t>
            </a:r>
            <a:r>
              <a:rPr lang="en-US" dirty="0"/>
              <a:t>36</a:t>
            </a:r>
            <a:endParaRPr lang="bg-B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Референтен списък – 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Други - 31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Монографии – 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Книги/глави от книги –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Учебници/учебни пособия - 0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Цитирания в </a:t>
            </a:r>
            <a:r>
              <a:rPr lang="en-US" dirty="0"/>
              <a:t>Scopus </a:t>
            </a:r>
            <a:r>
              <a:rPr lang="bg-BG" dirty="0"/>
              <a:t>– 865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Цитирания в </a:t>
            </a:r>
            <a:r>
              <a:rPr lang="en-US" dirty="0" err="1"/>
              <a:t>WoS</a:t>
            </a:r>
            <a:r>
              <a:rPr lang="en-US" dirty="0"/>
              <a:t> </a:t>
            </a:r>
            <a:r>
              <a:rPr lang="bg-BG" dirty="0"/>
              <a:t>–124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Цитирания в други</a:t>
            </a:r>
            <a:r>
              <a:rPr lang="en-US" dirty="0"/>
              <a:t> </a:t>
            </a:r>
            <a:r>
              <a:rPr lang="bg-BG" dirty="0"/>
              <a:t>– 115</a:t>
            </a:r>
          </a:p>
        </p:txBody>
      </p:sp>
      <p:pic>
        <p:nvPicPr>
          <p:cNvPr id="1026" name="Picture 2" descr="Graph image">
            <a:extLst>
              <a:ext uri="{FF2B5EF4-FFF2-40B4-BE49-F238E27FC236}">
                <a16:creationId xmlns:a16="http://schemas.microsoft.com/office/drawing/2014/main" id="{016B010A-F5D8-4953-A36D-AC546A0D7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 b="5276"/>
          <a:stretch/>
        </p:blipFill>
        <p:spPr bwMode="auto">
          <a:xfrm>
            <a:off x="4926279" y="1851410"/>
            <a:ext cx="6676602" cy="410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8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МОБИЛНОСТ НА АКАДЕМИЧНИЯ СЪСТАВ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19" y="2249665"/>
            <a:ext cx="9545217" cy="34979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Изходяща мобилност по програмата Еразъм </a:t>
            </a:r>
          </a:p>
          <a:p>
            <a:pPr marL="0" indent="0" algn="just">
              <a:buNone/>
            </a:pPr>
            <a:r>
              <a:rPr lang="bg-BG" sz="2000" dirty="0">
                <a:solidFill>
                  <a:srgbClr val="000000"/>
                </a:solidFill>
                <a:latin typeface="Open Sans" panose="020B0606030504020204" pitchFamily="34" charset="0"/>
              </a:rPr>
              <a:t>П</a:t>
            </a: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реподаватели от ПН 6.1 – 1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с цел обучение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endParaRPr lang="bg-BG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                                                 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 </a:t>
            </a: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с цел преподаване</a:t>
            </a:r>
          </a:p>
          <a:p>
            <a:pPr marL="0" indent="0" algn="just">
              <a:buNone/>
            </a:pPr>
            <a:r>
              <a:rPr lang="bg-BG" sz="2000" dirty="0">
                <a:solidFill>
                  <a:srgbClr val="000000"/>
                </a:solidFill>
                <a:latin typeface="Open Sans" panose="020B0606030504020204" pitchFamily="34" charset="0"/>
              </a:rPr>
              <a:t>П</a:t>
            </a: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реподаватели от ПН 6.3 –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с цел обучение</a:t>
            </a:r>
          </a:p>
          <a:p>
            <a:pPr marL="0" indent="0" algn="just">
              <a:buNone/>
            </a:pPr>
            <a:endParaRPr lang="bg-BG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bg-BG" sz="2000" dirty="0">
                <a:solidFill>
                  <a:srgbClr val="000000"/>
                </a:solidFill>
                <a:latin typeface="Open Sans" panose="020B0606030504020204" pitchFamily="34" charset="0"/>
              </a:rPr>
              <a:t>Входяща мобилност</a:t>
            </a:r>
          </a:p>
          <a:p>
            <a:pPr marL="0" indent="0" algn="just">
              <a:buNone/>
            </a:pPr>
            <a:r>
              <a:rPr lang="bg-BG" sz="2000" dirty="0">
                <a:solidFill>
                  <a:srgbClr val="000000"/>
                </a:solidFill>
                <a:latin typeface="Open Sans" panose="020B0606030504020204" pitchFamily="34" charset="0"/>
              </a:rPr>
              <a:t>О</a:t>
            </a: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бучение – 10</a:t>
            </a:r>
          </a:p>
          <a:p>
            <a:pPr marL="0" indent="0" algn="just">
              <a:buNone/>
            </a:pP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Преподаване - 5</a:t>
            </a:r>
          </a:p>
          <a:p>
            <a:pPr marL="0" indent="0" algn="just">
              <a:buNone/>
            </a:pPr>
            <a:endParaRPr lang="bg-BG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endParaRPr lang="bg-BG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endParaRPr lang="bg-BG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61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УЧАСТИЕ НА АКАДЕМИЧНИЯ СЪСТАВ В РЕДКОЛЕГИИ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19" y="2249665"/>
            <a:ext cx="9545217" cy="42432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JCEA </a:t>
            </a:r>
            <a:r>
              <a:rPr lang="bg-BG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Journal of Central European Agriculture) 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Acta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</a:rPr>
              <a:t>Agrobotanica</a:t>
            </a: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Agricultural Sciences</a:t>
            </a:r>
          </a:p>
          <a:p>
            <a:pPr marL="0" indent="0" algn="just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Scientific works</a:t>
            </a:r>
          </a:p>
          <a:p>
            <a:pPr marL="0" indent="0" algn="just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Bulgarian Journal of Crop Science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Open Agriculture</a:t>
            </a:r>
          </a:p>
          <a:p>
            <a:pPr marL="0" indent="0" algn="just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Applied Ecology and Environmental Research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Agricultural Science and Technology</a:t>
            </a:r>
          </a:p>
          <a:p>
            <a:pPr marL="0" indent="0" algn="just">
              <a:buNone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</a:rPr>
              <a:t>Trakia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 Journal of Science</a:t>
            </a:r>
            <a:endParaRPr lang="bg-BG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</a:rPr>
              <a:t>Biotechnology&amp;Biotechnological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 Equipment</a:t>
            </a:r>
            <a:endParaRPr lang="bg-BG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endParaRPr lang="en-US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endParaRPr lang="bg-BG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endParaRPr lang="bg-BG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60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25928" y="372724"/>
            <a:ext cx="1094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Кръгли маси, конференции и форуми</a:t>
            </a:r>
            <a:endParaRPr lang="bg-BG" sz="24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723289" y="1992086"/>
            <a:ext cx="11032026" cy="2102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dirty="0"/>
              <a:t>28–31 Октомври 2025г. –„Юбилейна научна конференция,с международно участие „Традициите срещат Иновациите“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21.11.2025 - </a:t>
            </a:r>
            <a:r>
              <a:rPr lang="ru-RU" dirty="0" err="1"/>
              <a:t>кръгла</a:t>
            </a:r>
            <a:r>
              <a:rPr lang="ru-RU" dirty="0"/>
              <a:t> </a:t>
            </a:r>
            <a:r>
              <a:rPr lang="ru-RU" dirty="0" err="1"/>
              <a:t>маса</a:t>
            </a:r>
            <a:r>
              <a:rPr lang="ru-RU" dirty="0"/>
              <a:t> на тема „Устойчиво </a:t>
            </a:r>
            <a:r>
              <a:rPr lang="ru-RU" dirty="0" err="1"/>
              <a:t>земеделие</a:t>
            </a:r>
            <a:r>
              <a:rPr lang="ru-RU" dirty="0"/>
              <a:t> в </a:t>
            </a:r>
            <a:r>
              <a:rPr lang="ru-RU" dirty="0" err="1"/>
              <a:t>условията</a:t>
            </a:r>
            <a:r>
              <a:rPr lang="ru-RU" dirty="0"/>
              <a:t> на </a:t>
            </a:r>
            <a:r>
              <a:rPr lang="ru-RU" dirty="0" err="1"/>
              <a:t>климатични</a:t>
            </a:r>
            <a:r>
              <a:rPr lang="ru-RU" dirty="0"/>
              <a:t> </a:t>
            </a:r>
            <a:r>
              <a:rPr lang="ru-RU" dirty="0" err="1"/>
              <a:t>промени</a:t>
            </a:r>
            <a:r>
              <a:rPr lang="ru-RU" dirty="0"/>
              <a:t> и </a:t>
            </a:r>
            <a:r>
              <a:rPr lang="ru-RU" dirty="0" err="1"/>
              <a:t>дигитален</a:t>
            </a:r>
            <a:r>
              <a:rPr lang="ru-RU" dirty="0"/>
              <a:t> </a:t>
            </a:r>
            <a:r>
              <a:rPr lang="ru-RU" dirty="0" err="1"/>
              <a:t>напредък</a:t>
            </a:r>
            <a:r>
              <a:rPr lang="ru-RU" dirty="0"/>
              <a:t>“ по повод 80-годишнината на </a:t>
            </a:r>
            <a:r>
              <a:rPr lang="ru-RU" dirty="0" err="1"/>
              <a:t>Факултета</a:t>
            </a:r>
            <a:r>
              <a:rPr lang="ru-RU" dirty="0"/>
              <a:t> по </a:t>
            </a:r>
            <a:r>
              <a:rPr lang="ru-RU" dirty="0" err="1"/>
              <a:t>агрономство</a:t>
            </a:r>
            <a:r>
              <a:rPr lang="ru-RU" dirty="0"/>
              <a:t> „Св. Димитър Солунски".</a:t>
            </a:r>
          </a:p>
          <a:p>
            <a:r>
              <a:rPr lang="ru-RU" dirty="0"/>
              <a:t>09–10 Март 2026г-. –“ENTER – study days” – „Европейското образование в преход: дигитализация, интернационализация и иновации“.</a:t>
            </a:r>
            <a:endParaRPr lang="ru-RU" sz="2000" b="0" i="0" cap="all" dirty="0">
              <a:solidFill>
                <a:srgbClr val="535353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0498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EE8C1-FD20-4E54-9B65-0C65E9D5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09" y="125441"/>
            <a:ext cx="10515600" cy="1325563"/>
          </a:xfrm>
        </p:spPr>
        <p:txBody>
          <a:bodyPr/>
          <a:lstStyle/>
          <a:p>
            <a:r>
              <a:rPr lang="bg-BG" sz="44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Прием и обучение в ОКС Бакалавър и Магистър и ОНС Доктор</a:t>
            </a:r>
            <a:endParaRPr lang="bg-B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BAE7C-38BA-44AE-9AC3-FF96FE17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3319"/>
            <a:ext cx="10515600" cy="4351338"/>
          </a:xfrm>
        </p:spPr>
        <p:txBody>
          <a:bodyPr>
            <a:normAutofit/>
          </a:bodyPr>
          <a:lstStyle/>
          <a:p>
            <a:r>
              <a:rPr lang="bg-BG" dirty="0"/>
              <a:t>Профил на студентите</a:t>
            </a:r>
          </a:p>
          <a:p>
            <a:r>
              <a:rPr lang="bg-BG" dirty="0"/>
              <a:t>Прием по специалности</a:t>
            </a:r>
          </a:p>
          <a:p>
            <a:r>
              <a:rPr lang="bg-BG" dirty="0"/>
              <a:t>Дипломирани студенти</a:t>
            </a:r>
          </a:p>
          <a:p>
            <a:r>
              <a:rPr lang="bg-BG" dirty="0"/>
              <a:t>Успех от дипломирането</a:t>
            </a:r>
          </a:p>
          <a:p>
            <a:r>
              <a:rPr lang="bg-BG" dirty="0"/>
              <a:t>Отличници и носители на награди</a:t>
            </a:r>
          </a:p>
          <a:p>
            <a:pPr marL="12700" indent="0">
              <a:lnSpc>
                <a:spcPct val="100000"/>
              </a:lnSpc>
              <a:spcBef>
                <a:spcPts val="1200"/>
              </a:spcBef>
              <a:buNone/>
              <a:tabLst>
                <a:tab pos="525780" algn="l"/>
                <a:tab pos="526415" algn="l"/>
              </a:tabLst>
            </a:pPr>
            <a:endParaRPr lang="ru-RU" sz="2800" dirty="0">
              <a:latin typeface="Constantia" panose="02030602050306030303" pitchFamily="18" charset="0"/>
              <a:cs typeface="Calibri"/>
            </a:endParaRPr>
          </a:p>
          <a:p>
            <a:endParaRPr lang="bg-BG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592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международна партньорска среща по проекта „EU4SUPA“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20" y="2249665"/>
            <a:ext cx="5480180" cy="314759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Аграрен университет – Пловдив участва като партньор в международната среща по проекта „EU4SUPA – Европейски Съюз за Устойчив Пасторализъм“, която се проведе на 20–21 април 2026 г. в Santa Olalla, в близост до Севиля, Испания.</a:t>
            </a:r>
          </a:p>
          <a:p>
            <a:pPr algn="just"/>
            <a:r>
              <a:rPr lang="ru-RU" dirty="0"/>
              <a:t>От страна на университета участие взе доц. д-р Атанас Вучков, преподавател в катедра „Животновъдни науки“, който представи презентация на тема „Кучетата пазачи на стада – превантивна мярка за намаляване на конфликта „човек-хищник“ при екстензивното пасищно овцевъдство“.</a:t>
            </a:r>
          </a:p>
        </p:txBody>
      </p:sp>
      <p:pic>
        <p:nvPicPr>
          <p:cNvPr id="2050" name="Picture 2" descr="Аграрен университет – Пловдив взе участие в международна партньорска среща по проекта „EU4SUPA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46" y="2249665"/>
            <a:ext cx="4995740" cy="39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70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cap="all" dirty="0">
                <a:solidFill>
                  <a:schemeClr val="bg1"/>
                </a:solidFill>
                <a:latin typeface="Constantia" panose="02030602050306030303" pitchFamily="18" charset="0"/>
              </a:rPr>
              <a:t>Церемония по завършване на четвърти випуск от межународния проект Еразъм Мундус Мастер по Почвознание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20" y="2249665"/>
            <a:ext cx="5480180" cy="3147591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/>
              <a:t>Церемонията по дипломирането на студентите от четвъртия випуск на международния проект „Еразъм Мундус Мастер по Почвознание“ се проведе на 5.09.2025 г в Град Самсун, Турция. </a:t>
            </a:r>
          </a:p>
          <a:p>
            <a:pPr algn="just"/>
            <a:r>
              <a:rPr lang="ru-RU" dirty="0"/>
              <a:t>С тази церемония завърши работата на шест годишния проект „Еразъм Мундус Мастер по Почвознание“, в който участваха четири университета Ondokuz Mayis University (OMU), Турция; Jordan University of Science and Technology, Йордания; University of Agriculture in Krakow, Полша и Аграрен университет, Пловдив, България. </a:t>
            </a:r>
          </a:p>
          <a:p>
            <a:pPr algn="just"/>
            <a:r>
              <a:rPr lang="ru-RU" dirty="0"/>
              <a:t>На церемонията от страна на Аграрен университет Пловдив присъстваха проф. Иван Манолов - ръководител на проекта от страна на Аграрния университет, и проф. Андон Андонов - член на управителния съвет.</a:t>
            </a:r>
          </a:p>
        </p:txBody>
      </p:sp>
      <p:pic>
        <p:nvPicPr>
          <p:cNvPr id="18434" name="Picture 2" descr="​​Церемония по завършване на четвърти випуск от межународния проект Еразъм Мундус Мастер по Почвозн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038" y="2437572"/>
            <a:ext cx="3966762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92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cap="all" dirty="0">
                <a:solidFill>
                  <a:schemeClr val="bg1"/>
                </a:solidFill>
                <a:latin typeface="Constantia" panose="02030602050306030303" pitchFamily="18" charset="0"/>
              </a:rPr>
              <a:t>Промоция на випуск 2025 от курса „Педагогика – учител по професионална подготовка“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116" y="1819896"/>
            <a:ext cx="4125852" cy="485522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На 11 февруари 2026 година се състоя промоция на завършилите курс „Педагогика – учител по професионална подготовка“, випуск 2025 г., към Центъра за продължаващо обучение при Аграрния университет.</a:t>
            </a:r>
          </a:p>
          <a:p>
            <a:pPr algn="just"/>
            <a:r>
              <a:rPr lang="ru-RU" dirty="0"/>
              <a:t>Заместник-ректорът по учебна дейност и следдипломна квалификация проф. д-р Тоня Георгиева лично връчи свидетелствата за придобита професионална квалификация „Учител“.</a:t>
            </a:r>
          </a:p>
        </p:txBody>
      </p:sp>
      <p:pic>
        <p:nvPicPr>
          <p:cNvPr id="12292" name="Picture 4" descr="Промоция на випуск 2025 от курса „Педагогика – учител по професионална подготовка“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53" y="2131952"/>
            <a:ext cx="4380013" cy="328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514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15-то издание на </a:t>
            </a:r>
            <a:r>
              <a:rPr lang="ru-RU" sz="3600" dirty="0" err="1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Националното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състезание</a:t>
            </a:r>
            <a:r>
              <a:rPr lang="ru-RU" sz="3600" dirty="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rPr>
              <a:t> «Млад фермер»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19" y="2249665"/>
            <a:ext cx="5803641" cy="314759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В периода 24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25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април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2025 година се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проведе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15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то издание на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Националното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състезание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за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ученици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„Млад фермер“ с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домакин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Иновативна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ПГ по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земеделие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„Стефан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Цанов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“- гр.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Кнежа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Председател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на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главната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комисия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проф. д-р </a:t>
            </a:r>
            <a:r>
              <a:rPr lang="ru-RU" sz="16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Нуреттин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Тахсин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П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редседатели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комисиите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по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направленията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„Механизация на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селското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стопанство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- доц. д-р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Манол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  </a:t>
            </a:r>
            <a:r>
              <a:rPr lang="ru-RU" sz="1600" dirty="0" err="1">
                <a:solidFill>
                  <a:srgbClr val="000000"/>
                </a:solidFill>
                <a:latin typeface="Open Sans" panose="020B0606030504020204" pitchFamily="34" charset="0"/>
              </a:rPr>
              <a:t>Даллев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„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Растениевъдство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ru-RU" sz="1600" dirty="0">
                <a:solidFill>
                  <a:srgbClr val="000000"/>
                </a:solidFill>
                <a:latin typeface="Open Sans" panose="020B0606030504020204" pitchFamily="34" charset="0"/>
              </a:rPr>
              <a:t>-  гл. ас. д-р Веселин Иванов </a:t>
            </a:r>
            <a:endParaRPr lang="ru-RU" sz="16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„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Животновъдство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“ - 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гл. ас. д-р Мая Попова </a:t>
            </a:r>
            <a:endParaRPr lang="ru-RU" sz="1600" cap="all" dirty="0">
              <a:latin typeface="Constantia" panose="02030602050306030303" pitchFamily="18" charset="0"/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36445027-38EA-9DA2-2FC3-E9C26DFC2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410" y="2995126"/>
            <a:ext cx="4935893" cy="32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434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cap="all" dirty="0">
                <a:solidFill>
                  <a:schemeClr val="bg1"/>
                </a:solidFill>
                <a:latin typeface="Constantia" panose="02030602050306030303" pitchFamily="18" charset="0"/>
              </a:rPr>
              <a:t>Юбилейни студентски спортни дни - ЕСЕН 2025 г.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819" y="2267250"/>
            <a:ext cx="5803641" cy="314759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/>
              <a:t>В периода 3-7 ноември 2025 г. се проведоха ежегодните юбилейни студентски турнири „Студентски спортни дни – ЕСЕН 2025“, организирани от секция „Физическо възпитание и спорт“ към ДЕПС и финансирани по проект на секция ФВС към ЦНИТТЗИС.</a:t>
            </a:r>
            <a:endParaRPr lang="ru-RU" sz="1600" cap="all" dirty="0">
              <a:latin typeface="Constantia" panose="02030602050306030303" pitchFamily="18" charset="0"/>
            </a:endParaRPr>
          </a:p>
        </p:txBody>
      </p:sp>
      <p:pic>
        <p:nvPicPr>
          <p:cNvPr id="15362" name="Picture 2" descr="Юбилейни студентски спортни дни - ЕСЕН 2025 г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47" y="2383569"/>
            <a:ext cx="5343945" cy="264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77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35" y="125441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bg-BG" dirty="0">
                <a:solidFill>
                  <a:schemeClr val="bg1"/>
                </a:solidFill>
                <a:latin typeface="Constantia" panose="02030602050306030303" pitchFamily="18" charset="0"/>
              </a:rPr>
              <a:t>Международен ден на очарованието на растенията 23.05.2025</a:t>
            </a:r>
            <a:endParaRPr lang="en-US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21508" name="Picture 4" descr="https://www.au-plovdiv.bg/images/NOVINI_life_AU/2025/m.05/24_may/IMG_8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9" y="1576445"/>
            <a:ext cx="5491800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www.au-plovdiv.bg/images/NOVINI_life_AU/2025/m.05/24_may/IMG_86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56" y="1576445"/>
            <a:ext cx="5491800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68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35" y="125441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bg-BG" dirty="0">
                <a:solidFill>
                  <a:schemeClr val="bg1"/>
                </a:solidFill>
                <a:latin typeface="Constantia" panose="02030602050306030303" pitchFamily="18" charset="0"/>
              </a:rPr>
              <a:t>Подобряване на материалната база</a:t>
            </a:r>
            <a:endParaRPr lang="en-US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135" y="2517058"/>
            <a:ext cx="10635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Основен ремонт на факултета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dirty="0"/>
              <a:t>Информационни монитори за катедрите и деканата осигурени по инфраструктурен проект на доц. М. Янев, катедра Земеделие и хербология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29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BDD58-1050-4DCF-9E76-806B880E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731943"/>
            <a:ext cx="5128954" cy="4902606"/>
          </a:xfrm>
        </p:spPr>
        <p:txBody>
          <a:bodyPr anchor="b">
            <a:normAutofit/>
          </a:bodyPr>
          <a:lstStyle/>
          <a:p>
            <a:r>
              <a:rPr lang="ru-RU" cap="all" dirty="0">
                <a:solidFill>
                  <a:schemeClr val="bg1"/>
                </a:solidFill>
                <a:latin typeface="Constantia" panose="02030602050306030303" pitchFamily="18" charset="0"/>
              </a:rPr>
              <a:t>Аграрният университет – Пловдив отново завоюва „Академичен Оскар“</a:t>
            </a:r>
          </a:p>
        </p:txBody>
      </p:sp>
      <p:pic>
        <p:nvPicPr>
          <p:cNvPr id="13314" name="Picture 2" descr="https://www.au-plovdiv.bg/images/NOVINI_life_AU/2026/m.01/%D0%9D%D0%B0%D0%B3%D1%80%D0%B0%D0%B4%D0%B0-3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51" y="1776046"/>
            <a:ext cx="6595232" cy="37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4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EE8C1-FD20-4E54-9B65-0C65E9D5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09" y="125441"/>
            <a:ext cx="10515600" cy="1325563"/>
          </a:xfrm>
        </p:spPr>
        <p:txBody>
          <a:bodyPr/>
          <a:lstStyle/>
          <a:p>
            <a:r>
              <a:rPr lang="bg-BG" sz="4400" spc="-10" dirty="0">
                <a:solidFill>
                  <a:schemeClr val="bg1"/>
                </a:solidFill>
                <a:latin typeface="Constantia" panose="02030602050306030303" pitchFamily="18" charset="0"/>
              </a:rPr>
              <a:t>Профил на студента</a:t>
            </a:r>
            <a:endParaRPr lang="bg-BG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Контейнер за съдържание 2">
            <a:extLst>
              <a:ext uri="{FF2B5EF4-FFF2-40B4-BE49-F238E27FC236}">
                <a16:creationId xmlns:a16="http://schemas.microsoft.com/office/drawing/2014/main" id="{68265DFE-BE7A-447A-8294-BEA38DF9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05039"/>
          </a:xfrm>
        </p:spPr>
        <p:txBody>
          <a:bodyPr>
            <a:normAutofit/>
          </a:bodyPr>
          <a:lstStyle/>
          <a:p>
            <a:r>
              <a:rPr lang="bg-BG" dirty="0"/>
              <a:t>Относителен дял на приетите студенти бакалаври по вид на училището  и процентно разпределение по пол</a:t>
            </a:r>
          </a:p>
        </p:txBody>
      </p:sp>
      <p:graphicFrame>
        <p:nvGraphicFramePr>
          <p:cNvPr id="8" name="Диаграма 7">
            <a:extLst>
              <a:ext uri="{FF2B5EF4-FFF2-40B4-BE49-F238E27FC236}">
                <a16:creationId xmlns:a16="http://schemas.microsoft.com/office/drawing/2014/main" id="{10D8ED94-C770-431A-95B1-944929391C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9960932"/>
              </p:ext>
            </p:extLst>
          </p:nvPr>
        </p:nvGraphicFramePr>
        <p:xfrm>
          <a:off x="838200" y="296384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а 8">
            <a:extLst>
              <a:ext uri="{FF2B5EF4-FFF2-40B4-BE49-F238E27FC236}">
                <a16:creationId xmlns:a16="http://schemas.microsoft.com/office/drawing/2014/main" id="{7284FC46-21B6-421B-A7EF-B2098D34BA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394961"/>
              </p:ext>
            </p:extLst>
          </p:nvPr>
        </p:nvGraphicFramePr>
        <p:xfrm>
          <a:off x="6513443" y="296384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337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128A0-3635-483F-A4A3-F9E45703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2713903"/>
            <a:ext cx="2828350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i="1" kern="1200" dirty="0" err="1">
                <a:solidFill>
                  <a:srgbClr val="FFFFFF"/>
                </a:solidFill>
                <a:latin typeface="Constantia" panose="02030602050306030303" pitchFamily="18" charset="0"/>
              </a:rPr>
              <a:t>Прием</a:t>
            </a:r>
            <a:r>
              <a:rPr lang="bg-BG" sz="4000" i="1" kern="1200" dirty="0">
                <a:solidFill>
                  <a:srgbClr val="FFFFFF"/>
                </a:solidFill>
                <a:latin typeface="Constantia" panose="02030602050306030303" pitchFamily="18" charset="0"/>
              </a:rPr>
              <a:t> на</a:t>
            </a:r>
            <a:r>
              <a:rPr lang="en-US" sz="4000" i="1" kern="1200" dirty="0">
                <a:solidFill>
                  <a:srgbClr val="FFFFFF"/>
                </a:solidFill>
                <a:latin typeface="Constantia" panose="02030602050306030303" pitchFamily="18" charset="0"/>
              </a:rPr>
              <a:t> </a:t>
            </a:r>
            <a:r>
              <a:rPr lang="bg-BG" sz="4000" i="1" kern="1200" dirty="0">
                <a:solidFill>
                  <a:srgbClr val="FFFFFF"/>
                </a:solidFill>
                <a:latin typeface="Constantia" panose="02030602050306030303" pitchFamily="18" charset="0"/>
              </a:rPr>
              <a:t>студенти във ФА ОКС бакалавър </a:t>
            </a:r>
            <a:endParaRPr lang="en-US" sz="4000" i="1" kern="1200" dirty="0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EA31D45E-B27F-4AB1-A5D9-89306F4D3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8" y="681532"/>
            <a:ext cx="7225748" cy="5455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4483" y="3505223"/>
            <a:ext cx="5957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24 %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3128" y="2978718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0 %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9599" y="1863145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9 %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1089" y="1863145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5 %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4494" y="1773375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1 %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3208" y="1693948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2 %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188" y="2590793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1 %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9844" y="2133899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2 %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64901" y="2873184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2 %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91038" y="3671453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7 %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2161" y="3286142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5 %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38709" y="4433553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5 %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13953" y="5015343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0 %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037635" y="3816445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3 %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04689" y="3751444"/>
            <a:ext cx="48491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5  %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24933" y="4571992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2 %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68029" y="3163032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4 %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73791" y="3034223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6,2 %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6110973" y="3041347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2 %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sp>
        <p:nvSpPr>
          <p:cNvPr id="36" name="TextBox 24"/>
          <p:cNvSpPr txBox="1"/>
          <p:nvPr/>
        </p:nvSpPr>
        <p:spPr>
          <a:xfrm>
            <a:off x="8334307" y="2818089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2 %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11041986" y="979114"/>
            <a:ext cx="6928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400" b="1" dirty="0">
                <a:solidFill>
                  <a:srgbClr val="FF0000"/>
                </a:solidFill>
              </a:rPr>
              <a:t>3 %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8" name="TextBox 24"/>
          <p:cNvSpPr txBox="1"/>
          <p:nvPr/>
        </p:nvSpPr>
        <p:spPr>
          <a:xfrm>
            <a:off x="8894908" y="2467682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4 %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9" name="TextBox 24"/>
          <p:cNvSpPr txBox="1"/>
          <p:nvPr/>
        </p:nvSpPr>
        <p:spPr>
          <a:xfrm>
            <a:off x="6981821" y="4433553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4 %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cxnSp>
        <p:nvCxnSpPr>
          <p:cNvPr id="5" name="Съединител &quot;права стрелка&quot; 4">
            <a:extLst>
              <a:ext uri="{FF2B5EF4-FFF2-40B4-BE49-F238E27FC236}">
                <a16:creationId xmlns:a16="http://schemas.microsoft.com/office/drawing/2014/main" id="{9AA67D70-D1DA-C795-0FBC-C5E7F2FA919E}"/>
              </a:ext>
            </a:extLst>
          </p:cNvPr>
          <p:cNvCxnSpPr/>
          <p:nvPr/>
        </p:nvCxnSpPr>
        <p:spPr>
          <a:xfrm>
            <a:off x="6149199" y="2115474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ъединител &quot;права стрелка&quot; 5">
            <a:extLst>
              <a:ext uri="{FF2B5EF4-FFF2-40B4-BE49-F238E27FC236}">
                <a16:creationId xmlns:a16="http://schemas.microsoft.com/office/drawing/2014/main" id="{24C8864C-2192-3184-3D9A-3607632EA515}"/>
              </a:ext>
            </a:extLst>
          </p:cNvPr>
          <p:cNvCxnSpPr/>
          <p:nvPr/>
        </p:nvCxnSpPr>
        <p:spPr>
          <a:xfrm>
            <a:off x="5624933" y="1837144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ъединител &quot;права стрелка&quot; 8">
            <a:extLst>
              <a:ext uri="{FF2B5EF4-FFF2-40B4-BE49-F238E27FC236}">
                <a16:creationId xmlns:a16="http://schemas.microsoft.com/office/drawing/2014/main" id="{552DD410-15D6-6205-8A20-D7D7AA9F550C}"/>
              </a:ext>
            </a:extLst>
          </p:cNvPr>
          <p:cNvCxnSpPr/>
          <p:nvPr/>
        </p:nvCxnSpPr>
        <p:spPr>
          <a:xfrm flipV="1">
            <a:off x="7349812" y="1875515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ъединител &quot;права стрелка&quot; 13">
            <a:extLst>
              <a:ext uri="{FF2B5EF4-FFF2-40B4-BE49-F238E27FC236}">
                <a16:creationId xmlns:a16="http://schemas.microsoft.com/office/drawing/2014/main" id="{E096A38A-248A-C867-29F3-E29D0DA4597D}"/>
              </a:ext>
            </a:extLst>
          </p:cNvPr>
          <p:cNvCxnSpPr/>
          <p:nvPr/>
        </p:nvCxnSpPr>
        <p:spPr>
          <a:xfrm>
            <a:off x="6870534" y="2789946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ъединител &quot;права стрелка&quot; 39">
            <a:extLst>
              <a:ext uri="{FF2B5EF4-FFF2-40B4-BE49-F238E27FC236}">
                <a16:creationId xmlns:a16="http://schemas.microsoft.com/office/drawing/2014/main" id="{C27C8335-9FA1-8706-B440-2743E16DA56E}"/>
              </a:ext>
            </a:extLst>
          </p:cNvPr>
          <p:cNvCxnSpPr/>
          <p:nvPr/>
        </p:nvCxnSpPr>
        <p:spPr>
          <a:xfrm flipV="1">
            <a:off x="5014684" y="3163032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ъединител &quot;права стрелка&quot; 40">
            <a:extLst>
              <a:ext uri="{FF2B5EF4-FFF2-40B4-BE49-F238E27FC236}">
                <a16:creationId xmlns:a16="http://schemas.microsoft.com/office/drawing/2014/main" id="{B8778316-1164-0A2C-0B5C-9F250EF7529C}"/>
              </a:ext>
            </a:extLst>
          </p:cNvPr>
          <p:cNvCxnSpPr/>
          <p:nvPr/>
        </p:nvCxnSpPr>
        <p:spPr>
          <a:xfrm flipV="1">
            <a:off x="8371150" y="4383126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ъединител &quot;права стрелка&quot; 41">
            <a:extLst>
              <a:ext uri="{FF2B5EF4-FFF2-40B4-BE49-F238E27FC236}">
                <a16:creationId xmlns:a16="http://schemas.microsoft.com/office/drawing/2014/main" id="{AF15E9FC-248C-EDD9-C48C-4B126BBFF65E}"/>
              </a:ext>
            </a:extLst>
          </p:cNvPr>
          <p:cNvCxnSpPr/>
          <p:nvPr/>
        </p:nvCxnSpPr>
        <p:spPr>
          <a:xfrm>
            <a:off x="7572392" y="3465662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ъединител &quot;права стрелка&quot; 43">
            <a:extLst>
              <a:ext uri="{FF2B5EF4-FFF2-40B4-BE49-F238E27FC236}">
                <a16:creationId xmlns:a16="http://schemas.microsoft.com/office/drawing/2014/main" id="{E314D624-215F-FD23-BC60-210FBF0BBBEA}"/>
              </a:ext>
            </a:extLst>
          </p:cNvPr>
          <p:cNvCxnSpPr/>
          <p:nvPr/>
        </p:nvCxnSpPr>
        <p:spPr>
          <a:xfrm flipV="1">
            <a:off x="6990139" y="4455310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ъединител &quot;права стрелка&quot; 44">
            <a:extLst>
              <a:ext uri="{FF2B5EF4-FFF2-40B4-BE49-F238E27FC236}">
                <a16:creationId xmlns:a16="http://schemas.microsoft.com/office/drawing/2014/main" id="{107CBB74-0B88-4863-DD18-7D1597453F17}"/>
              </a:ext>
            </a:extLst>
          </p:cNvPr>
          <p:cNvCxnSpPr/>
          <p:nvPr/>
        </p:nvCxnSpPr>
        <p:spPr>
          <a:xfrm flipV="1">
            <a:off x="8024866" y="3671453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ъединител &quot;права стрелка&quot; 45">
            <a:extLst>
              <a:ext uri="{FF2B5EF4-FFF2-40B4-BE49-F238E27FC236}">
                <a16:creationId xmlns:a16="http://schemas.microsoft.com/office/drawing/2014/main" id="{00369B90-64CE-822A-BF29-A563A0D51A9A}"/>
              </a:ext>
            </a:extLst>
          </p:cNvPr>
          <p:cNvCxnSpPr/>
          <p:nvPr/>
        </p:nvCxnSpPr>
        <p:spPr>
          <a:xfrm flipV="1">
            <a:off x="10040580" y="3119405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ъединител &quot;права стрелка&quot; 47">
            <a:extLst>
              <a:ext uri="{FF2B5EF4-FFF2-40B4-BE49-F238E27FC236}">
                <a16:creationId xmlns:a16="http://schemas.microsoft.com/office/drawing/2014/main" id="{F2E3D406-E551-4A0A-0B28-94C99FCF977C}"/>
              </a:ext>
            </a:extLst>
          </p:cNvPr>
          <p:cNvCxnSpPr/>
          <p:nvPr/>
        </p:nvCxnSpPr>
        <p:spPr>
          <a:xfrm flipV="1">
            <a:off x="5984730" y="4556663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ъединител &quot;права стрелка&quot; 48">
            <a:extLst>
              <a:ext uri="{FF2B5EF4-FFF2-40B4-BE49-F238E27FC236}">
                <a16:creationId xmlns:a16="http://schemas.microsoft.com/office/drawing/2014/main" id="{981CBBE0-E4FE-C7FC-0F29-99988D99DB8A}"/>
              </a:ext>
            </a:extLst>
          </p:cNvPr>
          <p:cNvCxnSpPr/>
          <p:nvPr/>
        </p:nvCxnSpPr>
        <p:spPr>
          <a:xfrm flipV="1">
            <a:off x="6491015" y="3057325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ъединител &quot;права стрелка&quot; 49">
            <a:extLst>
              <a:ext uri="{FF2B5EF4-FFF2-40B4-BE49-F238E27FC236}">
                <a16:creationId xmlns:a16="http://schemas.microsoft.com/office/drawing/2014/main" id="{3880E1E1-26E5-E93E-7573-E5B5036D4102}"/>
              </a:ext>
            </a:extLst>
          </p:cNvPr>
          <p:cNvCxnSpPr/>
          <p:nvPr/>
        </p:nvCxnSpPr>
        <p:spPr>
          <a:xfrm>
            <a:off x="11470224" y="1008244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ъединител &quot;права стрелка&quot; 50">
            <a:extLst>
              <a:ext uri="{FF2B5EF4-FFF2-40B4-BE49-F238E27FC236}">
                <a16:creationId xmlns:a16="http://schemas.microsoft.com/office/drawing/2014/main" id="{CFF23103-E2D6-BA15-C532-BA1E5742278C}"/>
              </a:ext>
            </a:extLst>
          </p:cNvPr>
          <p:cNvCxnSpPr/>
          <p:nvPr/>
        </p:nvCxnSpPr>
        <p:spPr>
          <a:xfrm>
            <a:off x="8344177" y="4872452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0">
            <a:extLst>
              <a:ext uri="{FF2B5EF4-FFF2-40B4-BE49-F238E27FC236}">
                <a16:creationId xmlns:a16="http://schemas.microsoft.com/office/drawing/2014/main" id="{CA7D0FE2-0411-3C11-2825-C0467333C5A5}"/>
              </a:ext>
            </a:extLst>
          </p:cNvPr>
          <p:cNvSpPr txBox="1"/>
          <p:nvPr/>
        </p:nvSpPr>
        <p:spPr>
          <a:xfrm>
            <a:off x="8272754" y="1917256"/>
            <a:ext cx="36940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1 %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066F866E-F3F3-E278-36EA-FF351E9A8C02}"/>
              </a:ext>
            </a:extLst>
          </p:cNvPr>
          <p:cNvSpPr txBox="1"/>
          <p:nvPr/>
        </p:nvSpPr>
        <p:spPr>
          <a:xfrm>
            <a:off x="10875309" y="578516"/>
            <a:ext cx="10036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600" dirty="0"/>
              <a:t>Украйна</a:t>
            </a:r>
            <a:endParaRPr lang="en-US" sz="1600" dirty="0"/>
          </a:p>
        </p:txBody>
      </p:sp>
      <p:cxnSp>
        <p:nvCxnSpPr>
          <p:cNvPr id="54" name="Съединител &quot;права стрелка&quot; 53">
            <a:extLst>
              <a:ext uri="{FF2B5EF4-FFF2-40B4-BE49-F238E27FC236}">
                <a16:creationId xmlns:a16="http://schemas.microsoft.com/office/drawing/2014/main" id="{D50C7D57-F4FC-CD65-2481-1B0C52F1ACD6}"/>
              </a:ext>
            </a:extLst>
          </p:cNvPr>
          <p:cNvCxnSpPr/>
          <p:nvPr/>
        </p:nvCxnSpPr>
        <p:spPr>
          <a:xfrm flipV="1">
            <a:off x="9571612" y="2571868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ъединител &quot;права стрелка&quot; 54">
            <a:extLst>
              <a:ext uri="{FF2B5EF4-FFF2-40B4-BE49-F238E27FC236}">
                <a16:creationId xmlns:a16="http://schemas.microsoft.com/office/drawing/2014/main" id="{7071ADA2-3A49-EAA4-90C1-A16B9B4022A7}"/>
              </a:ext>
            </a:extLst>
          </p:cNvPr>
          <p:cNvCxnSpPr/>
          <p:nvPr/>
        </p:nvCxnSpPr>
        <p:spPr>
          <a:xfrm>
            <a:off x="8902764" y="2428977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ъединител &quot;права стрелка&quot; 57">
            <a:extLst>
              <a:ext uri="{FF2B5EF4-FFF2-40B4-BE49-F238E27FC236}">
                <a16:creationId xmlns:a16="http://schemas.microsoft.com/office/drawing/2014/main" id="{7A13E566-5116-A430-D0BD-930C47DB1E7F}"/>
              </a:ext>
            </a:extLst>
          </p:cNvPr>
          <p:cNvCxnSpPr>
            <a:cxnSpLocks/>
          </p:cNvCxnSpPr>
          <p:nvPr/>
        </p:nvCxnSpPr>
        <p:spPr>
          <a:xfrm>
            <a:off x="10169689" y="1606342"/>
            <a:ext cx="0" cy="213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29">
            <a:extLst>
              <a:ext uri="{FF2B5EF4-FFF2-40B4-BE49-F238E27FC236}">
                <a16:creationId xmlns:a16="http://schemas.microsoft.com/office/drawing/2014/main" id="{068D8BDC-6958-B78C-2B39-4A5BD8217EAC}"/>
              </a:ext>
            </a:extLst>
          </p:cNvPr>
          <p:cNvSpPr txBox="1"/>
          <p:nvPr/>
        </p:nvSpPr>
        <p:spPr>
          <a:xfrm>
            <a:off x="9647454" y="1606342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0 %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61" name="TextBox 29">
            <a:extLst>
              <a:ext uri="{FF2B5EF4-FFF2-40B4-BE49-F238E27FC236}">
                <a16:creationId xmlns:a16="http://schemas.microsoft.com/office/drawing/2014/main" id="{6F0A459E-2F4D-325B-3AC8-AA1390065A81}"/>
              </a:ext>
            </a:extLst>
          </p:cNvPr>
          <p:cNvSpPr txBox="1"/>
          <p:nvPr/>
        </p:nvSpPr>
        <p:spPr>
          <a:xfrm>
            <a:off x="9165611" y="1753961"/>
            <a:ext cx="48491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FF0000"/>
                </a:solidFill>
              </a:rPr>
              <a:t>0 %</a:t>
            </a:r>
            <a:endParaRPr lang="en-US" sz="1000" b="1" dirty="0">
              <a:solidFill>
                <a:srgbClr val="FF0000"/>
              </a:solidFill>
            </a:endParaRPr>
          </a:p>
        </p:txBody>
      </p:sp>
      <p:cxnSp>
        <p:nvCxnSpPr>
          <p:cNvPr id="62" name="Съединител &quot;права стрелка&quot; 61">
            <a:extLst>
              <a:ext uri="{FF2B5EF4-FFF2-40B4-BE49-F238E27FC236}">
                <a16:creationId xmlns:a16="http://schemas.microsoft.com/office/drawing/2014/main" id="{7D4C54E8-B4EC-7E29-60B8-80D3588B6AB0}"/>
              </a:ext>
            </a:extLst>
          </p:cNvPr>
          <p:cNvCxnSpPr>
            <a:cxnSpLocks/>
          </p:cNvCxnSpPr>
          <p:nvPr/>
        </p:nvCxnSpPr>
        <p:spPr>
          <a:xfrm>
            <a:off x="9273191" y="1587123"/>
            <a:ext cx="0" cy="213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24"/>
          <p:cNvSpPr txBox="1"/>
          <p:nvPr/>
        </p:nvSpPr>
        <p:spPr>
          <a:xfrm>
            <a:off x="10153499" y="2637136"/>
            <a:ext cx="5241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sz="1000" b="1" dirty="0">
                <a:solidFill>
                  <a:srgbClr val="00B0F0"/>
                </a:solidFill>
              </a:rPr>
              <a:t>3,1 %</a:t>
            </a:r>
            <a:endParaRPr lang="en-US" sz="1000" b="1" dirty="0">
              <a:solidFill>
                <a:srgbClr val="00B0F0"/>
              </a:solidFill>
            </a:endParaRPr>
          </a:p>
        </p:txBody>
      </p:sp>
      <p:cxnSp>
        <p:nvCxnSpPr>
          <p:cNvPr id="65" name="Съединител &quot;права стрелка&quot; 64">
            <a:extLst>
              <a:ext uri="{FF2B5EF4-FFF2-40B4-BE49-F238E27FC236}">
                <a16:creationId xmlns:a16="http://schemas.microsoft.com/office/drawing/2014/main" id="{9ADDFAC9-17DC-4FC6-B24F-4F9084F7055C}"/>
              </a:ext>
            </a:extLst>
          </p:cNvPr>
          <p:cNvCxnSpPr/>
          <p:nvPr/>
        </p:nvCxnSpPr>
        <p:spPr>
          <a:xfrm flipV="1">
            <a:off x="5230630" y="1713809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ъединител &quot;права стрелка&quot; 65">
            <a:extLst>
              <a:ext uri="{FF2B5EF4-FFF2-40B4-BE49-F238E27FC236}">
                <a16:creationId xmlns:a16="http://schemas.microsoft.com/office/drawing/2014/main" id="{D74DC420-1F48-44C4-AADF-8F8DC2794A2D}"/>
              </a:ext>
            </a:extLst>
          </p:cNvPr>
          <p:cNvCxnSpPr>
            <a:cxnSpLocks/>
          </p:cNvCxnSpPr>
          <p:nvPr/>
        </p:nvCxnSpPr>
        <p:spPr>
          <a:xfrm>
            <a:off x="10364504" y="1710233"/>
            <a:ext cx="0" cy="213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ъединител &quot;права стрелка&quot; 46">
            <a:extLst>
              <a:ext uri="{FF2B5EF4-FFF2-40B4-BE49-F238E27FC236}">
                <a16:creationId xmlns:a16="http://schemas.microsoft.com/office/drawing/2014/main" id="{08B7B4BE-7D42-E92D-6DC7-9501FA22A73D}"/>
              </a:ext>
            </a:extLst>
          </p:cNvPr>
          <p:cNvCxnSpPr/>
          <p:nvPr/>
        </p:nvCxnSpPr>
        <p:spPr>
          <a:xfrm flipV="1">
            <a:off x="10584926" y="2571868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ъединител &quot;права стрелка&quot; 6">
            <a:extLst>
              <a:ext uri="{FF2B5EF4-FFF2-40B4-BE49-F238E27FC236}">
                <a16:creationId xmlns:a16="http://schemas.microsoft.com/office/drawing/2014/main" id="{4B90269F-2DE9-39A0-46B1-9A554E82ACC1}"/>
              </a:ext>
            </a:extLst>
          </p:cNvPr>
          <p:cNvCxnSpPr/>
          <p:nvPr/>
        </p:nvCxnSpPr>
        <p:spPr>
          <a:xfrm>
            <a:off x="8334833" y="1940169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ъединител &quot;права стрелка&quot; 66">
            <a:extLst>
              <a:ext uri="{FF2B5EF4-FFF2-40B4-BE49-F238E27FC236}">
                <a16:creationId xmlns:a16="http://schemas.microsoft.com/office/drawing/2014/main" id="{7ACFACFE-3991-45AE-B155-E5C4DA465389}"/>
              </a:ext>
            </a:extLst>
          </p:cNvPr>
          <p:cNvCxnSpPr/>
          <p:nvPr/>
        </p:nvCxnSpPr>
        <p:spPr>
          <a:xfrm>
            <a:off x="8358707" y="2803230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Съединител &quot;права стрелка&quot; 67">
            <a:extLst>
              <a:ext uri="{FF2B5EF4-FFF2-40B4-BE49-F238E27FC236}">
                <a16:creationId xmlns:a16="http://schemas.microsoft.com/office/drawing/2014/main" id="{200BB40B-2959-4E18-9A73-12B52BB55911}"/>
              </a:ext>
            </a:extLst>
          </p:cNvPr>
          <p:cNvCxnSpPr/>
          <p:nvPr/>
        </p:nvCxnSpPr>
        <p:spPr>
          <a:xfrm>
            <a:off x="8026074" y="2955630"/>
            <a:ext cx="0" cy="2857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ъединител &quot;права стрелка&quot; 68">
            <a:extLst>
              <a:ext uri="{FF2B5EF4-FFF2-40B4-BE49-F238E27FC236}">
                <a16:creationId xmlns:a16="http://schemas.microsoft.com/office/drawing/2014/main" id="{7AEFA2D5-2ADC-4E47-A532-299894204B90}"/>
              </a:ext>
            </a:extLst>
          </p:cNvPr>
          <p:cNvCxnSpPr/>
          <p:nvPr/>
        </p:nvCxnSpPr>
        <p:spPr>
          <a:xfrm flipV="1">
            <a:off x="6873067" y="3766472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ъединител &quot;права стрелка&quot; 69">
            <a:extLst>
              <a:ext uri="{FF2B5EF4-FFF2-40B4-BE49-F238E27FC236}">
                <a16:creationId xmlns:a16="http://schemas.microsoft.com/office/drawing/2014/main" id="{06D4476D-4799-4F03-86F0-80F2B6F61572}"/>
              </a:ext>
            </a:extLst>
          </p:cNvPr>
          <p:cNvCxnSpPr/>
          <p:nvPr/>
        </p:nvCxnSpPr>
        <p:spPr>
          <a:xfrm flipV="1">
            <a:off x="9379819" y="3856006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ъединител &quot;права стрелка&quot; 70">
            <a:extLst>
              <a:ext uri="{FF2B5EF4-FFF2-40B4-BE49-F238E27FC236}">
                <a16:creationId xmlns:a16="http://schemas.microsoft.com/office/drawing/2014/main" id="{B9C2B0AD-6CD7-424B-ADBD-A1E6C9D1329C}"/>
              </a:ext>
            </a:extLst>
          </p:cNvPr>
          <p:cNvCxnSpPr/>
          <p:nvPr/>
        </p:nvCxnSpPr>
        <p:spPr>
          <a:xfrm flipV="1">
            <a:off x="9037635" y="3224939"/>
            <a:ext cx="0" cy="2462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933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E00E5-DA19-4050-A810-6ABABE1E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834" y="349358"/>
            <a:ext cx="10044023" cy="877729"/>
          </a:xfrm>
        </p:spPr>
        <p:txBody>
          <a:bodyPr anchor="ctr">
            <a:normAutofit/>
          </a:bodyPr>
          <a:lstStyle/>
          <a:p>
            <a:r>
              <a:rPr lang="bg-BG" sz="4000" dirty="0">
                <a:solidFill>
                  <a:schemeClr val="bg1"/>
                </a:solidFill>
                <a:latin typeface="Constantia" panose="02030602050306030303" pitchFamily="18" charset="0"/>
              </a:rPr>
              <a:t>Прием в </a:t>
            </a:r>
            <a:r>
              <a:rPr lang="bg-BG" sz="4000" spc="-25" dirty="0">
                <a:solidFill>
                  <a:schemeClr val="bg1"/>
                </a:solidFill>
                <a:latin typeface="Constantia" panose="02030602050306030303" pitchFamily="18" charset="0"/>
              </a:rPr>
              <a:t>ОКС</a:t>
            </a:r>
            <a:r>
              <a:rPr lang="bg-BG" sz="4000" spc="-7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bg-BG" sz="4000" spc="-10" dirty="0">
                <a:solidFill>
                  <a:schemeClr val="bg1"/>
                </a:solidFill>
                <a:latin typeface="Constantia" panose="02030602050306030303" pitchFamily="18" charset="0"/>
              </a:rPr>
              <a:t>“Бакалавър”</a:t>
            </a:r>
            <a:endParaRPr lang="bg-BG" sz="40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062269"/>
              </p:ext>
            </p:extLst>
          </p:nvPr>
        </p:nvGraphicFramePr>
        <p:xfrm>
          <a:off x="784911" y="2725614"/>
          <a:ext cx="10483360" cy="211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672">
                  <a:extLst>
                    <a:ext uri="{9D8B030D-6E8A-4147-A177-3AD203B41FA5}">
                      <a16:colId xmlns:a16="http://schemas.microsoft.com/office/drawing/2014/main" val="3335688199"/>
                    </a:ext>
                  </a:extLst>
                </a:gridCol>
                <a:gridCol w="2096672">
                  <a:extLst>
                    <a:ext uri="{9D8B030D-6E8A-4147-A177-3AD203B41FA5}">
                      <a16:colId xmlns:a16="http://schemas.microsoft.com/office/drawing/2014/main" val="2055417523"/>
                    </a:ext>
                  </a:extLst>
                </a:gridCol>
                <a:gridCol w="2096672">
                  <a:extLst>
                    <a:ext uri="{9D8B030D-6E8A-4147-A177-3AD203B41FA5}">
                      <a16:colId xmlns:a16="http://schemas.microsoft.com/office/drawing/2014/main" val="94927028"/>
                    </a:ext>
                  </a:extLst>
                </a:gridCol>
                <a:gridCol w="2096672">
                  <a:extLst>
                    <a:ext uri="{9D8B030D-6E8A-4147-A177-3AD203B41FA5}">
                      <a16:colId xmlns:a16="http://schemas.microsoft.com/office/drawing/2014/main" val="67498168"/>
                    </a:ext>
                  </a:extLst>
                </a:gridCol>
                <a:gridCol w="2096672">
                  <a:extLst>
                    <a:ext uri="{9D8B030D-6E8A-4147-A177-3AD203B41FA5}">
                      <a16:colId xmlns:a16="http://schemas.microsoft.com/office/drawing/2014/main" val="1017575564"/>
                    </a:ext>
                  </a:extLst>
                </a:gridCol>
              </a:tblGrid>
              <a:tr h="636473">
                <a:tc>
                  <a:txBody>
                    <a:bodyPr/>
                    <a:lstStyle/>
                    <a:p>
                      <a:r>
                        <a:rPr lang="bg-BG" dirty="0"/>
                        <a:t>Направление/</a:t>
                      </a:r>
                    </a:p>
                    <a:p>
                      <a:r>
                        <a:rPr lang="bg-BG" dirty="0"/>
                        <a:t>Специалност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/>
                        <a:t>2024/2025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dirty="0"/>
                        <a:t>2025/2026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184212"/>
                  </a:ext>
                </a:extLst>
              </a:tr>
              <a:tr h="368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редовно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задочно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редовно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задочно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225313"/>
                  </a:ext>
                </a:extLst>
              </a:tr>
              <a:tr h="368750">
                <a:tc>
                  <a:txBody>
                    <a:bodyPr/>
                    <a:lstStyle/>
                    <a:p>
                      <a:r>
                        <a:rPr lang="bg-BG" dirty="0"/>
                        <a:t>ПН 6.1 - АП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46+1 платено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40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315749"/>
                  </a:ext>
                </a:extLst>
              </a:tr>
              <a:tr h="368750">
                <a:tc>
                  <a:txBody>
                    <a:bodyPr/>
                    <a:lstStyle/>
                    <a:p>
                      <a:r>
                        <a:rPr lang="bg-BG" dirty="0"/>
                        <a:t>ПН 6.3 - ЗИ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16+1 платено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867519"/>
                  </a:ext>
                </a:extLst>
              </a:tr>
              <a:tr h="368750">
                <a:tc>
                  <a:txBody>
                    <a:bodyPr/>
                    <a:lstStyle/>
                    <a:p>
                      <a:r>
                        <a:rPr lang="bg-BG" dirty="0"/>
                        <a:t>Общо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62 +</a:t>
                      </a:r>
                      <a:r>
                        <a:rPr lang="bg-BG" baseline="0" dirty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947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48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 flip="none" rotWithShape="1">
            <a:gsLst>
              <a:gs pos="44660">
                <a:srgbClr val="31528C"/>
              </a:gs>
              <a:gs pos="23000">
                <a:schemeClr val="tx2"/>
              </a:gs>
              <a:gs pos="99000">
                <a:srgbClr val="000000">
                  <a:alpha val="74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389BA-F13D-48E9-8CE2-D5C3442B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16" y="125441"/>
            <a:ext cx="10306520" cy="1325563"/>
          </a:xfrm>
        </p:spPr>
        <p:txBody>
          <a:bodyPr>
            <a:normAutofit/>
          </a:bodyPr>
          <a:lstStyle/>
          <a:p>
            <a:r>
              <a:rPr lang="bg-BG" sz="4000" dirty="0">
                <a:solidFill>
                  <a:schemeClr val="bg1"/>
                </a:solidFill>
                <a:latin typeface="Constantia" panose="02030602050306030303" pitchFamily="18" charset="0"/>
              </a:rPr>
              <a:t>Прием по специалности в </a:t>
            </a:r>
            <a:r>
              <a:rPr lang="bg-BG" sz="4000" spc="-25" dirty="0">
                <a:solidFill>
                  <a:schemeClr val="bg1"/>
                </a:solidFill>
                <a:latin typeface="Constantia" panose="02030602050306030303" pitchFamily="18" charset="0"/>
              </a:rPr>
              <a:t>ОКС</a:t>
            </a:r>
            <a:r>
              <a:rPr lang="bg-BG" sz="4000" spc="-85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bg-BG" sz="4000" spc="-5" dirty="0">
                <a:solidFill>
                  <a:schemeClr val="bg1"/>
                </a:solidFill>
                <a:latin typeface="Constantia" panose="02030602050306030303" pitchFamily="18" charset="0"/>
              </a:rPr>
              <a:t>“Магистър”</a:t>
            </a:r>
            <a:endParaRPr lang="bg-BG" sz="40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712113"/>
              </p:ext>
            </p:extLst>
          </p:nvPr>
        </p:nvGraphicFramePr>
        <p:xfrm>
          <a:off x="879230" y="1811215"/>
          <a:ext cx="10474570" cy="3690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914">
                  <a:extLst>
                    <a:ext uri="{9D8B030D-6E8A-4147-A177-3AD203B41FA5}">
                      <a16:colId xmlns:a16="http://schemas.microsoft.com/office/drawing/2014/main" val="3335688199"/>
                    </a:ext>
                  </a:extLst>
                </a:gridCol>
                <a:gridCol w="2094914">
                  <a:extLst>
                    <a:ext uri="{9D8B030D-6E8A-4147-A177-3AD203B41FA5}">
                      <a16:colId xmlns:a16="http://schemas.microsoft.com/office/drawing/2014/main" val="2055417523"/>
                    </a:ext>
                  </a:extLst>
                </a:gridCol>
                <a:gridCol w="2094914">
                  <a:extLst>
                    <a:ext uri="{9D8B030D-6E8A-4147-A177-3AD203B41FA5}">
                      <a16:colId xmlns:a16="http://schemas.microsoft.com/office/drawing/2014/main" val="94927028"/>
                    </a:ext>
                  </a:extLst>
                </a:gridCol>
                <a:gridCol w="2094914">
                  <a:extLst>
                    <a:ext uri="{9D8B030D-6E8A-4147-A177-3AD203B41FA5}">
                      <a16:colId xmlns:a16="http://schemas.microsoft.com/office/drawing/2014/main" val="67498168"/>
                    </a:ext>
                  </a:extLst>
                </a:gridCol>
                <a:gridCol w="2094914">
                  <a:extLst>
                    <a:ext uri="{9D8B030D-6E8A-4147-A177-3AD203B41FA5}">
                      <a16:colId xmlns:a16="http://schemas.microsoft.com/office/drawing/2014/main" val="1017575564"/>
                    </a:ext>
                  </a:extLst>
                </a:gridCol>
              </a:tblGrid>
              <a:tr h="645052">
                <a:tc>
                  <a:txBody>
                    <a:bodyPr/>
                    <a:lstStyle/>
                    <a:p>
                      <a:r>
                        <a:rPr lang="bg-BG" dirty="0"/>
                        <a:t>Направление/</a:t>
                      </a:r>
                    </a:p>
                    <a:p>
                      <a:r>
                        <a:rPr lang="bg-BG" dirty="0"/>
                        <a:t>Специалност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dirty="0"/>
                        <a:t>2024/2025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bg-BG" dirty="0"/>
                        <a:t>2025/2026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184212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редовно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задочно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редовно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задочно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225313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r>
                        <a:rPr lang="bg-BG" dirty="0"/>
                        <a:t>ПН 6.1 - ИППК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 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ДП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ДП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315749"/>
                  </a:ext>
                </a:extLst>
              </a:tr>
              <a:tr h="645052">
                <a:tc>
                  <a:txBody>
                    <a:bodyPr/>
                    <a:lstStyle/>
                    <a:p>
                      <a:r>
                        <a:rPr lang="bg-BG" dirty="0"/>
                        <a:t>ПН 6.1 - ДУР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ДП 8</a:t>
                      </a:r>
                    </a:p>
                    <a:p>
                      <a:r>
                        <a:rPr lang="bg-BG" dirty="0"/>
                        <a:t>СП 1 +</a:t>
                      </a:r>
                      <a:r>
                        <a:rPr lang="bg-BG" baseline="0" dirty="0"/>
                        <a:t> 1 пл.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 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ДП</a:t>
                      </a:r>
                      <a:r>
                        <a:rPr lang="bg-BG" baseline="0" dirty="0"/>
                        <a:t> 4</a:t>
                      </a:r>
                    </a:p>
                    <a:p>
                      <a:r>
                        <a:rPr lang="bg-BG" baseline="0" dirty="0"/>
                        <a:t>СП 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923437"/>
                  </a:ext>
                </a:extLst>
              </a:tr>
              <a:tr h="645052">
                <a:tc>
                  <a:txBody>
                    <a:bodyPr/>
                    <a:lstStyle/>
                    <a:p>
                      <a:r>
                        <a:rPr lang="bg-BG" dirty="0"/>
                        <a:t>ПН 6.1 - МХТ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СП14 +</a:t>
                      </a:r>
                      <a:r>
                        <a:rPr lang="bg-BG" baseline="0" dirty="0"/>
                        <a:t> 1пл.</a:t>
                      </a:r>
                    </a:p>
                    <a:p>
                      <a:r>
                        <a:rPr lang="bg-BG" baseline="0" dirty="0"/>
                        <a:t>ДП 2 + 2 пл.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 7</a:t>
                      </a:r>
                    </a:p>
                    <a:p>
                      <a:r>
                        <a:rPr lang="bg-BG" dirty="0"/>
                        <a:t>ДП 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24223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r>
                        <a:rPr lang="bg-BG" dirty="0"/>
                        <a:t>ПН 6.3 - СРЖ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ДП 4 пл.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СП 11</a:t>
                      </a:r>
                    </a:p>
                    <a:p>
                      <a:r>
                        <a:rPr lang="bg-BG" dirty="0"/>
                        <a:t>ДП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ДП 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867519"/>
                  </a:ext>
                </a:extLst>
              </a:tr>
              <a:tr h="371615">
                <a:tc>
                  <a:txBody>
                    <a:bodyPr/>
                    <a:lstStyle/>
                    <a:p>
                      <a:r>
                        <a:rPr lang="bg-BG" dirty="0"/>
                        <a:t>Общо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29 + 8 пл.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947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360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7199</TotalTime>
  <Words>5360</Words>
  <Application>Microsoft Office PowerPoint</Application>
  <PresentationFormat>Широк екран</PresentationFormat>
  <Paragraphs>856</Paragraphs>
  <Slides>57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57</vt:i4>
      </vt:variant>
    </vt:vector>
  </HeadingPairs>
  <TitlesOfParts>
    <vt:vector size="67" baseType="lpstr">
      <vt:lpstr>Aptos</vt:lpstr>
      <vt:lpstr>Arial</vt:lpstr>
      <vt:lpstr>Arial Narrow</vt:lpstr>
      <vt:lpstr>Calibri</vt:lpstr>
      <vt:lpstr>Calibri Light</vt:lpstr>
      <vt:lpstr>Constantia</vt:lpstr>
      <vt:lpstr>Open Sans</vt:lpstr>
      <vt:lpstr>Times New Roman</vt:lpstr>
      <vt:lpstr>Wingdings</vt:lpstr>
      <vt:lpstr>Office Theme</vt:lpstr>
      <vt:lpstr>О Т Ч Е Т за дейността  на Факултет по агрономство   “Св. Димитър Солунски” за периода април 2025 – април 2026 г.</vt:lpstr>
      <vt:lpstr>Основни акценти:</vt:lpstr>
      <vt:lpstr>КСК</vt:lpstr>
      <vt:lpstr>Презентация на PowerPoint</vt:lpstr>
      <vt:lpstr>Прием и обучение в ОКС Бакалавър и Магистър и ОНС Доктор</vt:lpstr>
      <vt:lpstr>Профил на студента</vt:lpstr>
      <vt:lpstr>Прием на студенти във ФА ОКС бакалавър </vt:lpstr>
      <vt:lpstr>Прием в ОКС “Бакалавър”</vt:lpstr>
      <vt:lpstr>Прием по специалности в ОКС “Магистър”</vt:lpstr>
      <vt:lpstr>Общ брой обучаващи се студенти бакалаври</vt:lpstr>
      <vt:lpstr>ОНС “Доктор” 2025 </vt:lpstr>
      <vt:lpstr>Презентация на PowerPoint</vt:lpstr>
      <vt:lpstr>Презентация на PowerPoint</vt:lpstr>
      <vt:lpstr>Презентация на PowerPoint</vt:lpstr>
      <vt:lpstr>Стипендии на студенти за 2025</vt:lpstr>
      <vt:lpstr>Качество на образователния процес</vt:lpstr>
      <vt:lpstr>Проучване на студентското мнение за качеството на обучение</vt:lpstr>
      <vt:lpstr>Проучване мнението на потребителите на кадри за качеството на обучение</vt:lpstr>
      <vt:lpstr>Проучване мнението на потребителите на кадри за повишаване качеството на обучение</vt:lpstr>
      <vt:lpstr>Участия на студенти в събития и изследователски дейности, мобилности </vt:lpstr>
      <vt:lpstr>Участие на студенти и докторанти в конференции и изложения 2025</vt:lpstr>
      <vt:lpstr>Участия на Студенти от АУ в международни  конференции и изложения</vt:lpstr>
      <vt:lpstr>Участия на Студенти от АУ в международни  конференции и изложения  </vt:lpstr>
      <vt:lpstr>състезание - UNIgreen Students Innovation Challenge в рамките на ENTER Study Days</vt:lpstr>
      <vt:lpstr>Възпитаник на Аграрния университет с „Агро Оскар“ в категория „Животновъдство“ на конкурса "Фермер на Тракия"</vt:lpstr>
      <vt:lpstr>Студентска мобилност по Еразъм – изходяща 2025</vt:lpstr>
      <vt:lpstr>Студентска мобилност по Еразъм – Входяща 2025</vt:lpstr>
      <vt:lpstr>Срещи на студенти и преподаватели с бизнеса</vt:lpstr>
      <vt:lpstr>ОТКРИТИ ЛЕКЦИИ</vt:lpstr>
      <vt:lpstr>Преподавателски състав</vt:lpstr>
      <vt:lpstr>Преподавателски състав</vt:lpstr>
      <vt:lpstr>Дейност на комисията по атестация Атестиране на преподаватели</vt:lpstr>
      <vt:lpstr>Развитие на кадровия състав в АФ</vt:lpstr>
      <vt:lpstr>Квалификационна структура на Факултета по агрономство (04.2025-04.2026)</vt:lpstr>
      <vt:lpstr>Преподавателска и изследователска дейност на академичния състав</vt:lpstr>
      <vt:lpstr>Преподавателска дейност на академичния състав</vt:lpstr>
      <vt:lpstr>Проектна дейност на преподаватели от Факултета по агрономство </vt:lpstr>
      <vt:lpstr>Проектна дейност на преподаватели от Факултета по агрономство/участие на студенти и докторанти </vt:lpstr>
      <vt:lpstr>Проектна дейност на преподаватели от Факултета по агрономство международни проекти</vt:lpstr>
      <vt:lpstr>Проектна дейност на преподаватели от Факултета по агрономство – национални проекти (нови)</vt:lpstr>
      <vt:lpstr>Проектна дейност на преподаватели от Факултета по агрономство – национални проекти (текущи)</vt:lpstr>
      <vt:lpstr>Проектна дейност на преподаватели от Факултета по агрономство – вътрешни проекти (нови)</vt:lpstr>
      <vt:lpstr>Проектна дейност на преподаватели от Факултета по агрономство – вътрешни проекти (текущи)</vt:lpstr>
      <vt:lpstr>Проектна дейност на преподаватели от Факултета по агрономство – внедрителски (нови)</vt:lpstr>
      <vt:lpstr>Проектна дейност на преподаватели от Факултета по агрономство – внедрителски проекти (текущи)</vt:lpstr>
      <vt:lpstr>Публикационна дейност- 2025 ФА</vt:lpstr>
      <vt:lpstr>МОБИЛНОСТ НА АКАДЕМИЧНИЯ СЪСТАВ</vt:lpstr>
      <vt:lpstr>УЧАСТИЕ НА АКАДЕМИЧНИЯ СЪСТАВ В РЕДКОЛЕГИИ</vt:lpstr>
      <vt:lpstr>Презентация на PowerPoint</vt:lpstr>
      <vt:lpstr>международна партньорска среща по проекта „EU4SUPA“</vt:lpstr>
      <vt:lpstr>Церемония по завършване на четвърти випуск от межународния проект Еразъм Мундус Мастер по Почвознание</vt:lpstr>
      <vt:lpstr>Промоция на випуск 2025 от курса „Педагогика – учител по професионална подготовка“</vt:lpstr>
      <vt:lpstr>15-то издание на Националното състезание «Млад фермер» 2025</vt:lpstr>
      <vt:lpstr>Юбилейни студентски спортни дни - ЕСЕН 2025 г.</vt:lpstr>
      <vt:lpstr>Международен ден на очарованието на растенията 23.05.2025</vt:lpstr>
      <vt:lpstr>Подобряване на материалната база</vt:lpstr>
      <vt:lpstr>Аграрният университет – Пловдив отново завоюва „Академичен Оскар“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Т Ч Е Т за дейността на Факултет по агрономство  “Св. Димитър Солунски” за период 2020 - 2021 г.</dc:title>
  <dc:creator>доц. ЛЮБКА КОЛЕВА-ВЪЛКОВА</dc:creator>
  <cp:lastModifiedBy>lenovo</cp:lastModifiedBy>
  <cp:revision>414</cp:revision>
  <dcterms:created xsi:type="dcterms:W3CDTF">2021-05-28T11:25:54Z</dcterms:created>
  <dcterms:modified xsi:type="dcterms:W3CDTF">2026-06-08T06:15:36Z</dcterms:modified>
</cp:coreProperties>
</file>